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4"/>
  </p:sldMasterIdLst>
  <p:notesMasterIdLst>
    <p:notesMasterId r:id="rId24"/>
  </p:notesMasterIdLst>
  <p:handoutMasterIdLst>
    <p:handoutMasterId r:id="rId25"/>
  </p:handoutMasterIdLst>
  <p:sldIdLst>
    <p:sldId id="276" r:id="rId5"/>
    <p:sldId id="268" r:id="rId6"/>
    <p:sldId id="273" r:id="rId7"/>
    <p:sldId id="275" r:id="rId8"/>
    <p:sldId id="257" r:id="rId9"/>
    <p:sldId id="270" r:id="rId10"/>
    <p:sldId id="258" r:id="rId11"/>
    <p:sldId id="271" r:id="rId12"/>
    <p:sldId id="272" r:id="rId13"/>
    <p:sldId id="269" r:id="rId14"/>
    <p:sldId id="259" r:id="rId15"/>
    <p:sldId id="260" r:id="rId16"/>
    <p:sldId id="261" r:id="rId17"/>
    <p:sldId id="263" r:id="rId18"/>
    <p:sldId id="264" r:id="rId19"/>
    <p:sldId id="266" r:id="rId20"/>
    <p:sldId id="274" r:id="rId21"/>
    <p:sldId id="265" r:id="rId22"/>
    <p:sldId id="267" r:id="rId23"/>
  </p:sldIdLst>
  <p:sldSz cx="9144000" cy="6858000" type="screen4x3"/>
  <p:notesSz cx="7010400" cy="92964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  <a:srgbClr val="009900"/>
    <a:srgbClr val="008000"/>
    <a:srgbClr val="FF6600"/>
    <a:srgbClr val="FFCC00"/>
    <a:srgbClr val="800000"/>
    <a:srgbClr val="990000"/>
    <a:srgbClr val="000000"/>
    <a:srgbClr val="FF99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1" autoAdjust="0"/>
    <p:restoredTop sz="91390" autoAdjust="0"/>
  </p:normalViewPr>
  <p:slideViewPr>
    <p:cSldViewPr>
      <p:cViewPr varScale="1">
        <p:scale>
          <a:sx n="67" d="100"/>
          <a:sy n="67" d="100"/>
        </p:scale>
        <p:origin x="-1506" y="-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package" Target="../embeddings/Hoja_de_c_lculo_de_Microsoft_Excel1.xlsx"/><Relationship Id="rId1" Type="http://schemas.openxmlformats.org/officeDocument/2006/relationships/themeOverride" Target="../theme/themeOverride1.xml"/><Relationship Id="rId4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openxmlformats.org/officeDocument/2006/relationships/package" Target="../embeddings/Hoja_de_c_lculo_de_Microsoft_Excel2.xlsx"/><Relationship Id="rId1" Type="http://schemas.openxmlformats.org/officeDocument/2006/relationships/themeOverride" Target="../theme/themeOverride2.xml"/><Relationship Id="rId4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3.xml"/><Relationship Id="rId4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oleObject" Target="Libro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Hoja2!$B$28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ysClr val="windowText" lastClr="000000">
                <a:lumMod val="50000"/>
                <a:lumOff val="50000"/>
              </a:sys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Soberana Sans" panose="02000000000000000000" pitchFamily="50" charset="0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Hoja2!$A$29:$A$41</c:f>
              <c:strCache>
                <c:ptCount val="13"/>
                <c:pt idx="0">
                  <c:v>Prórroga o modificación de títulos de concesión o asignación y/o permisos descarga</c:v>
                </c:pt>
                <c:pt idx="1">
                  <c:v>Expedición de título de concesión/asignación</c:v>
                </c:pt>
                <c:pt idx="2">
                  <c:v>Transmisión de títulos y permisos</c:v>
                </c:pt>
                <c:pt idx="3">
                  <c:v>Concesión para la ocupación de terrenos federales cuya administración compete a la Comisión Nacional del Agua</c:v>
                </c:pt>
                <c:pt idx="4">
                  <c:v>Permiso Contrucción de Obras H.</c:v>
                </c:pt>
                <c:pt idx="5">
                  <c:v>Expedición de permiso de descarga de aguas residuales</c:v>
                </c:pt>
                <c:pt idx="6">
                  <c:v>REPDA Certificados o Constancias</c:v>
                </c:pt>
                <c:pt idx="7">
                  <c:v>Concesión Extracción Materiales</c:v>
                </c:pt>
                <c:pt idx="8">
                  <c:v>Estudio, trámite y expedición de la validación de aguas salobres</c:v>
                </c:pt>
                <c:pt idx="9">
                  <c:v>REPDA Antecedentes Registrales</c:v>
                </c:pt>
                <c:pt idx="10">
                  <c:v>Concesión Infra. Hidráulica Fed.</c:v>
                </c:pt>
                <c:pt idx="11">
                  <c:v>Certificado Calidad del Agua</c:v>
                </c:pt>
                <c:pt idx="12">
                  <c:v>Emisión de Mapas con Información Registral</c:v>
                </c:pt>
              </c:strCache>
            </c:strRef>
          </c:cat>
          <c:val>
            <c:numRef>
              <c:f>Hoja2!$B$29:$B$41</c:f>
              <c:numCache>
                <c:formatCode>#,##0_ ;\-#,##0\ </c:formatCode>
                <c:ptCount val="13"/>
                <c:pt idx="0">
                  <c:v>23338</c:v>
                </c:pt>
                <c:pt idx="1">
                  <c:v>17092</c:v>
                </c:pt>
                <c:pt idx="2">
                  <c:v>4359</c:v>
                </c:pt>
                <c:pt idx="3">
                  <c:v>4208</c:v>
                </c:pt>
                <c:pt idx="4">
                  <c:v>2387</c:v>
                </c:pt>
                <c:pt idx="5">
                  <c:v>1014</c:v>
                </c:pt>
                <c:pt idx="6">
                  <c:v>1992</c:v>
                </c:pt>
                <c:pt idx="7">
                  <c:v>295</c:v>
                </c:pt>
                <c:pt idx="8">
                  <c:v>123</c:v>
                </c:pt>
                <c:pt idx="9">
                  <c:v>55</c:v>
                </c:pt>
                <c:pt idx="10">
                  <c:v>16</c:v>
                </c:pt>
                <c:pt idx="11">
                  <c:v>16</c:v>
                </c:pt>
                <c:pt idx="12">
                  <c:v>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4"/>
        <c:overlap val="-27"/>
        <c:axId val="46740992"/>
        <c:axId val="46742528"/>
      </c:barChart>
      <c:catAx>
        <c:axId val="46740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chemeClr val="tx1"/>
                </a:solidFill>
                <a:latin typeface="Soberana Sans" panose="02000000000000000000" pitchFamily="50" charset="0"/>
                <a:ea typeface="+mn-ea"/>
                <a:cs typeface="+mn-cs"/>
              </a:defRPr>
            </a:pPr>
            <a:endParaRPr lang="es-MX"/>
          </a:p>
        </c:txPr>
        <c:crossAx val="46742528"/>
        <c:crosses val="autoZero"/>
        <c:auto val="1"/>
        <c:lblAlgn val="ctr"/>
        <c:lblOffset val="100"/>
        <c:noMultiLvlLbl val="0"/>
      </c:catAx>
      <c:valAx>
        <c:axId val="46742528"/>
        <c:scaling>
          <c:orientation val="minMax"/>
        </c:scaling>
        <c:delete val="0"/>
        <c:axPos val="l"/>
        <c:numFmt formatCode="#,##0_ ;\-#,##0\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Soberana Sans" panose="02000000000000000000" pitchFamily="50" charset="0"/>
                <a:ea typeface="+mn-ea"/>
                <a:cs typeface="+mn-cs"/>
              </a:defRPr>
            </a:pPr>
            <a:endParaRPr lang="es-MX"/>
          </a:p>
        </c:txPr>
        <c:crossAx val="46740992"/>
        <c:crosses val="autoZero"/>
        <c:crossBetween val="between"/>
      </c:valAx>
      <c:spPr>
        <a:noFill/>
        <a:ln w="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800">
          <a:solidFill>
            <a:schemeClr val="tx1"/>
          </a:solidFill>
          <a:latin typeface="Soberana Sans" panose="02000000000000000000" pitchFamily="50" charset="0"/>
        </a:defRPr>
      </a:pPr>
      <a:endParaRPr lang="es-MX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5784844124656931E-2"/>
          <c:y val="4.0897227200198366E-2"/>
          <c:w val="0.94134826494406398"/>
          <c:h val="0.7700875426079871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Soberana Sans" panose="02000000000000000000" pitchFamily="50" charset="0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Hoja2!$A$3:$A$15</c:f>
              <c:strCache>
                <c:ptCount val="13"/>
                <c:pt idx="0">
                  <c:v>Transmisión modalidad C)</c:v>
                </c:pt>
                <c:pt idx="1">
                  <c:v>Concesión de aguas superficiales modalidad B)</c:v>
                </c:pt>
                <c:pt idx="2">
                  <c:v>Modificación administrativa de concesión de aprovechamiento de aguas nacionales y/o permisos de descarga de aguas residuales</c:v>
                </c:pt>
                <c:pt idx="3">
                  <c:v>Prórroga de títulos de concesión, asignación y/o permisos de descarga.</c:v>
                </c:pt>
                <c:pt idx="4">
                  <c:v>Modificaciones técnicas de títulos de concesión y/o permisos de descarga de aguas residuales</c:v>
                </c:pt>
                <c:pt idx="5">
                  <c:v>Concesión de aguas subterráneas modalidad B)</c:v>
                </c:pt>
                <c:pt idx="6">
                  <c:v>Concesión de aguas subterráneas modalidad A)</c:v>
                </c:pt>
                <c:pt idx="7">
                  <c:v>Permiso de descarga de aguas residuales</c:v>
                </c:pt>
                <c:pt idx="8">
                  <c:v>Concesión de aguas superficiales modalidad A)</c:v>
                </c:pt>
                <c:pt idx="9">
                  <c:v>Concesión para la ocupación de terrenos federales cuya administración competa a la Comisión Nacional del Agua</c:v>
                </c:pt>
                <c:pt idx="10">
                  <c:v>Transmisión modalidad A)</c:v>
                </c:pt>
                <c:pt idx="11">
                  <c:v>Permiso para realizar obras de Infraestructura Hidráulica</c:v>
                </c:pt>
                <c:pt idx="12">
                  <c:v>Transmisión modalidad B</c:v>
                </c:pt>
              </c:strCache>
            </c:strRef>
          </c:cat>
          <c:val>
            <c:numRef>
              <c:f>Hoja2!$B$3:$B$15</c:f>
              <c:numCache>
                <c:formatCode>General</c:formatCode>
                <c:ptCount val="13"/>
                <c:pt idx="0">
                  <c:v>336</c:v>
                </c:pt>
                <c:pt idx="1">
                  <c:v>328</c:v>
                </c:pt>
                <c:pt idx="2">
                  <c:v>315</c:v>
                </c:pt>
                <c:pt idx="3">
                  <c:v>292</c:v>
                </c:pt>
                <c:pt idx="4">
                  <c:v>288</c:v>
                </c:pt>
                <c:pt idx="5">
                  <c:v>277</c:v>
                </c:pt>
                <c:pt idx="6">
                  <c:v>276</c:v>
                </c:pt>
                <c:pt idx="7">
                  <c:v>272</c:v>
                </c:pt>
                <c:pt idx="8">
                  <c:v>272</c:v>
                </c:pt>
                <c:pt idx="9">
                  <c:v>270</c:v>
                </c:pt>
                <c:pt idx="10">
                  <c:v>261</c:v>
                </c:pt>
                <c:pt idx="11">
                  <c:v>196</c:v>
                </c:pt>
                <c:pt idx="12">
                  <c:v>112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1120512"/>
        <c:axId val="211486976"/>
      </c:barChart>
      <c:catAx>
        <c:axId val="131120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/>
                </a:solidFill>
                <a:latin typeface="Soberana Sans" panose="02000000000000000000" pitchFamily="50" charset="0"/>
                <a:ea typeface="+mn-ea"/>
                <a:cs typeface="+mn-cs"/>
              </a:defRPr>
            </a:pPr>
            <a:endParaRPr lang="es-MX"/>
          </a:p>
        </c:txPr>
        <c:crossAx val="211486976"/>
        <c:crosses val="autoZero"/>
        <c:auto val="1"/>
        <c:lblAlgn val="ctr"/>
        <c:lblOffset val="100"/>
        <c:noMultiLvlLbl val="0"/>
      </c:catAx>
      <c:valAx>
        <c:axId val="2114869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Soberana Sans" panose="02000000000000000000" pitchFamily="50" charset="0"/>
                <a:ea typeface="+mn-ea"/>
                <a:cs typeface="+mn-cs"/>
              </a:defRPr>
            </a:pPr>
            <a:endParaRPr lang="es-MX"/>
          </a:p>
        </c:txPr>
        <c:crossAx val="131120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800">
          <a:solidFill>
            <a:schemeClr val="tx1"/>
          </a:solidFill>
          <a:latin typeface="Soberana Sans" panose="02000000000000000000" pitchFamily="50" charset="0"/>
        </a:defRPr>
      </a:pPr>
      <a:endParaRPr lang="es-MX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oberana Sans" panose="02000000000000000000" pitchFamily="50" charset="0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'[Gráfico en Microsoft PowerPoint]Hoja1'!$A$3:$A$13</c:f>
              <c:strCache>
                <c:ptCount val="11"/>
                <c:pt idx="0">
                  <c:v>AE1</c:v>
                </c:pt>
                <c:pt idx="1">
                  <c:v>AE6</c:v>
                </c:pt>
                <c:pt idx="2">
                  <c:v>AE5</c:v>
                </c:pt>
                <c:pt idx="3">
                  <c:v>AE2</c:v>
                </c:pt>
                <c:pt idx="4">
                  <c:v>AE10</c:v>
                </c:pt>
                <c:pt idx="5">
                  <c:v>AE7</c:v>
                </c:pt>
                <c:pt idx="6">
                  <c:v>AE8</c:v>
                </c:pt>
                <c:pt idx="7">
                  <c:v>AE4</c:v>
                </c:pt>
                <c:pt idx="8">
                  <c:v>AE3</c:v>
                </c:pt>
                <c:pt idx="9">
                  <c:v>AE11</c:v>
                </c:pt>
                <c:pt idx="10">
                  <c:v>AE9</c:v>
                </c:pt>
              </c:strCache>
            </c:strRef>
          </c:cat>
          <c:val>
            <c:numRef>
              <c:f>'[Gráfico en Microsoft PowerPoint]Hoja1'!$B$3:$B$13</c:f>
              <c:numCache>
                <c:formatCode>General</c:formatCode>
                <c:ptCount val="11"/>
                <c:pt idx="0">
                  <c:v>107</c:v>
                </c:pt>
                <c:pt idx="1">
                  <c:v>100</c:v>
                </c:pt>
                <c:pt idx="2">
                  <c:v>69</c:v>
                </c:pt>
                <c:pt idx="3">
                  <c:v>41</c:v>
                </c:pt>
                <c:pt idx="4">
                  <c:v>32</c:v>
                </c:pt>
                <c:pt idx="5">
                  <c:v>28</c:v>
                </c:pt>
                <c:pt idx="6">
                  <c:v>25</c:v>
                </c:pt>
                <c:pt idx="7">
                  <c:v>17</c:v>
                </c:pt>
                <c:pt idx="8">
                  <c:v>17</c:v>
                </c:pt>
                <c:pt idx="9">
                  <c:v>16</c:v>
                </c:pt>
                <c:pt idx="10">
                  <c:v>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0731264"/>
        <c:axId val="180737152"/>
      </c:barChart>
      <c:catAx>
        <c:axId val="180731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oberana Sans" panose="02000000000000000000" pitchFamily="50" charset="0"/>
                <a:ea typeface="+mn-ea"/>
                <a:cs typeface="+mn-cs"/>
              </a:defRPr>
            </a:pPr>
            <a:endParaRPr lang="es-MX"/>
          </a:p>
        </c:txPr>
        <c:crossAx val="180737152"/>
        <c:crosses val="autoZero"/>
        <c:auto val="1"/>
        <c:lblAlgn val="ctr"/>
        <c:lblOffset val="100"/>
        <c:noMultiLvlLbl val="0"/>
      </c:catAx>
      <c:valAx>
        <c:axId val="18073715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oberana Sans" panose="02000000000000000000" pitchFamily="50" charset="0"/>
                    <a:ea typeface="+mn-ea"/>
                    <a:cs typeface="+mn-cs"/>
                  </a:defRPr>
                </a:pPr>
                <a:r>
                  <a:rPr lang="es-MX"/>
                  <a:t>Horas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oberana Sans" panose="02000000000000000000" pitchFamily="50" charset="0"/>
                <a:ea typeface="+mn-ea"/>
                <a:cs typeface="+mn-cs"/>
              </a:defRPr>
            </a:pPr>
            <a:endParaRPr lang="es-MX"/>
          </a:p>
        </c:txPr>
        <c:crossAx val="180731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Soberana Sans" panose="02000000000000000000" pitchFamily="50" charset="0"/>
        </a:defRPr>
      </a:pPr>
      <a:endParaRPr lang="es-MX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1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Soberana Sans" panose="02000000000000000000" pitchFamily="50" charset="0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Hoja1!$A$3:$A$4</c:f>
              <c:strCache>
                <c:ptCount val="2"/>
                <c:pt idx="0">
                  <c:v>Costo actual</c:v>
                </c:pt>
                <c:pt idx="1">
                  <c:v>Costo con la simplificación</c:v>
                </c:pt>
              </c:strCache>
            </c:strRef>
          </c:cat>
          <c:val>
            <c:numRef>
              <c:f>Hoja1!$B$3:$C$3</c:f>
              <c:numCache>
                <c:formatCode>_-* #,##0.0_-;\-* #,##0.0_-;_-* "-"??_-;_-@_-</c:formatCode>
                <c:ptCount val="2"/>
                <c:pt idx="0">
                  <c:v>1869109819</c:v>
                </c:pt>
                <c:pt idx="1">
                  <c:v>555266923</c:v>
                </c:pt>
              </c:numCache>
            </c:numRef>
          </c:val>
        </c:ser>
        <c:ser>
          <c:idx val="1"/>
          <c:order val="1"/>
          <c:spPr>
            <a:solidFill>
              <a:srgbClr val="92D05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Soberana Sans" panose="02000000000000000000" pitchFamily="50" charset="0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Hoja1!$A$3:$A$4</c:f>
              <c:strCache>
                <c:ptCount val="2"/>
                <c:pt idx="0">
                  <c:v>Costo actual</c:v>
                </c:pt>
                <c:pt idx="1">
                  <c:v>Costo con la simplificación</c:v>
                </c:pt>
              </c:strCache>
            </c:strRef>
          </c:cat>
          <c:val>
            <c:numRef>
              <c:f>Hoja1!$B$4:$C$4</c:f>
              <c:numCache>
                <c:formatCode>_-* #,##0.0_-;\-* #,##0.0_-;_-* "-"??_-;_-@_-</c:formatCode>
                <c:ptCount val="2"/>
                <c:pt idx="1">
                  <c:v>1313842896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79217536"/>
        <c:axId val="179219072"/>
        <c:axId val="0"/>
      </c:bar3DChart>
      <c:catAx>
        <c:axId val="179217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Soberana Sans" panose="02000000000000000000" pitchFamily="50" charset="0"/>
                <a:ea typeface="+mn-ea"/>
                <a:cs typeface="+mn-cs"/>
              </a:defRPr>
            </a:pPr>
            <a:endParaRPr lang="es-MX"/>
          </a:p>
        </c:txPr>
        <c:crossAx val="179219072"/>
        <c:crosses val="autoZero"/>
        <c:auto val="1"/>
        <c:lblAlgn val="ctr"/>
        <c:lblOffset val="100"/>
        <c:noMultiLvlLbl val="0"/>
      </c:catAx>
      <c:valAx>
        <c:axId val="179219072"/>
        <c:scaling>
          <c:orientation val="minMax"/>
        </c:scaling>
        <c:delete val="0"/>
        <c:axPos val="l"/>
        <c:numFmt formatCode="_-* #,##0.0_-;\-* #,##0.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Soberana Sans" panose="02000000000000000000" pitchFamily="50" charset="0"/>
                <a:ea typeface="+mn-ea"/>
                <a:cs typeface="+mn-cs"/>
              </a:defRPr>
            </a:pPr>
            <a:endParaRPr lang="es-MX"/>
          </a:p>
        </c:txPr>
        <c:crossAx val="179217536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2.7980823821333899E-2"/>
                <c:y val="0.31182770978165936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Soberana Sans" panose="02000000000000000000" pitchFamily="50" charset="0"/>
                      <a:ea typeface="+mn-ea"/>
                      <a:cs typeface="+mn-cs"/>
                    </a:defRPr>
                  </a:pPr>
                  <a:r>
                    <a:rPr lang="es-MX"/>
                    <a:t>Millones de pesos</a:t>
                  </a:r>
                </a:p>
              </c:rich>
            </c:tx>
            <c:spPr>
              <a:noFill/>
              <a:ln>
                <a:noFill/>
              </a:ln>
              <a:effectLst/>
            </c:sp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b="1">
          <a:solidFill>
            <a:schemeClr val="tx1"/>
          </a:solidFill>
          <a:latin typeface="Soberana Sans" panose="02000000000000000000" pitchFamily="50" charset="0"/>
        </a:defRPr>
      </a:pPr>
      <a:endParaRPr lang="es-MX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0BFB5E-D74A-4043-852E-4E04E57A687B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47010F02-D56E-4B9E-BCE3-C78E05744EA0}">
      <dgm:prSet phldrT="[Texto]" custT="1"/>
      <dgm:spPr/>
      <dgm:t>
        <a:bodyPr vert="vert270"/>
        <a:lstStyle/>
        <a:p>
          <a:pPr algn="ctr"/>
          <a:endParaRPr lang="es-MX" sz="2000" b="1" dirty="0" smtClean="0">
            <a:latin typeface="Soberana Sans" panose="02000000000000000000" pitchFamily="50" charset="0"/>
          </a:endParaRPr>
        </a:p>
        <a:p>
          <a:pPr algn="ctr"/>
          <a:r>
            <a:rPr lang="es-MX" sz="2400" b="1" dirty="0" smtClean="0">
              <a:latin typeface="Soberana Sans" panose="02000000000000000000" pitchFamily="50" charset="0"/>
            </a:rPr>
            <a:t>Acciones</a:t>
          </a:r>
          <a:endParaRPr lang="es-MX" sz="2400" b="1" dirty="0">
            <a:latin typeface="Soberana Sans" panose="02000000000000000000" pitchFamily="50" charset="0"/>
          </a:endParaRPr>
        </a:p>
      </dgm:t>
    </dgm:pt>
    <dgm:pt modelId="{ED9711D3-9D26-45DA-AF5B-B6DC4D03D4E0}" type="parTrans" cxnId="{9FE20F07-D763-4C8F-8469-501804E37E80}">
      <dgm:prSet/>
      <dgm:spPr/>
      <dgm:t>
        <a:bodyPr/>
        <a:lstStyle/>
        <a:p>
          <a:endParaRPr lang="es-MX" sz="1600"/>
        </a:p>
      </dgm:t>
    </dgm:pt>
    <dgm:pt modelId="{833F46A3-6901-4708-9C24-177F135F9CC0}" type="sibTrans" cxnId="{9FE20F07-D763-4C8F-8469-501804E37E80}">
      <dgm:prSet/>
      <dgm:spPr/>
      <dgm:t>
        <a:bodyPr/>
        <a:lstStyle/>
        <a:p>
          <a:endParaRPr lang="es-MX" sz="1600"/>
        </a:p>
      </dgm:t>
    </dgm:pt>
    <dgm:pt modelId="{CCC79485-EB83-40F3-8ED7-C2AD93F09EA4}">
      <dgm:prSet phldrT="[Texto]" custT="1"/>
      <dgm:spPr/>
      <dgm:t>
        <a:bodyPr/>
        <a:lstStyle/>
        <a:p>
          <a:r>
            <a:rPr lang="es-MX" sz="1800" b="1" dirty="0" smtClean="0">
              <a:latin typeface="Soberana Sans" panose="02000000000000000000" pitchFamily="50" charset="0"/>
            </a:rPr>
            <a:t>Sistema de Trámites Electrónicos</a:t>
          </a:r>
          <a:endParaRPr lang="es-MX" sz="1800" b="0" dirty="0">
            <a:latin typeface="Soberana Sans" panose="02000000000000000000" pitchFamily="50" charset="0"/>
          </a:endParaRPr>
        </a:p>
      </dgm:t>
    </dgm:pt>
    <dgm:pt modelId="{D3F1FB91-DFF2-4161-A846-68698190AE4D}" type="parTrans" cxnId="{C00932CA-950A-447C-A474-F8454BEACCC5}">
      <dgm:prSet/>
      <dgm:spPr/>
      <dgm:t>
        <a:bodyPr/>
        <a:lstStyle/>
        <a:p>
          <a:endParaRPr lang="es-MX"/>
        </a:p>
      </dgm:t>
    </dgm:pt>
    <dgm:pt modelId="{97D62607-4A1C-4989-A946-BD88523C0C10}" type="sibTrans" cxnId="{C00932CA-950A-447C-A474-F8454BEACCC5}">
      <dgm:prSet/>
      <dgm:spPr/>
      <dgm:t>
        <a:bodyPr/>
        <a:lstStyle/>
        <a:p>
          <a:endParaRPr lang="es-MX"/>
        </a:p>
      </dgm:t>
    </dgm:pt>
    <dgm:pt modelId="{D8DA070C-3C3D-4639-BE84-B24DA58A2DA0}">
      <dgm:prSet phldrT="[Texto]" custT="1"/>
      <dgm:spPr/>
      <dgm:t>
        <a:bodyPr/>
        <a:lstStyle/>
        <a:p>
          <a:r>
            <a:rPr lang="es-MX" sz="1800" b="0" dirty="0" smtClean="0">
              <a:latin typeface="Soberana Sans" panose="02000000000000000000" pitchFamily="50" charset="0"/>
            </a:rPr>
            <a:t>Adecuación de espacios físicos</a:t>
          </a:r>
        </a:p>
      </dgm:t>
    </dgm:pt>
    <dgm:pt modelId="{B72B8E2A-52FD-44F6-BB4C-50E4D80412AD}" type="parTrans" cxnId="{BB710A36-C9B8-4E7F-AA11-14D907C5236A}">
      <dgm:prSet/>
      <dgm:spPr/>
      <dgm:t>
        <a:bodyPr/>
        <a:lstStyle/>
        <a:p>
          <a:endParaRPr lang="es-MX"/>
        </a:p>
      </dgm:t>
    </dgm:pt>
    <dgm:pt modelId="{054F8360-2671-4A55-80FE-BF4A5C4E19FA}" type="sibTrans" cxnId="{BB710A36-C9B8-4E7F-AA11-14D907C5236A}">
      <dgm:prSet/>
      <dgm:spPr/>
      <dgm:t>
        <a:bodyPr/>
        <a:lstStyle/>
        <a:p>
          <a:endParaRPr lang="es-MX"/>
        </a:p>
      </dgm:t>
    </dgm:pt>
    <dgm:pt modelId="{B2D1416A-7626-4E82-8B24-FC5CC86BB7F0}">
      <dgm:prSet phldrT="[Texto]" custT="1"/>
      <dgm:spPr/>
      <dgm:t>
        <a:bodyPr/>
        <a:lstStyle/>
        <a:p>
          <a:r>
            <a:rPr lang="es-MX" sz="1800" b="0" dirty="0" smtClean="0">
              <a:latin typeface="Soberana Sans" panose="02000000000000000000" pitchFamily="50" charset="0"/>
            </a:rPr>
            <a:t>Orientación y asistencia</a:t>
          </a:r>
        </a:p>
      </dgm:t>
    </dgm:pt>
    <dgm:pt modelId="{1E97C283-40F7-42ED-BCE6-EE05FB015E2D}" type="parTrans" cxnId="{372D23B6-5853-490F-8E27-C3178FB87067}">
      <dgm:prSet/>
      <dgm:spPr/>
      <dgm:t>
        <a:bodyPr/>
        <a:lstStyle/>
        <a:p>
          <a:endParaRPr lang="es-MX"/>
        </a:p>
      </dgm:t>
    </dgm:pt>
    <dgm:pt modelId="{05160BE3-151C-48E4-BE7E-7AFD1420A314}" type="sibTrans" cxnId="{372D23B6-5853-490F-8E27-C3178FB87067}">
      <dgm:prSet/>
      <dgm:spPr/>
      <dgm:t>
        <a:bodyPr/>
        <a:lstStyle/>
        <a:p>
          <a:endParaRPr lang="es-MX"/>
        </a:p>
      </dgm:t>
    </dgm:pt>
    <dgm:pt modelId="{70436CB6-6D74-425E-B463-F2F55DAEF14D}" type="pres">
      <dgm:prSet presAssocID="{E40BFB5E-D74A-4043-852E-4E04E57A687B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MX"/>
        </a:p>
      </dgm:t>
    </dgm:pt>
    <dgm:pt modelId="{0C9EC0C1-9D01-4524-AB6A-42A5FFCD0803}" type="pres">
      <dgm:prSet presAssocID="{47010F02-D56E-4B9E-BCE3-C78E05744EA0}" presName="thickLine" presStyleLbl="alignNode1" presStyleIdx="0" presStyleCnt="1" custLinFactNeighborY="-784"/>
      <dgm:spPr/>
      <dgm:t>
        <a:bodyPr/>
        <a:lstStyle/>
        <a:p>
          <a:endParaRPr lang="es-MX"/>
        </a:p>
      </dgm:t>
    </dgm:pt>
    <dgm:pt modelId="{28228BEC-3A44-4C0D-AD78-624A638AA8C7}" type="pres">
      <dgm:prSet presAssocID="{47010F02-D56E-4B9E-BCE3-C78E05744EA0}" presName="horz1" presStyleCnt="0"/>
      <dgm:spPr/>
      <dgm:t>
        <a:bodyPr/>
        <a:lstStyle/>
        <a:p>
          <a:endParaRPr lang="es-MX"/>
        </a:p>
      </dgm:t>
    </dgm:pt>
    <dgm:pt modelId="{F7CF91BB-E7DA-472E-9574-EC5C39A4E32D}" type="pres">
      <dgm:prSet presAssocID="{47010F02-D56E-4B9E-BCE3-C78E05744EA0}" presName="tx1" presStyleLbl="revTx" presStyleIdx="0" presStyleCnt="4"/>
      <dgm:spPr/>
      <dgm:t>
        <a:bodyPr/>
        <a:lstStyle/>
        <a:p>
          <a:endParaRPr lang="es-MX"/>
        </a:p>
      </dgm:t>
    </dgm:pt>
    <dgm:pt modelId="{F982F8D9-DC6C-4A45-A4C6-5006EC37917A}" type="pres">
      <dgm:prSet presAssocID="{47010F02-D56E-4B9E-BCE3-C78E05744EA0}" presName="vert1" presStyleCnt="0"/>
      <dgm:spPr/>
      <dgm:t>
        <a:bodyPr/>
        <a:lstStyle/>
        <a:p>
          <a:endParaRPr lang="es-MX"/>
        </a:p>
      </dgm:t>
    </dgm:pt>
    <dgm:pt modelId="{673E353A-C622-4185-A9FD-0AF975214AEF}" type="pres">
      <dgm:prSet presAssocID="{D8DA070C-3C3D-4639-BE84-B24DA58A2DA0}" presName="vertSpace2a" presStyleCnt="0"/>
      <dgm:spPr/>
    </dgm:pt>
    <dgm:pt modelId="{14C0FB04-BA0A-47B8-8CCD-F2E0F38308BD}" type="pres">
      <dgm:prSet presAssocID="{D8DA070C-3C3D-4639-BE84-B24DA58A2DA0}" presName="horz2" presStyleCnt="0"/>
      <dgm:spPr/>
    </dgm:pt>
    <dgm:pt modelId="{F0C3DDE2-1D0D-4E2C-B2C9-578FBB6FAA8A}" type="pres">
      <dgm:prSet presAssocID="{D8DA070C-3C3D-4639-BE84-B24DA58A2DA0}" presName="horzSpace2" presStyleCnt="0"/>
      <dgm:spPr/>
    </dgm:pt>
    <dgm:pt modelId="{31D03ABA-8AE5-49D0-AAC1-3C77FB17974F}" type="pres">
      <dgm:prSet presAssocID="{D8DA070C-3C3D-4639-BE84-B24DA58A2DA0}" presName="tx2" presStyleLbl="revTx" presStyleIdx="1" presStyleCnt="4"/>
      <dgm:spPr/>
      <dgm:t>
        <a:bodyPr/>
        <a:lstStyle/>
        <a:p>
          <a:endParaRPr lang="es-MX"/>
        </a:p>
      </dgm:t>
    </dgm:pt>
    <dgm:pt modelId="{D78DE833-1C5F-4999-AC30-F99E5CFCDA6F}" type="pres">
      <dgm:prSet presAssocID="{D8DA070C-3C3D-4639-BE84-B24DA58A2DA0}" presName="vert2" presStyleCnt="0"/>
      <dgm:spPr/>
    </dgm:pt>
    <dgm:pt modelId="{46A56FF2-0D00-47D0-8639-8F9B50874519}" type="pres">
      <dgm:prSet presAssocID="{D8DA070C-3C3D-4639-BE84-B24DA58A2DA0}" presName="thinLine2b" presStyleLbl="callout" presStyleIdx="0" presStyleCnt="3"/>
      <dgm:spPr/>
    </dgm:pt>
    <dgm:pt modelId="{817F8BC9-68DA-4209-8AFA-54811CF64C0E}" type="pres">
      <dgm:prSet presAssocID="{D8DA070C-3C3D-4639-BE84-B24DA58A2DA0}" presName="vertSpace2b" presStyleCnt="0"/>
      <dgm:spPr/>
    </dgm:pt>
    <dgm:pt modelId="{75A0764F-375F-4D08-B47E-78F5C10B57AA}" type="pres">
      <dgm:prSet presAssocID="{B2D1416A-7626-4E82-8B24-FC5CC86BB7F0}" presName="horz2" presStyleCnt="0"/>
      <dgm:spPr/>
    </dgm:pt>
    <dgm:pt modelId="{311A541A-3E9C-4F06-B005-F8FAA016141B}" type="pres">
      <dgm:prSet presAssocID="{B2D1416A-7626-4E82-8B24-FC5CC86BB7F0}" presName="horzSpace2" presStyleCnt="0"/>
      <dgm:spPr/>
    </dgm:pt>
    <dgm:pt modelId="{B38C46B0-E80E-4196-8173-FD690EB7A629}" type="pres">
      <dgm:prSet presAssocID="{B2D1416A-7626-4E82-8B24-FC5CC86BB7F0}" presName="tx2" presStyleLbl="revTx" presStyleIdx="2" presStyleCnt="4"/>
      <dgm:spPr/>
      <dgm:t>
        <a:bodyPr/>
        <a:lstStyle/>
        <a:p>
          <a:endParaRPr lang="es-MX"/>
        </a:p>
      </dgm:t>
    </dgm:pt>
    <dgm:pt modelId="{5D3ACB4D-FFBE-4866-BAA7-2F8D2A2E22C2}" type="pres">
      <dgm:prSet presAssocID="{B2D1416A-7626-4E82-8B24-FC5CC86BB7F0}" presName="vert2" presStyleCnt="0"/>
      <dgm:spPr/>
    </dgm:pt>
    <dgm:pt modelId="{71F82834-7AA9-46AC-837E-C360F53668E9}" type="pres">
      <dgm:prSet presAssocID="{B2D1416A-7626-4E82-8B24-FC5CC86BB7F0}" presName="thinLine2b" presStyleLbl="callout" presStyleIdx="1" presStyleCnt="3"/>
      <dgm:spPr/>
    </dgm:pt>
    <dgm:pt modelId="{2E592C88-122D-49FE-A1FA-75E438065275}" type="pres">
      <dgm:prSet presAssocID="{B2D1416A-7626-4E82-8B24-FC5CC86BB7F0}" presName="vertSpace2b" presStyleCnt="0"/>
      <dgm:spPr/>
    </dgm:pt>
    <dgm:pt modelId="{1F5960EE-72B1-4E08-BCDC-969744713985}" type="pres">
      <dgm:prSet presAssocID="{CCC79485-EB83-40F3-8ED7-C2AD93F09EA4}" presName="horz2" presStyleCnt="0"/>
      <dgm:spPr/>
    </dgm:pt>
    <dgm:pt modelId="{A9C78522-57A6-45A1-BE7C-D3DEE2B7C1DA}" type="pres">
      <dgm:prSet presAssocID="{CCC79485-EB83-40F3-8ED7-C2AD93F09EA4}" presName="horzSpace2" presStyleCnt="0"/>
      <dgm:spPr/>
    </dgm:pt>
    <dgm:pt modelId="{708855C9-9B9D-4726-8F7D-38D22DF7D458}" type="pres">
      <dgm:prSet presAssocID="{CCC79485-EB83-40F3-8ED7-C2AD93F09EA4}" presName="tx2" presStyleLbl="revTx" presStyleIdx="3" presStyleCnt="4"/>
      <dgm:spPr/>
      <dgm:t>
        <a:bodyPr/>
        <a:lstStyle/>
        <a:p>
          <a:endParaRPr lang="es-MX"/>
        </a:p>
      </dgm:t>
    </dgm:pt>
    <dgm:pt modelId="{38155853-3B0B-41ED-8FC1-033578FB9765}" type="pres">
      <dgm:prSet presAssocID="{CCC79485-EB83-40F3-8ED7-C2AD93F09EA4}" presName="vert2" presStyleCnt="0"/>
      <dgm:spPr/>
    </dgm:pt>
    <dgm:pt modelId="{94554AC6-D3E2-491C-8369-ECBD823701E5}" type="pres">
      <dgm:prSet presAssocID="{CCC79485-EB83-40F3-8ED7-C2AD93F09EA4}" presName="thinLine2b" presStyleLbl="callout" presStyleIdx="2" presStyleCnt="3"/>
      <dgm:spPr/>
    </dgm:pt>
    <dgm:pt modelId="{2B1B9F0F-D34F-4A6B-A380-B05117E61BE0}" type="pres">
      <dgm:prSet presAssocID="{CCC79485-EB83-40F3-8ED7-C2AD93F09EA4}" presName="vertSpace2b" presStyleCnt="0"/>
      <dgm:spPr/>
    </dgm:pt>
  </dgm:ptLst>
  <dgm:cxnLst>
    <dgm:cxn modelId="{330080BF-5122-4F2E-AD2D-9B3EAC869E4A}" type="presOf" srcId="{E40BFB5E-D74A-4043-852E-4E04E57A687B}" destId="{70436CB6-6D74-425E-B463-F2F55DAEF14D}" srcOrd="0" destOrd="0" presId="urn:microsoft.com/office/officeart/2008/layout/LinedList"/>
    <dgm:cxn modelId="{657C0FD9-4373-4814-AD5F-27C3D6ED3FD6}" type="presOf" srcId="{CCC79485-EB83-40F3-8ED7-C2AD93F09EA4}" destId="{708855C9-9B9D-4726-8F7D-38D22DF7D458}" srcOrd="0" destOrd="0" presId="urn:microsoft.com/office/officeart/2008/layout/LinedList"/>
    <dgm:cxn modelId="{1C106578-2C7F-40DB-B114-9C183CDAE853}" type="presOf" srcId="{D8DA070C-3C3D-4639-BE84-B24DA58A2DA0}" destId="{31D03ABA-8AE5-49D0-AAC1-3C77FB17974F}" srcOrd="0" destOrd="0" presId="urn:microsoft.com/office/officeart/2008/layout/LinedList"/>
    <dgm:cxn modelId="{C00932CA-950A-447C-A474-F8454BEACCC5}" srcId="{47010F02-D56E-4B9E-BCE3-C78E05744EA0}" destId="{CCC79485-EB83-40F3-8ED7-C2AD93F09EA4}" srcOrd="2" destOrd="0" parTransId="{D3F1FB91-DFF2-4161-A846-68698190AE4D}" sibTransId="{97D62607-4A1C-4989-A946-BD88523C0C10}"/>
    <dgm:cxn modelId="{BB710A36-C9B8-4E7F-AA11-14D907C5236A}" srcId="{47010F02-D56E-4B9E-BCE3-C78E05744EA0}" destId="{D8DA070C-3C3D-4639-BE84-B24DA58A2DA0}" srcOrd="0" destOrd="0" parTransId="{B72B8E2A-52FD-44F6-BB4C-50E4D80412AD}" sibTransId="{054F8360-2671-4A55-80FE-BF4A5C4E19FA}"/>
    <dgm:cxn modelId="{372D23B6-5853-490F-8E27-C3178FB87067}" srcId="{47010F02-D56E-4B9E-BCE3-C78E05744EA0}" destId="{B2D1416A-7626-4E82-8B24-FC5CC86BB7F0}" srcOrd="1" destOrd="0" parTransId="{1E97C283-40F7-42ED-BCE6-EE05FB015E2D}" sibTransId="{05160BE3-151C-48E4-BE7E-7AFD1420A314}"/>
    <dgm:cxn modelId="{9FE20F07-D763-4C8F-8469-501804E37E80}" srcId="{E40BFB5E-D74A-4043-852E-4E04E57A687B}" destId="{47010F02-D56E-4B9E-BCE3-C78E05744EA0}" srcOrd="0" destOrd="0" parTransId="{ED9711D3-9D26-45DA-AF5B-B6DC4D03D4E0}" sibTransId="{833F46A3-6901-4708-9C24-177F135F9CC0}"/>
    <dgm:cxn modelId="{F76128F5-8372-416F-8724-6502A5AC42AB}" type="presOf" srcId="{B2D1416A-7626-4E82-8B24-FC5CC86BB7F0}" destId="{B38C46B0-E80E-4196-8173-FD690EB7A629}" srcOrd="0" destOrd="0" presId="urn:microsoft.com/office/officeart/2008/layout/LinedList"/>
    <dgm:cxn modelId="{B3AF5FBE-BBCF-4D74-A9BE-74B7B4A1F0CE}" type="presOf" srcId="{47010F02-D56E-4B9E-BCE3-C78E05744EA0}" destId="{F7CF91BB-E7DA-472E-9574-EC5C39A4E32D}" srcOrd="0" destOrd="0" presId="urn:microsoft.com/office/officeart/2008/layout/LinedList"/>
    <dgm:cxn modelId="{5B8BF7FA-7D1F-48B9-BAB2-4772C7D1F323}" type="presParOf" srcId="{70436CB6-6D74-425E-B463-F2F55DAEF14D}" destId="{0C9EC0C1-9D01-4524-AB6A-42A5FFCD0803}" srcOrd="0" destOrd="0" presId="urn:microsoft.com/office/officeart/2008/layout/LinedList"/>
    <dgm:cxn modelId="{0F89FE30-A9E2-4B78-BA71-1F7532DCDA72}" type="presParOf" srcId="{70436CB6-6D74-425E-B463-F2F55DAEF14D}" destId="{28228BEC-3A44-4C0D-AD78-624A638AA8C7}" srcOrd="1" destOrd="0" presId="urn:microsoft.com/office/officeart/2008/layout/LinedList"/>
    <dgm:cxn modelId="{1D62342F-B5A6-4BD7-A935-8B355A404CC8}" type="presParOf" srcId="{28228BEC-3A44-4C0D-AD78-624A638AA8C7}" destId="{F7CF91BB-E7DA-472E-9574-EC5C39A4E32D}" srcOrd="0" destOrd="0" presId="urn:microsoft.com/office/officeart/2008/layout/LinedList"/>
    <dgm:cxn modelId="{1DD732DA-B1DE-4A4D-A950-CB8522E59C85}" type="presParOf" srcId="{28228BEC-3A44-4C0D-AD78-624A638AA8C7}" destId="{F982F8D9-DC6C-4A45-A4C6-5006EC37917A}" srcOrd="1" destOrd="0" presId="urn:microsoft.com/office/officeart/2008/layout/LinedList"/>
    <dgm:cxn modelId="{E94D1F35-24C6-4ADE-8FAF-2895001F9C5A}" type="presParOf" srcId="{F982F8D9-DC6C-4A45-A4C6-5006EC37917A}" destId="{673E353A-C622-4185-A9FD-0AF975214AEF}" srcOrd="0" destOrd="0" presId="urn:microsoft.com/office/officeart/2008/layout/LinedList"/>
    <dgm:cxn modelId="{71DD4CB6-60FD-4817-B071-311DEC35A12B}" type="presParOf" srcId="{F982F8D9-DC6C-4A45-A4C6-5006EC37917A}" destId="{14C0FB04-BA0A-47B8-8CCD-F2E0F38308BD}" srcOrd="1" destOrd="0" presId="urn:microsoft.com/office/officeart/2008/layout/LinedList"/>
    <dgm:cxn modelId="{F10A3CB9-B793-4E53-9BB2-0A72B2864108}" type="presParOf" srcId="{14C0FB04-BA0A-47B8-8CCD-F2E0F38308BD}" destId="{F0C3DDE2-1D0D-4E2C-B2C9-578FBB6FAA8A}" srcOrd="0" destOrd="0" presId="urn:microsoft.com/office/officeart/2008/layout/LinedList"/>
    <dgm:cxn modelId="{07E25FB1-E989-4C1B-A5D6-588504B421DB}" type="presParOf" srcId="{14C0FB04-BA0A-47B8-8CCD-F2E0F38308BD}" destId="{31D03ABA-8AE5-49D0-AAC1-3C77FB17974F}" srcOrd="1" destOrd="0" presId="urn:microsoft.com/office/officeart/2008/layout/LinedList"/>
    <dgm:cxn modelId="{EE320DCE-86A3-4DA4-8157-E51FD3EEDBA5}" type="presParOf" srcId="{14C0FB04-BA0A-47B8-8CCD-F2E0F38308BD}" destId="{D78DE833-1C5F-4999-AC30-F99E5CFCDA6F}" srcOrd="2" destOrd="0" presId="urn:microsoft.com/office/officeart/2008/layout/LinedList"/>
    <dgm:cxn modelId="{CFD53A87-9D3A-4CA9-ADB9-3F1653A6BA4C}" type="presParOf" srcId="{F982F8D9-DC6C-4A45-A4C6-5006EC37917A}" destId="{46A56FF2-0D00-47D0-8639-8F9B50874519}" srcOrd="2" destOrd="0" presId="urn:microsoft.com/office/officeart/2008/layout/LinedList"/>
    <dgm:cxn modelId="{B3C82E0F-049A-4A8E-AAEB-316197165CE2}" type="presParOf" srcId="{F982F8D9-DC6C-4A45-A4C6-5006EC37917A}" destId="{817F8BC9-68DA-4209-8AFA-54811CF64C0E}" srcOrd="3" destOrd="0" presId="urn:microsoft.com/office/officeart/2008/layout/LinedList"/>
    <dgm:cxn modelId="{DB860FBA-11E9-4D07-8516-F2A436681C44}" type="presParOf" srcId="{F982F8D9-DC6C-4A45-A4C6-5006EC37917A}" destId="{75A0764F-375F-4D08-B47E-78F5C10B57AA}" srcOrd="4" destOrd="0" presId="urn:microsoft.com/office/officeart/2008/layout/LinedList"/>
    <dgm:cxn modelId="{6174C6B9-E749-4028-A0B4-4BF7EF34D52F}" type="presParOf" srcId="{75A0764F-375F-4D08-B47E-78F5C10B57AA}" destId="{311A541A-3E9C-4F06-B005-F8FAA016141B}" srcOrd="0" destOrd="0" presId="urn:microsoft.com/office/officeart/2008/layout/LinedList"/>
    <dgm:cxn modelId="{5CA19A77-029D-4656-87E7-0944B5751C4D}" type="presParOf" srcId="{75A0764F-375F-4D08-B47E-78F5C10B57AA}" destId="{B38C46B0-E80E-4196-8173-FD690EB7A629}" srcOrd="1" destOrd="0" presId="urn:microsoft.com/office/officeart/2008/layout/LinedList"/>
    <dgm:cxn modelId="{CC5F7D1F-DC3C-4525-9420-9E336461157E}" type="presParOf" srcId="{75A0764F-375F-4D08-B47E-78F5C10B57AA}" destId="{5D3ACB4D-FFBE-4866-BAA7-2F8D2A2E22C2}" srcOrd="2" destOrd="0" presId="urn:microsoft.com/office/officeart/2008/layout/LinedList"/>
    <dgm:cxn modelId="{B7793BC3-D6A6-4630-BE0E-18522971C044}" type="presParOf" srcId="{F982F8D9-DC6C-4A45-A4C6-5006EC37917A}" destId="{71F82834-7AA9-46AC-837E-C360F53668E9}" srcOrd="5" destOrd="0" presId="urn:microsoft.com/office/officeart/2008/layout/LinedList"/>
    <dgm:cxn modelId="{F8099B8A-8FA1-4376-8265-8752C5DB7AC0}" type="presParOf" srcId="{F982F8D9-DC6C-4A45-A4C6-5006EC37917A}" destId="{2E592C88-122D-49FE-A1FA-75E438065275}" srcOrd="6" destOrd="0" presId="urn:microsoft.com/office/officeart/2008/layout/LinedList"/>
    <dgm:cxn modelId="{E4C3B044-87CD-47A5-AF86-D8E4A58EBC2E}" type="presParOf" srcId="{F982F8D9-DC6C-4A45-A4C6-5006EC37917A}" destId="{1F5960EE-72B1-4E08-BCDC-969744713985}" srcOrd="7" destOrd="0" presId="urn:microsoft.com/office/officeart/2008/layout/LinedList"/>
    <dgm:cxn modelId="{9B91674F-D667-4ADD-9AAA-7494B9A25DA3}" type="presParOf" srcId="{1F5960EE-72B1-4E08-BCDC-969744713985}" destId="{A9C78522-57A6-45A1-BE7C-D3DEE2B7C1DA}" srcOrd="0" destOrd="0" presId="urn:microsoft.com/office/officeart/2008/layout/LinedList"/>
    <dgm:cxn modelId="{0CB3863C-DB02-42B8-87D3-0B8A9D4AAE15}" type="presParOf" srcId="{1F5960EE-72B1-4E08-BCDC-969744713985}" destId="{708855C9-9B9D-4726-8F7D-38D22DF7D458}" srcOrd="1" destOrd="0" presId="urn:microsoft.com/office/officeart/2008/layout/LinedList"/>
    <dgm:cxn modelId="{71917E00-F488-48F3-A676-911C790DC80B}" type="presParOf" srcId="{1F5960EE-72B1-4E08-BCDC-969744713985}" destId="{38155853-3B0B-41ED-8FC1-033578FB9765}" srcOrd="2" destOrd="0" presId="urn:microsoft.com/office/officeart/2008/layout/LinedList"/>
    <dgm:cxn modelId="{D78AF6B5-5145-46CE-A5CC-B5583350692C}" type="presParOf" srcId="{F982F8D9-DC6C-4A45-A4C6-5006EC37917A}" destId="{94554AC6-D3E2-491C-8369-ECBD823701E5}" srcOrd="8" destOrd="0" presId="urn:microsoft.com/office/officeart/2008/layout/LinedList"/>
    <dgm:cxn modelId="{8D2B720F-8E1B-4B2A-A660-EC61905A557E}" type="presParOf" srcId="{F982F8D9-DC6C-4A45-A4C6-5006EC37917A}" destId="{2B1B9F0F-D34F-4A6B-A380-B05117E61BE0}" srcOrd="9" destOrd="0" presId="urn:microsoft.com/office/officeart/2008/layout/Lined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9EC0C1-9D01-4524-AB6A-42A5FFCD0803}">
      <dsp:nvSpPr>
        <dsp:cNvPr id="0" name=""/>
        <dsp:cNvSpPr/>
      </dsp:nvSpPr>
      <dsp:spPr>
        <a:xfrm>
          <a:off x="0" y="0"/>
          <a:ext cx="609950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CF91BB-E7DA-472E-9574-EC5C39A4E32D}">
      <dsp:nvSpPr>
        <dsp:cNvPr id="0" name=""/>
        <dsp:cNvSpPr/>
      </dsp:nvSpPr>
      <dsp:spPr>
        <a:xfrm>
          <a:off x="0" y="0"/>
          <a:ext cx="1219900" cy="2715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000" b="1" kern="1200" dirty="0" smtClean="0">
            <a:latin typeface="Soberana Sans" panose="02000000000000000000" pitchFamily="50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1" kern="1200" dirty="0" smtClean="0">
              <a:latin typeface="Soberana Sans" panose="02000000000000000000" pitchFamily="50" charset="0"/>
            </a:rPr>
            <a:t>Acciones</a:t>
          </a:r>
          <a:endParaRPr lang="es-MX" sz="2400" b="1" kern="1200" dirty="0">
            <a:latin typeface="Soberana Sans" panose="02000000000000000000" pitchFamily="50" charset="0"/>
          </a:endParaRPr>
        </a:p>
      </dsp:txBody>
      <dsp:txXfrm>
        <a:off x="0" y="0"/>
        <a:ext cx="1219900" cy="2715026"/>
      </dsp:txXfrm>
    </dsp:sp>
    <dsp:sp modelId="{31D03ABA-8AE5-49D0-AAC1-3C77FB17974F}">
      <dsp:nvSpPr>
        <dsp:cNvPr id="0" name=""/>
        <dsp:cNvSpPr/>
      </dsp:nvSpPr>
      <dsp:spPr>
        <a:xfrm>
          <a:off x="1311392" y="42422"/>
          <a:ext cx="4788108" cy="848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0" kern="1200" dirty="0" smtClean="0">
              <a:latin typeface="Soberana Sans" panose="02000000000000000000" pitchFamily="50" charset="0"/>
            </a:rPr>
            <a:t>Adecuación de espacios físicos</a:t>
          </a:r>
        </a:p>
      </dsp:txBody>
      <dsp:txXfrm>
        <a:off x="1311392" y="42422"/>
        <a:ext cx="4788108" cy="848445"/>
      </dsp:txXfrm>
    </dsp:sp>
    <dsp:sp modelId="{46A56FF2-0D00-47D0-8639-8F9B50874519}">
      <dsp:nvSpPr>
        <dsp:cNvPr id="0" name=""/>
        <dsp:cNvSpPr/>
      </dsp:nvSpPr>
      <dsp:spPr>
        <a:xfrm>
          <a:off x="1219900" y="890867"/>
          <a:ext cx="4879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8C46B0-E80E-4196-8173-FD690EB7A629}">
      <dsp:nvSpPr>
        <dsp:cNvPr id="0" name=""/>
        <dsp:cNvSpPr/>
      </dsp:nvSpPr>
      <dsp:spPr>
        <a:xfrm>
          <a:off x="1311392" y="933290"/>
          <a:ext cx="4788108" cy="848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0" kern="1200" dirty="0" smtClean="0">
              <a:latin typeface="Soberana Sans" panose="02000000000000000000" pitchFamily="50" charset="0"/>
            </a:rPr>
            <a:t>Orientación y asistencia</a:t>
          </a:r>
        </a:p>
      </dsp:txBody>
      <dsp:txXfrm>
        <a:off x="1311392" y="933290"/>
        <a:ext cx="4788108" cy="848445"/>
      </dsp:txXfrm>
    </dsp:sp>
    <dsp:sp modelId="{71F82834-7AA9-46AC-837E-C360F53668E9}">
      <dsp:nvSpPr>
        <dsp:cNvPr id="0" name=""/>
        <dsp:cNvSpPr/>
      </dsp:nvSpPr>
      <dsp:spPr>
        <a:xfrm>
          <a:off x="1219900" y="1781735"/>
          <a:ext cx="4879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8855C9-9B9D-4726-8F7D-38D22DF7D458}">
      <dsp:nvSpPr>
        <dsp:cNvPr id="0" name=""/>
        <dsp:cNvSpPr/>
      </dsp:nvSpPr>
      <dsp:spPr>
        <a:xfrm>
          <a:off x="1311392" y="1824158"/>
          <a:ext cx="4788108" cy="848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>
              <a:latin typeface="Soberana Sans" panose="02000000000000000000" pitchFamily="50" charset="0"/>
            </a:rPr>
            <a:t>Sistema de Trámites Electrónicos</a:t>
          </a:r>
          <a:endParaRPr lang="es-MX" sz="1800" b="0" kern="1200" dirty="0">
            <a:latin typeface="Soberana Sans" panose="02000000000000000000" pitchFamily="50" charset="0"/>
          </a:endParaRPr>
        </a:p>
      </dsp:txBody>
      <dsp:txXfrm>
        <a:off x="1311392" y="1824158"/>
        <a:ext cx="4788108" cy="848445"/>
      </dsp:txXfrm>
    </dsp:sp>
    <dsp:sp modelId="{94554AC6-D3E2-491C-8369-ECBD823701E5}">
      <dsp:nvSpPr>
        <dsp:cNvPr id="0" name=""/>
        <dsp:cNvSpPr/>
      </dsp:nvSpPr>
      <dsp:spPr>
        <a:xfrm>
          <a:off x="1219900" y="2672603"/>
          <a:ext cx="4879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604" cy="465341"/>
          </a:xfrm>
          <a:prstGeom prst="rect">
            <a:avLst/>
          </a:prstGeom>
        </p:spPr>
        <p:txBody>
          <a:bodyPr vert="horz" lIns="92336" tIns="46168" rIns="92336" bIns="46168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970160" y="0"/>
            <a:ext cx="3038604" cy="465341"/>
          </a:xfrm>
          <a:prstGeom prst="rect">
            <a:avLst/>
          </a:prstGeom>
        </p:spPr>
        <p:txBody>
          <a:bodyPr vert="horz" lIns="92336" tIns="46168" rIns="92336" bIns="46168" rtlCol="0"/>
          <a:lstStyle>
            <a:lvl1pPr algn="r">
              <a:defRPr sz="1200"/>
            </a:lvl1pPr>
          </a:lstStyle>
          <a:p>
            <a:fld id="{A094E732-F53C-44AF-B2DC-64E73AF07145}" type="datetimeFigureOut">
              <a:rPr lang="es-MX" smtClean="0"/>
              <a:t>31/08/2018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829573"/>
            <a:ext cx="3038604" cy="465340"/>
          </a:xfrm>
          <a:prstGeom prst="rect">
            <a:avLst/>
          </a:prstGeom>
        </p:spPr>
        <p:txBody>
          <a:bodyPr vert="horz" lIns="92336" tIns="46168" rIns="92336" bIns="46168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970160" y="8829573"/>
            <a:ext cx="3038604" cy="465340"/>
          </a:xfrm>
          <a:prstGeom prst="rect">
            <a:avLst/>
          </a:prstGeom>
        </p:spPr>
        <p:txBody>
          <a:bodyPr vert="horz" lIns="92336" tIns="46168" rIns="92336" bIns="46168" rtlCol="0" anchor="b"/>
          <a:lstStyle>
            <a:lvl1pPr algn="r">
              <a:defRPr sz="1200"/>
            </a:lvl1pPr>
          </a:lstStyle>
          <a:p>
            <a:fld id="{857A8B14-6E4F-4712-B446-BE4DF19D68E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916323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604" cy="465341"/>
          </a:xfrm>
          <a:prstGeom prst="rect">
            <a:avLst/>
          </a:prstGeom>
        </p:spPr>
        <p:txBody>
          <a:bodyPr vert="horz" lIns="92336" tIns="46168" rIns="92336" bIns="46168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0160" y="0"/>
            <a:ext cx="3038604" cy="465341"/>
          </a:xfrm>
          <a:prstGeom prst="rect">
            <a:avLst/>
          </a:prstGeom>
        </p:spPr>
        <p:txBody>
          <a:bodyPr vert="horz" lIns="92336" tIns="46168" rIns="92336" bIns="46168" rtlCol="0"/>
          <a:lstStyle>
            <a:lvl1pPr algn="r">
              <a:defRPr sz="1200"/>
            </a:lvl1pPr>
          </a:lstStyle>
          <a:p>
            <a:fld id="{D8B48F51-E63D-4489-995E-3904970A405D}" type="datetimeFigureOut">
              <a:rPr lang="es-MX" smtClean="0"/>
              <a:t>31/08/2018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51375" cy="34877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36" tIns="46168" rIns="92336" bIns="46168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0714" y="4415530"/>
            <a:ext cx="5608975" cy="4183603"/>
          </a:xfrm>
          <a:prstGeom prst="rect">
            <a:avLst/>
          </a:prstGeom>
        </p:spPr>
        <p:txBody>
          <a:bodyPr vert="horz" lIns="92336" tIns="46168" rIns="92336" bIns="46168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29573"/>
            <a:ext cx="3038604" cy="465340"/>
          </a:xfrm>
          <a:prstGeom prst="rect">
            <a:avLst/>
          </a:prstGeom>
        </p:spPr>
        <p:txBody>
          <a:bodyPr vert="horz" lIns="92336" tIns="46168" rIns="92336" bIns="46168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0160" y="8829573"/>
            <a:ext cx="3038604" cy="465340"/>
          </a:xfrm>
          <a:prstGeom prst="rect">
            <a:avLst/>
          </a:prstGeom>
        </p:spPr>
        <p:txBody>
          <a:bodyPr vert="horz" lIns="92336" tIns="46168" rIns="92336" bIns="46168" rtlCol="0" anchor="b"/>
          <a:lstStyle>
            <a:lvl1pPr algn="r">
              <a:defRPr sz="1200"/>
            </a:lvl1pPr>
          </a:lstStyle>
          <a:p>
            <a:fld id="{17FC0350-3010-43C7-B65A-811D975915B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6229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88602C2-A38E-41E7-B030-D1E26788382B}" type="slidenum">
              <a:rPr lang="es-ES" altLang="es-MX" smtClean="0"/>
              <a:pPr/>
              <a:t>1</a:t>
            </a:fld>
            <a:endParaRPr lang="es-ES" altLang="es-MX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altLang="es-MX" smtClean="0"/>
          </a:p>
        </p:txBody>
      </p:sp>
    </p:spTree>
    <p:extLst>
      <p:ext uri="{BB962C8B-B14F-4D97-AF65-F5344CB8AC3E}">
        <p14:creationId xmlns:p14="http://schemas.microsoft.com/office/powerpoint/2010/main" val="604156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2BE8-47FC-40D9-88AF-97442D8CD5D7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91414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2BE8-47FC-40D9-88AF-97442D8CD5D7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08147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2BE8-47FC-40D9-88AF-97442D8CD5D7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63377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2BE8-47FC-40D9-88AF-97442D8CD5D7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88381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32BE8-47FC-40D9-88AF-97442D8CD5D7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1288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13583-60D9-6B4B-8C28-4EEEC10B5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7C09F-AA14-9548-9E23-A09D1B39B0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482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13583-60D9-6B4B-8C28-4EEEC10B5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7C09F-AA14-9548-9E23-A09D1B39B0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715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13583-60D9-6B4B-8C28-4EEEC10B5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7C09F-AA14-9548-9E23-A09D1B39B0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092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 smtClean="0">
                <a:solidFill>
                  <a:prstClr val="black">
                    <a:tint val="75000"/>
                  </a:prstClr>
                </a:solidFill>
              </a:rPr>
              <a:t>08/05/2013</a:t>
            </a: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AAA3E-7E2D-42F4-94F2-6CA3A8BE99E9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1890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MX" smtClean="0">
                <a:solidFill>
                  <a:prstClr val="black">
                    <a:tint val="75000"/>
                  </a:prstClr>
                </a:solidFill>
              </a:rPr>
              <a:t>08/05/2013</a:t>
            </a: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AAA3E-7E2D-42F4-94F2-6CA3A8BE99E9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971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13583-60D9-6B4B-8C28-4EEEC10B5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7C09F-AA14-9548-9E23-A09D1B39B0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226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13583-60D9-6B4B-8C28-4EEEC10B5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7C09F-AA14-9548-9E23-A09D1B39B0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423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13583-60D9-6B4B-8C28-4EEEC10B5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7C09F-AA14-9548-9E23-A09D1B39B0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993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13583-60D9-6B4B-8C28-4EEEC10B5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7C09F-AA14-9548-9E23-A09D1B39B0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521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13583-60D9-6B4B-8C28-4EEEC10B5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7C09F-AA14-9548-9E23-A09D1B39B0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223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13583-60D9-6B4B-8C28-4EEEC10B5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7C09F-AA14-9548-9E23-A09D1B39B0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063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13583-60D9-6B4B-8C28-4EEEC10B5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7C09F-AA14-9548-9E23-A09D1B39B0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160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13583-60D9-6B4B-8C28-4EEEC10B5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7C09F-AA14-9548-9E23-A09D1B39B0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301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A513583-60D9-6B4B-8C28-4EEEC10B5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2A7C09F-AA14-9548-9E23-A09D1B39B0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PRESENTACIÒN CGRYF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301" y="-81060"/>
            <a:ext cx="9614641" cy="696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678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pPr eaLnBrk="1" hangingPunct="1"/>
            <a:endParaRPr lang="es-MX" altLang="es-MX" sz="440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eaLnBrk="1" hangingPunct="1"/>
            <a:endParaRPr lang="es-MX" altLang="es-MX" sz="3200" smtClean="0"/>
          </a:p>
        </p:txBody>
      </p:sp>
      <p:sp>
        <p:nvSpPr>
          <p:cNvPr id="3" name="Rectángulo 2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pic>
        <p:nvPicPr>
          <p:cNvPr id="3077" name="Imagen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606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843808" y="1508163"/>
            <a:ext cx="35060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latin typeface="Soberana Sans" panose="02000000000000000000" pitchFamily="50" charset="0"/>
                <a:ea typeface="Century Gothic" charset="0"/>
                <a:cs typeface="Century Gothic" charset="0"/>
              </a:rPr>
              <a:t>Principales quejas y sugerencias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679" y="1442856"/>
            <a:ext cx="469168" cy="469168"/>
          </a:xfrm>
          <a:prstGeom prst="rect">
            <a:avLst/>
          </a:prstGeom>
        </p:spPr>
      </p:pic>
      <p:grpSp>
        <p:nvGrpSpPr>
          <p:cNvPr id="6" name="Agrupar 3"/>
          <p:cNvGrpSpPr/>
          <p:nvPr/>
        </p:nvGrpSpPr>
        <p:grpSpPr>
          <a:xfrm>
            <a:off x="3056482" y="1926593"/>
            <a:ext cx="3148587" cy="4525824"/>
            <a:chOff x="5778180" y="1805030"/>
            <a:chExt cx="2862352" cy="4114386"/>
          </a:xfrm>
        </p:grpSpPr>
        <p:grpSp>
          <p:nvGrpSpPr>
            <p:cNvPr id="7" name="Grupo 5"/>
            <p:cNvGrpSpPr/>
            <p:nvPr/>
          </p:nvGrpSpPr>
          <p:grpSpPr>
            <a:xfrm>
              <a:off x="5780566" y="1805030"/>
              <a:ext cx="2859966" cy="2743546"/>
              <a:chOff x="2261713" y="1111819"/>
              <a:chExt cx="2422473" cy="2291248"/>
            </a:xfrm>
          </p:grpSpPr>
          <p:sp>
            <p:nvSpPr>
              <p:cNvPr id="14" name="CuadroTexto 13"/>
              <p:cNvSpPr txBox="1"/>
              <p:nvPr/>
            </p:nvSpPr>
            <p:spPr>
              <a:xfrm>
                <a:off x="2450109" y="1117328"/>
                <a:ext cx="2209854" cy="3972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s-MX" sz="1400" b="1" dirty="0">
                    <a:solidFill>
                      <a:srgbClr val="1CACFC"/>
                    </a:solidFill>
                    <a:latin typeface="Soberana Sans" panose="02000000000000000000" pitchFamily="50" charset="0"/>
                    <a:ea typeface="Century Gothic" charset="0"/>
                    <a:cs typeface="Century Gothic" charset="0"/>
                  </a:rPr>
                  <a:t>Plazos de resolución muy extensos</a:t>
                </a:r>
              </a:p>
            </p:txBody>
          </p:sp>
          <p:grpSp>
            <p:nvGrpSpPr>
              <p:cNvPr id="15" name="Grupo 8"/>
              <p:cNvGrpSpPr/>
              <p:nvPr/>
            </p:nvGrpSpPr>
            <p:grpSpPr>
              <a:xfrm>
                <a:off x="2261714" y="2855457"/>
                <a:ext cx="165107" cy="547610"/>
                <a:chOff x="2256697" y="3776198"/>
                <a:chExt cx="165107" cy="547610"/>
              </a:xfrm>
            </p:grpSpPr>
            <p:sp>
              <p:nvSpPr>
                <p:cNvPr id="28" name="Rectángulo 27"/>
                <p:cNvSpPr/>
                <p:nvPr/>
              </p:nvSpPr>
              <p:spPr>
                <a:xfrm rot="5400000">
                  <a:off x="2101653" y="3971193"/>
                  <a:ext cx="450976" cy="60986"/>
                </a:xfrm>
                <a:prstGeom prst="rect">
                  <a:avLst/>
                </a:prstGeom>
                <a:solidFill>
                  <a:srgbClr val="FC8C04"/>
                </a:solidFill>
                <a:ln>
                  <a:solidFill>
                    <a:srgbClr val="FC8C0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>
                    <a:solidFill>
                      <a:srgbClr val="FC8C04"/>
                    </a:solidFill>
                    <a:latin typeface="Soberana Sans" panose="02000000000000000000" pitchFamily="50" charset="0"/>
                    <a:ea typeface="Century Gothic" charset="0"/>
                    <a:cs typeface="Century Gothic" charset="0"/>
                  </a:endParaRPr>
                </a:p>
              </p:txBody>
            </p:sp>
            <p:sp>
              <p:nvSpPr>
                <p:cNvPr id="29" name="Triángulo rectángulo 28"/>
                <p:cNvSpPr/>
                <p:nvPr/>
              </p:nvSpPr>
              <p:spPr>
                <a:xfrm rot="18925931">
                  <a:off x="2256697" y="4158701"/>
                  <a:ext cx="165107" cy="165107"/>
                </a:xfrm>
                <a:prstGeom prst="rtTriangle">
                  <a:avLst/>
                </a:prstGeom>
                <a:solidFill>
                  <a:srgbClr val="FC8C04"/>
                </a:solidFill>
                <a:ln>
                  <a:solidFill>
                    <a:srgbClr val="FC8C0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>
                    <a:solidFill>
                      <a:srgbClr val="FC8C04"/>
                    </a:solidFill>
                    <a:latin typeface="Soberana Sans" panose="02000000000000000000" pitchFamily="50" charset="0"/>
                    <a:ea typeface="Century Gothic" charset="0"/>
                    <a:cs typeface="Century Gothic" charset="0"/>
                  </a:endParaRPr>
                </a:p>
              </p:txBody>
            </p:sp>
          </p:grpSp>
          <p:grpSp>
            <p:nvGrpSpPr>
              <p:cNvPr id="16" name="Grupo 9"/>
              <p:cNvGrpSpPr/>
              <p:nvPr/>
            </p:nvGrpSpPr>
            <p:grpSpPr>
              <a:xfrm>
                <a:off x="2265001" y="2255815"/>
                <a:ext cx="165107" cy="533019"/>
                <a:chOff x="2259984" y="2912752"/>
                <a:chExt cx="165107" cy="533019"/>
              </a:xfrm>
            </p:grpSpPr>
            <p:sp>
              <p:nvSpPr>
                <p:cNvPr id="26" name="Rectángulo 25"/>
                <p:cNvSpPr/>
                <p:nvPr/>
              </p:nvSpPr>
              <p:spPr>
                <a:xfrm rot="5400000">
                  <a:off x="2115021" y="3107747"/>
                  <a:ext cx="450976" cy="60986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>
                    <a:latin typeface="Soberana Sans" panose="02000000000000000000" pitchFamily="50" charset="0"/>
                    <a:ea typeface="Century Gothic" charset="0"/>
                    <a:cs typeface="Century Gothic" charset="0"/>
                  </a:endParaRPr>
                </a:p>
              </p:txBody>
            </p:sp>
            <p:sp>
              <p:nvSpPr>
                <p:cNvPr id="27" name="Triángulo rectángulo 26"/>
                <p:cNvSpPr/>
                <p:nvPr/>
              </p:nvSpPr>
              <p:spPr>
                <a:xfrm rot="18925931">
                  <a:off x="2259984" y="3280664"/>
                  <a:ext cx="165107" cy="165107"/>
                </a:xfrm>
                <a:prstGeom prst="rtTriangle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>
                    <a:latin typeface="Soberana Sans" panose="02000000000000000000" pitchFamily="50" charset="0"/>
                    <a:ea typeface="Century Gothic" charset="0"/>
                    <a:cs typeface="Century Gothic" charset="0"/>
                  </a:endParaRPr>
                </a:p>
              </p:txBody>
            </p:sp>
          </p:grpSp>
          <p:grpSp>
            <p:nvGrpSpPr>
              <p:cNvPr id="17" name="Grupo 10"/>
              <p:cNvGrpSpPr/>
              <p:nvPr/>
            </p:nvGrpSpPr>
            <p:grpSpPr>
              <a:xfrm>
                <a:off x="2274209" y="1683308"/>
                <a:ext cx="165107" cy="516417"/>
                <a:chOff x="2269191" y="2108143"/>
                <a:chExt cx="165107" cy="516417"/>
              </a:xfrm>
            </p:grpSpPr>
            <p:sp>
              <p:nvSpPr>
                <p:cNvPr id="24" name="Rectángulo 23"/>
                <p:cNvSpPr/>
                <p:nvPr/>
              </p:nvSpPr>
              <p:spPr>
                <a:xfrm rot="5400000">
                  <a:off x="2120944" y="2303138"/>
                  <a:ext cx="450976" cy="60986"/>
                </a:xfrm>
                <a:prstGeom prst="rect">
                  <a:avLst/>
                </a:prstGeom>
                <a:solidFill>
                  <a:srgbClr val="0BC78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>
                    <a:latin typeface="Soberana Sans" panose="02000000000000000000" pitchFamily="50" charset="0"/>
                    <a:ea typeface="Century Gothic" charset="0"/>
                    <a:cs typeface="Century Gothic" charset="0"/>
                  </a:endParaRPr>
                </a:p>
              </p:txBody>
            </p:sp>
            <p:sp>
              <p:nvSpPr>
                <p:cNvPr id="25" name="Triángulo rectángulo 24"/>
                <p:cNvSpPr/>
                <p:nvPr/>
              </p:nvSpPr>
              <p:spPr>
                <a:xfrm rot="18925931">
                  <a:off x="2269191" y="2459453"/>
                  <a:ext cx="165107" cy="165107"/>
                </a:xfrm>
                <a:prstGeom prst="rtTriangle">
                  <a:avLst/>
                </a:prstGeom>
                <a:solidFill>
                  <a:srgbClr val="0BC78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>
                    <a:latin typeface="Soberana Sans" panose="02000000000000000000" pitchFamily="50" charset="0"/>
                    <a:ea typeface="Century Gothic" charset="0"/>
                    <a:cs typeface="Century Gothic" charset="0"/>
                  </a:endParaRPr>
                </a:p>
              </p:txBody>
            </p:sp>
          </p:grpSp>
          <p:grpSp>
            <p:nvGrpSpPr>
              <p:cNvPr id="18" name="Grupo 11"/>
              <p:cNvGrpSpPr/>
              <p:nvPr/>
            </p:nvGrpSpPr>
            <p:grpSpPr>
              <a:xfrm>
                <a:off x="2261713" y="1111819"/>
                <a:ext cx="165107" cy="525025"/>
                <a:chOff x="2256696" y="1111819"/>
                <a:chExt cx="165107" cy="525025"/>
              </a:xfrm>
            </p:grpSpPr>
            <p:sp>
              <p:nvSpPr>
                <p:cNvPr id="22" name="Rectángulo 21"/>
                <p:cNvSpPr/>
                <p:nvPr/>
              </p:nvSpPr>
              <p:spPr>
                <a:xfrm rot="5400000">
                  <a:off x="2113762" y="1306814"/>
                  <a:ext cx="450976" cy="60986"/>
                </a:xfrm>
                <a:prstGeom prst="rect">
                  <a:avLst/>
                </a:prstGeom>
                <a:solidFill>
                  <a:srgbClr val="1CACF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>
                    <a:latin typeface="Soberana Sans" panose="02000000000000000000" pitchFamily="50" charset="0"/>
                    <a:ea typeface="Century Gothic" charset="0"/>
                    <a:cs typeface="Century Gothic" charset="0"/>
                  </a:endParaRPr>
                </a:p>
              </p:txBody>
            </p:sp>
            <p:sp>
              <p:nvSpPr>
                <p:cNvPr id="23" name="Triángulo rectángulo 22"/>
                <p:cNvSpPr/>
                <p:nvPr/>
              </p:nvSpPr>
              <p:spPr>
                <a:xfrm rot="18925931">
                  <a:off x="2256696" y="1471737"/>
                  <a:ext cx="165107" cy="165107"/>
                </a:xfrm>
                <a:prstGeom prst="rtTriangle">
                  <a:avLst/>
                </a:prstGeom>
                <a:solidFill>
                  <a:srgbClr val="1CACF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>
                    <a:latin typeface="Soberana Sans" panose="02000000000000000000" pitchFamily="50" charset="0"/>
                    <a:ea typeface="Century Gothic" charset="0"/>
                    <a:cs typeface="Century Gothic" charset="0"/>
                  </a:endParaRPr>
                </a:p>
              </p:txBody>
            </p:sp>
          </p:grpSp>
          <p:sp>
            <p:nvSpPr>
              <p:cNvPr id="19" name="CuadroTexto 18"/>
              <p:cNvSpPr txBox="1"/>
              <p:nvPr/>
            </p:nvSpPr>
            <p:spPr>
              <a:xfrm>
                <a:off x="2474332" y="1619198"/>
                <a:ext cx="2209854" cy="564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s-MX" sz="1400" b="1" dirty="0">
                    <a:solidFill>
                      <a:srgbClr val="1BB783"/>
                    </a:solidFill>
                    <a:latin typeface="Soberana Sans" panose="02000000000000000000" pitchFamily="50" charset="0"/>
                    <a:ea typeface="Century Gothic" charset="0"/>
                    <a:cs typeface="Century Gothic" charset="0"/>
                  </a:rPr>
                  <a:t>Sistemas electronicos complejos</a:t>
                </a:r>
              </a:p>
              <a:p>
                <a:pPr algn="just"/>
                <a:endParaRPr lang="en-US" sz="1400" i="1" dirty="0">
                  <a:latin typeface="Soberana Sans" panose="02000000000000000000" pitchFamily="50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0" name="CuadroTexto 19"/>
              <p:cNvSpPr txBox="1"/>
              <p:nvPr/>
            </p:nvSpPr>
            <p:spPr>
              <a:xfrm>
                <a:off x="2450108" y="2234501"/>
                <a:ext cx="2209854" cy="3972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s-MX" sz="1400" b="1" dirty="0">
                    <a:solidFill>
                      <a:srgbClr val="92D050"/>
                    </a:solidFill>
                    <a:latin typeface="Soberana Sans" panose="02000000000000000000" pitchFamily="50" charset="0"/>
                    <a:ea typeface="Century Gothic" charset="0"/>
                    <a:cs typeface="Century Gothic" charset="0"/>
                  </a:rPr>
                  <a:t>12 % consideraron requisitos excesivos</a:t>
                </a:r>
              </a:p>
            </p:txBody>
          </p:sp>
          <p:sp>
            <p:nvSpPr>
              <p:cNvPr id="21" name="CuadroTexto 20"/>
              <p:cNvSpPr txBox="1"/>
              <p:nvPr/>
            </p:nvSpPr>
            <p:spPr>
              <a:xfrm>
                <a:off x="2437619" y="2882165"/>
                <a:ext cx="2209854" cy="3972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s-MX" sz="1400" b="1" dirty="0">
                    <a:solidFill>
                      <a:srgbClr val="FC8C04"/>
                    </a:solidFill>
                    <a:latin typeface="Soberana Sans" panose="02000000000000000000" pitchFamily="50" charset="0"/>
                    <a:ea typeface="Century Gothic" charset="0"/>
                    <a:cs typeface="Century Gothic" charset="0"/>
                  </a:rPr>
                  <a:t>Falta de orientación para realizar el trámite</a:t>
                </a:r>
              </a:p>
            </p:txBody>
          </p:sp>
        </p:grpSp>
        <p:sp>
          <p:nvSpPr>
            <p:cNvPr id="8" name="CuadroTexto 7"/>
            <p:cNvSpPr txBox="1"/>
            <p:nvPr/>
          </p:nvSpPr>
          <p:spPr>
            <a:xfrm>
              <a:off x="6000599" y="4623351"/>
              <a:ext cx="2608949" cy="475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MX" sz="1400" b="1" dirty="0">
                  <a:solidFill>
                    <a:srgbClr val="1CACFC"/>
                  </a:solidFill>
                  <a:latin typeface="Soberana Sans" panose="02000000000000000000" pitchFamily="50" charset="0"/>
                  <a:ea typeface="Century Gothic" charset="0"/>
                  <a:cs typeface="Century Gothic" charset="0"/>
                </a:rPr>
                <a:t>26.58% utilizaron a un externo</a:t>
              </a:r>
            </a:p>
          </p:txBody>
        </p:sp>
        <p:sp>
          <p:nvSpPr>
            <p:cNvPr id="9" name="Rectángulo 8"/>
            <p:cNvSpPr/>
            <p:nvPr/>
          </p:nvSpPr>
          <p:spPr>
            <a:xfrm rot="5400000">
              <a:off x="5614123" y="5535057"/>
              <a:ext cx="540000" cy="72000"/>
            </a:xfrm>
            <a:prstGeom prst="rect">
              <a:avLst/>
            </a:prstGeom>
            <a:solidFill>
              <a:srgbClr val="0BC7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latin typeface="Soberana Sans" panose="02000000000000000000" pitchFamily="50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10" name="Triángulo rectángulo 9"/>
            <p:cNvSpPr/>
            <p:nvPr/>
          </p:nvSpPr>
          <p:spPr>
            <a:xfrm rot="18925931">
              <a:off x="5792932" y="5721716"/>
              <a:ext cx="194925" cy="197700"/>
            </a:xfrm>
            <a:prstGeom prst="rtTriangle">
              <a:avLst/>
            </a:prstGeom>
            <a:solidFill>
              <a:srgbClr val="0BC7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latin typeface="Soberana Sans" panose="02000000000000000000" pitchFamily="50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11" name="Rectángulo 10"/>
            <p:cNvSpPr/>
            <p:nvPr/>
          </p:nvSpPr>
          <p:spPr>
            <a:xfrm rot="5400000">
              <a:off x="5605643" y="4850755"/>
              <a:ext cx="540000" cy="72000"/>
            </a:xfrm>
            <a:prstGeom prst="rect">
              <a:avLst/>
            </a:prstGeom>
            <a:solidFill>
              <a:srgbClr val="1CA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latin typeface="Soberana Sans" panose="02000000000000000000" pitchFamily="50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12" name="Triángulo rectángulo 11"/>
            <p:cNvSpPr/>
            <p:nvPr/>
          </p:nvSpPr>
          <p:spPr>
            <a:xfrm rot="18925931">
              <a:off x="5778180" y="5047722"/>
              <a:ext cx="194925" cy="197699"/>
            </a:xfrm>
            <a:prstGeom prst="rtTriangle">
              <a:avLst/>
            </a:prstGeom>
            <a:solidFill>
              <a:srgbClr val="1CA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latin typeface="Soberana Sans" panose="02000000000000000000" pitchFamily="50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13" name="CuadroTexto 12"/>
            <p:cNvSpPr txBox="1"/>
            <p:nvPr/>
          </p:nvSpPr>
          <p:spPr>
            <a:xfrm>
              <a:off x="6029197" y="5224292"/>
              <a:ext cx="2608949" cy="675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MX" sz="1400" b="1" dirty="0">
                  <a:solidFill>
                    <a:srgbClr val="1BB783"/>
                  </a:solidFill>
                  <a:latin typeface="Soberana Sans" panose="02000000000000000000" pitchFamily="50" charset="0"/>
                  <a:ea typeface="Century Gothic" charset="0"/>
                  <a:cs typeface="Century Gothic" charset="0"/>
                </a:rPr>
                <a:t>Se utilizáron a 2 empleados en promedio por trámite</a:t>
              </a:r>
            </a:p>
            <a:p>
              <a:pPr algn="just"/>
              <a:endParaRPr lang="en-US" sz="1400" i="1" dirty="0">
                <a:latin typeface="Soberana Sans" panose="02000000000000000000" pitchFamily="50" charset="0"/>
                <a:ea typeface="Century Gothic" charset="0"/>
                <a:cs typeface="Century Gothic" charset="0"/>
              </a:endParaRPr>
            </a:p>
          </p:txBody>
        </p:sp>
      </p:grpSp>
      <p:sp>
        <p:nvSpPr>
          <p:cNvPr id="30" name="Título 2"/>
          <p:cNvSpPr>
            <a:spLocks noGrp="1"/>
          </p:cNvSpPr>
          <p:nvPr>
            <p:ph type="title"/>
          </p:nvPr>
        </p:nvSpPr>
        <p:spPr>
          <a:xfrm>
            <a:off x="1681688" y="476672"/>
            <a:ext cx="5338584" cy="318986"/>
          </a:xfrm>
        </p:spPr>
        <p:txBody>
          <a:bodyPr>
            <a:noAutofit/>
          </a:bodyPr>
          <a:lstStyle/>
          <a:p>
            <a:r>
              <a:rPr lang="es-MX" sz="2400" b="1" dirty="0" smtClean="0">
                <a:latin typeface="Soberana Sans" panose="02000000000000000000" pitchFamily="50" charset="0"/>
              </a:rPr>
              <a:t>Principales hallazgos cualitativos</a:t>
            </a:r>
            <a:endParaRPr lang="es-MX" sz="2400" b="1" dirty="0">
              <a:latin typeface="Soberana Sans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80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596928"/>
            <a:ext cx="9151072" cy="40136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ángulo 7"/>
          <p:cNvSpPr/>
          <p:nvPr/>
        </p:nvSpPr>
        <p:spPr>
          <a:xfrm rot="16200000">
            <a:off x="3241124" y="605150"/>
            <a:ext cx="2668825" cy="9151074"/>
          </a:xfrm>
          <a:prstGeom prst="rect">
            <a:avLst/>
          </a:prstGeom>
          <a:gradFill>
            <a:gsLst>
              <a:gs pos="4425">
                <a:schemeClr val="bg1">
                  <a:alpha val="0"/>
                  <a:lumMod val="0"/>
                  <a:lumOff val="100000"/>
                </a:schemeClr>
              </a:gs>
              <a:gs pos="3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Rectángulo 23"/>
          <p:cNvSpPr/>
          <p:nvPr/>
        </p:nvSpPr>
        <p:spPr>
          <a:xfrm rot="16200000">
            <a:off x="2819912" y="-1950262"/>
            <a:ext cx="3492201" cy="9151074"/>
          </a:xfrm>
          <a:prstGeom prst="rect">
            <a:avLst/>
          </a:prstGeom>
          <a:gradFill>
            <a:gsLst>
              <a:gs pos="2655">
                <a:schemeClr val="bg1">
                  <a:alpha val="0"/>
                  <a:lumMod val="0"/>
                  <a:lumOff val="100000"/>
                </a:schemeClr>
              </a:gs>
              <a:gs pos="79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 rot="5400000">
            <a:off x="3842120" y="-5626617"/>
            <a:ext cx="1722258" cy="9151074"/>
          </a:xfrm>
          <a:prstGeom prst="rect">
            <a:avLst/>
          </a:prstGeom>
          <a:gradFill>
            <a:gsLst>
              <a:gs pos="3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629208" y="631463"/>
            <a:ext cx="5445958" cy="347971"/>
          </a:xfrm>
        </p:spPr>
        <p:txBody>
          <a:bodyPr anchor="ctr">
            <a:noAutofit/>
          </a:bodyPr>
          <a:lstStyle/>
          <a:p>
            <a:r>
              <a:rPr lang="es-MX" sz="2000" b="1" dirty="0" smtClean="0">
                <a:latin typeface="Soberana Sans" panose="02000000000000000000" pitchFamily="50" charset="0"/>
              </a:rPr>
              <a:t>13 trámites </a:t>
            </a:r>
            <a:r>
              <a:rPr lang="es-MX" sz="2000" b="1" dirty="0">
                <a:latin typeface="Soberana Sans" panose="02000000000000000000" pitchFamily="50" charset="0"/>
              </a:rPr>
              <a:t/>
            </a:r>
            <a:br>
              <a:rPr lang="es-MX" sz="2000" b="1" dirty="0">
                <a:latin typeface="Soberana Sans" panose="02000000000000000000" pitchFamily="50" charset="0"/>
              </a:rPr>
            </a:br>
            <a:r>
              <a:rPr lang="es-MX" sz="2000" b="1" dirty="0">
                <a:latin typeface="Soberana Sans" panose="02000000000000000000" pitchFamily="50" charset="0"/>
              </a:rPr>
              <a:t>que se encuentran en 4</a:t>
            </a:r>
            <a:r>
              <a:rPr lang="es-MX" sz="2000" b="1" dirty="0" smtClean="0">
                <a:latin typeface="Soberana Sans" panose="02000000000000000000" pitchFamily="50" charset="0"/>
              </a:rPr>
              <a:t> </a:t>
            </a:r>
            <a:r>
              <a:rPr lang="es-MX" sz="2000" b="1" dirty="0">
                <a:latin typeface="Soberana Sans" panose="02000000000000000000" pitchFamily="50" charset="0"/>
              </a:rPr>
              <a:t>grupos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" y="2531521"/>
            <a:ext cx="1969477" cy="13147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2"/>
          <a:stretch/>
        </p:blipFill>
        <p:spPr>
          <a:xfrm>
            <a:off x="1761498" y="1490470"/>
            <a:ext cx="1961179" cy="1300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1" name="Agrupar 20"/>
          <p:cNvGrpSpPr/>
          <p:nvPr/>
        </p:nvGrpSpPr>
        <p:grpSpPr>
          <a:xfrm rot="1274795">
            <a:off x="6752172" y="1696510"/>
            <a:ext cx="1689968" cy="2383573"/>
            <a:chOff x="6724376" y="1066558"/>
            <a:chExt cx="1689968" cy="2383573"/>
          </a:xfrm>
        </p:grpSpPr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44707">
              <a:off x="6724376" y="1248097"/>
              <a:ext cx="1421430" cy="220203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61981">
              <a:off x="6992914" y="1066558"/>
              <a:ext cx="1421430" cy="220203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3" r="2559" b="8188"/>
          <a:stretch/>
        </p:blipFill>
        <p:spPr>
          <a:xfrm>
            <a:off x="4352187" y="1275202"/>
            <a:ext cx="1956104" cy="1323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2" name="Agrupar 19"/>
          <p:cNvGrpSpPr/>
          <p:nvPr/>
        </p:nvGrpSpPr>
        <p:grpSpPr>
          <a:xfrm>
            <a:off x="206668" y="4993676"/>
            <a:ext cx="8733458" cy="932999"/>
            <a:chOff x="118385" y="5321665"/>
            <a:chExt cx="10109475" cy="1080000"/>
          </a:xfrm>
        </p:grpSpPr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6342" y="5321665"/>
              <a:ext cx="2761518" cy="1080000"/>
            </a:xfrm>
            <a:prstGeom prst="rect">
              <a:avLst/>
            </a:prstGeom>
            <a:effectLst>
              <a:outerShdw blurRad="50800" dist="38100" dir="2700000" algn="tl" rotWithShape="0">
                <a:schemeClr val="bg1">
                  <a:lumMod val="50000"/>
                  <a:alpha val="40000"/>
                </a:schemeClr>
              </a:outerShdw>
            </a:effectLst>
          </p:spPr>
        </p:pic>
        <p:pic>
          <p:nvPicPr>
            <p:cNvPr id="26" name="Imagen 2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128"/>
            <a:stretch/>
          </p:blipFill>
          <p:spPr>
            <a:xfrm>
              <a:off x="5022813" y="5321665"/>
              <a:ext cx="1094149" cy="1080000"/>
            </a:xfrm>
            <a:prstGeom prst="rect">
              <a:avLst/>
            </a:prstGeom>
            <a:effectLst>
              <a:outerShdw blurRad="50800" dist="38100" dir="2700000" algn="tl" rotWithShape="0">
                <a:schemeClr val="bg1">
                  <a:lumMod val="50000"/>
                  <a:alpha val="40000"/>
                </a:schemeClr>
              </a:outerShdw>
            </a:effectLst>
          </p:spPr>
        </p:pic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9283" y="5321665"/>
              <a:ext cx="2744151" cy="1080000"/>
            </a:xfrm>
            <a:prstGeom prst="rect">
              <a:avLst/>
            </a:prstGeom>
            <a:effectLst>
              <a:outerShdw blurRad="50800" dist="38100" dir="2700000" algn="tl" rotWithShape="0">
                <a:schemeClr val="bg1">
                  <a:lumMod val="50000"/>
                  <a:alpha val="40000"/>
                </a:schemeClr>
              </a:outerShdw>
            </a:effectLst>
          </p:spPr>
        </p:pic>
        <p:pic>
          <p:nvPicPr>
            <p:cNvPr id="28" name="Imagen 2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385" y="5321665"/>
              <a:ext cx="2761519" cy="1080000"/>
            </a:xfrm>
            <a:prstGeom prst="rect">
              <a:avLst/>
            </a:prstGeom>
            <a:effectLst>
              <a:outerShdw blurRad="50800" dist="38100" dir="2700000" algn="tl" rotWithShape="0">
                <a:schemeClr val="bg1">
                  <a:lumMod val="50000"/>
                  <a:alpha val="40000"/>
                </a:schemeClr>
              </a:outerShdw>
            </a:effectLst>
          </p:spPr>
        </p:pic>
      </p:grpSp>
      <p:sp>
        <p:nvSpPr>
          <p:cNvPr id="29" name="CuadroTexto 28"/>
          <p:cNvSpPr txBox="1"/>
          <p:nvPr/>
        </p:nvSpPr>
        <p:spPr>
          <a:xfrm>
            <a:off x="5148064" y="5222229"/>
            <a:ext cx="1618956" cy="553998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MX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oberana Sans" panose="02000000000000000000" pitchFamily="50" charset="0"/>
              </a:rPr>
              <a:t>Terrenos Federales</a:t>
            </a:r>
          </a:p>
          <a:p>
            <a:pPr algn="ctr"/>
            <a:r>
              <a:rPr lang="es-MX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oberana Sans" panose="02000000000000000000" pitchFamily="50" charset="0"/>
              </a:rPr>
              <a:t>Administrados por</a:t>
            </a:r>
          </a:p>
          <a:p>
            <a:pPr algn="ctr"/>
            <a:r>
              <a:rPr lang="es-MX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oberana Sans" panose="02000000000000000000" pitchFamily="50" charset="0"/>
              </a:rPr>
              <a:t>Conagua</a:t>
            </a:r>
            <a:endParaRPr lang="es-MX" sz="1000" dirty="0">
              <a:solidFill>
                <a:schemeClr val="tx1">
                  <a:lumMod val="65000"/>
                  <a:lumOff val="35000"/>
                </a:schemeClr>
              </a:solidFill>
              <a:latin typeface="Soberana Sans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7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8" y="3586754"/>
            <a:ext cx="4700942" cy="267830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3851" y="1190766"/>
            <a:ext cx="3743738" cy="2097757"/>
          </a:xfrm>
          <a:prstGeom prst="rect">
            <a:avLst/>
          </a:prstGeom>
        </p:spPr>
      </p:pic>
      <p:pic>
        <p:nvPicPr>
          <p:cNvPr id="24" name="Imagen 23" descr="tramites-legales.jpg"/>
          <p:cNvPicPr>
            <a:picLocks noChangeAspect="1"/>
          </p:cNvPicPr>
          <p:nvPr/>
        </p:nvPicPr>
        <p:blipFill rotWithShape="1">
          <a:blip r:embed="rId5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5" r="21561"/>
          <a:stretch/>
        </p:blipFill>
        <p:spPr>
          <a:xfrm>
            <a:off x="-1" y="1189149"/>
            <a:ext cx="4410032" cy="2542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6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5" t="7042" r="7043"/>
          <a:stretch/>
        </p:blipFill>
        <p:spPr>
          <a:xfrm>
            <a:off x="4556180" y="3663505"/>
            <a:ext cx="4427665" cy="2615260"/>
          </a:xfrm>
          <a:prstGeom prst="rect">
            <a:avLst/>
          </a:prstGeom>
        </p:spPr>
      </p:pic>
      <p:sp>
        <p:nvSpPr>
          <p:cNvPr id="32" name="Rectángulo 31"/>
          <p:cNvSpPr/>
          <p:nvPr/>
        </p:nvSpPr>
        <p:spPr>
          <a:xfrm rot="16200000">
            <a:off x="3499848" y="-1568305"/>
            <a:ext cx="1979580" cy="8979274"/>
          </a:xfrm>
          <a:prstGeom prst="rect">
            <a:avLst/>
          </a:prstGeom>
          <a:gradFill>
            <a:gsLst>
              <a:gs pos="3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ángulo 33"/>
          <p:cNvSpPr/>
          <p:nvPr/>
        </p:nvSpPr>
        <p:spPr>
          <a:xfrm rot="5400000" flipV="1">
            <a:off x="3597938" y="-423025"/>
            <a:ext cx="1788417" cy="8974250"/>
          </a:xfrm>
          <a:prstGeom prst="rect">
            <a:avLst/>
          </a:prstGeom>
          <a:gradFill>
            <a:gsLst>
              <a:gs pos="3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Rectángulo 35"/>
          <p:cNvSpPr/>
          <p:nvPr/>
        </p:nvSpPr>
        <p:spPr>
          <a:xfrm rot="10800000">
            <a:off x="2269248" y="1189147"/>
            <a:ext cx="2314625" cy="5089617"/>
          </a:xfrm>
          <a:prstGeom prst="rect">
            <a:avLst/>
          </a:prstGeom>
          <a:gradFill>
            <a:gsLst>
              <a:gs pos="3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Rectángulo 36"/>
          <p:cNvSpPr/>
          <p:nvPr/>
        </p:nvSpPr>
        <p:spPr>
          <a:xfrm flipV="1">
            <a:off x="4548316" y="1194232"/>
            <a:ext cx="2631978" cy="5084533"/>
          </a:xfrm>
          <a:prstGeom prst="rect">
            <a:avLst/>
          </a:prstGeom>
          <a:gradFill>
            <a:gsLst>
              <a:gs pos="3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62988" y="620037"/>
            <a:ext cx="5370656" cy="487734"/>
          </a:xfrm>
        </p:spPr>
        <p:txBody>
          <a:bodyPr anchor="ctr">
            <a:noAutofit/>
          </a:bodyPr>
          <a:lstStyle/>
          <a:p>
            <a:r>
              <a:rPr lang="es-MX" sz="2000" b="1" dirty="0">
                <a:latin typeface="Soberana Sans" panose="02000000000000000000" pitchFamily="50" charset="0"/>
              </a:rPr>
              <a:t>Acciones de </a:t>
            </a:r>
            <a:r>
              <a:rPr lang="es-MX" sz="2000" b="1" dirty="0" smtClean="0">
                <a:latin typeface="Soberana Sans" panose="02000000000000000000" pitchFamily="50" charset="0"/>
              </a:rPr>
              <a:t>simplificación</a:t>
            </a:r>
            <a:r>
              <a:rPr lang="es-MX" sz="2000" b="1" dirty="0">
                <a:latin typeface="Soberana Sans" panose="02000000000000000000" pitchFamily="50" charset="0"/>
              </a:rPr>
              <a:t/>
            </a:r>
            <a:br>
              <a:rPr lang="es-MX" sz="2000" b="1" dirty="0">
                <a:latin typeface="Soberana Sans" panose="02000000000000000000" pitchFamily="50" charset="0"/>
              </a:rPr>
            </a:br>
            <a:endParaRPr lang="es-MX" sz="2000" b="1" dirty="0">
              <a:latin typeface="Soberana Sans" panose="02000000000000000000" pitchFamily="50" charset="0"/>
            </a:endParaRPr>
          </a:p>
        </p:txBody>
      </p:sp>
      <p:pic>
        <p:nvPicPr>
          <p:cNvPr id="27" name="Imagen 26" descr="teletrabajo-pagina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8013">
            <a:off x="2749625" y="2054863"/>
            <a:ext cx="3480026" cy="3480026"/>
          </a:xfrm>
          <a:prstGeom prst="rect">
            <a:avLst/>
          </a:prstGeom>
          <a:effectLst>
            <a:outerShdw blurRad="50800" dist="38100" dir="5400000" algn="t" rotWithShape="0">
              <a:schemeClr val="bg1">
                <a:lumMod val="85000"/>
                <a:alpha val="40000"/>
              </a:schemeClr>
            </a:outerShdw>
          </a:effectLst>
        </p:spPr>
      </p:pic>
      <p:cxnSp>
        <p:nvCxnSpPr>
          <p:cNvPr id="41" name="Conector recto 40"/>
          <p:cNvCxnSpPr/>
          <p:nvPr/>
        </p:nvCxnSpPr>
        <p:spPr>
          <a:xfrm>
            <a:off x="6935509" y="4000022"/>
            <a:ext cx="179931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A84845DF-A8F3-46F1-BC5E-33E9917DA0A9}"/>
              </a:ext>
            </a:extLst>
          </p:cNvPr>
          <p:cNvSpPr/>
          <p:nvPr/>
        </p:nvSpPr>
        <p:spPr>
          <a:xfrm>
            <a:off x="274731" y="4139320"/>
            <a:ext cx="2470034" cy="646331"/>
          </a:xfrm>
          <a:prstGeom prst="rect">
            <a:avLst/>
          </a:prstGeom>
          <a:ln>
            <a:noFill/>
            <a:prstDash val="dash"/>
          </a:ln>
        </p:spPr>
        <p:txBody>
          <a:bodyPr wrap="square" anchor="ctr">
            <a:spAutoFit/>
          </a:bodyPr>
          <a:lstStyle/>
          <a:p>
            <a:pPr marL="171450" indent="-171450">
              <a:buClr>
                <a:schemeClr val="tx1"/>
              </a:buClr>
              <a:buFont typeface="Arial" charset="0"/>
              <a:buChar char="•"/>
            </a:pPr>
            <a:r>
              <a:rPr lang="es-ES" sz="1200" b="1" dirty="0" smtClean="0">
                <a:solidFill>
                  <a:prstClr val="black"/>
                </a:solidFill>
                <a:latin typeface="Soberana Sans" charset="0"/>
                <a:ea typeface="Soberana Sans" charset="0"/>
                <a:cs typeface="Soberana Sans" charset="0"/>
              </a:rPr>
              <a:t>Módulo de Disponibilidad de Aguas Nacionales en tiempo real</a:t>
            </a:r>
            <a:endParaRPr lang="es-ES" sz="1200" b="1" dirty="0">
              <a:solidFill>
                <a:prstClr val="black"/>
              </a:solidFill>
              <a:latin typeface="Soberana Sans" charset="0"/>
              <a:ea typeface="Soberana Sans" charset="0"/>
              <a:cs typeface="Soberana Sans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A84845DF-A8F3-46F1-BC5E-33E9917DA0A9}"/>
              </a:ext>
            </a:extLst>
          </p:cNvPr>
          <p:cNvSpPr/>
          <p:nvPr/>
        </p:nvSpPr>
        <p:spPr>
          <a:xfrm>
            <a:off x="6739803" y="3221689"/>
            <a:ext cx="2047340" cy="646331"/>
          </a:xfrm>
          <a:prstGeom prst="rect">
            <a:avLst/>
          </a:prstGeom>
          <a:ln>
            <a:noFill/>
            <a:prstDash val="dash"/>
          </a:ln>
        </p:spPr>
        <p:txBody>
          <a:bodyPr wrap="square" anchor="ctr">
            <a:spAutoFit/>
          </a:bodyPr>
          <a:lstStyle/>
          <a:p>
            <a:pPr marL="171450" indent="-171450" algn="r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s-ES" sz="1200" b="1" dirty="0" smtClean="0">
                <a:solidFill>
                  <a:prstClr val="black"/>
                </a:solidFill>
                <a:latin typeface="Soberana Sans" charset="0"/>
                <a:ea typeface="Soberana Sans" charset="0"/>
                <a:cs typeface="Soberana Sans" charset="0"/>
              </a:rPr>
              <a:t>Mapa digital</a:t>
            </a:r>
          </a:p>
          <a:p>
            <a:pPr algn="r">
              <a:buClr>
                <a:schemeClr val="tx1"/>
              </a:buClr>
            </a:pPr>
            <a:r>
              <a:rPr lang="es-ES" sz="1200" b="1" dirty="0">
                <a:solidFill>
                  <a:prstClr val="black"/>
                </a:solidFill>
                <a:latin typeface="Soberana Sans" charset="0"/>
                <a:ea typeface="Soberana Sans" charset="0"/>
                <a:cs typeface="Soberana Sans" charset="0"/>
              </a:rPr>
              <a:t>p</a:t>
            </a:r>
            <a:r>
              <a:rPr lang="es-ES" sz="1200" b="1" dirty="0" smtClean="0">
                <a:solidFill>
                  <a:prstClr val="black"/>
                </a:solidFill>
                <a:latin typeface="Soberana Sans" charset="0"/>
                <a:ea typeface="Soberana Sans" charset="0"/>
                <a:cs typeface="Soberana Sans" charset="0"/>
              </a:rPr>
              <a:t>ara </a:t>
            </a:r>
            <a:r>
              <a:rPr lang="es-ES" sz="1200" b="1" dirty="0">
                <a:solidFill>
                  <a:prstClr val="black"/>
                </a:solidFill>
                <a:latin typeface="Soberana Sans" charset="0"/>
                <a:ea typeface="Soberana Sans" charset="0"/>
                <a:cs typeface="Soberana Sans" charset="0"/>
              </a:rPr>
              <a:t>g</a:t>
            </a:r>
            <a:r>
              <a:rPr lang="es-ES" sz="1200" b="1" dirty="0" smtClean="0">
                <a:solidFill>
                  <a:prstClr val="black"/>
                </a:solidFill>
                <a:latin typeface="Soberana Sans" charset="0"/>
                <a:ea typeface="Soberana Sans" charset="0"/>
                <a:cs typeface="Soberana Sans" charset="0"/>
              </a:rPr>
              <a:t>eolocalización exacta</a:t>
            </a:r>
            <a:endParaRPr lang="es-ES" sz="1200" b="1" dirty="0">
              <a:solidFill>
                <a:prstClr val="black"/>
              </a:solidFill>
              <a:latin typeface="Soberana Sans" charset="0"/>
              <a:ea typeface="Soberana Sans" charset="0"/>
              <a:cs typeface="Soberana Sans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A84845DF-A8F3-46F1-BC5E-33E9917DA0A9}"/>
              </a:ext>
            </a:extLst>
          </p:cNvPr>
          <p:cNvSpPr/>
          <p:nvPr/>
        </p:nvSpPr>
        <p:spPr>
          <a:xfrm>
            <a:off x="283727" y="2713858"/>
            <a:ext cx="2393704" cy="1200329"/>
          </a:xfrm>
          <a:prstGeom prst="rect">
            <a:avLst/>
          </a:prstGeom>
          <a:ln>
            <a:noFill/>
            <a:prstDash val="dash"/>
          </a:ln>
        </p:spPr>
        <p:txBody>
          <a:bodyPr wrap="square" anchor="ctr">
            <a:spAutoFit/>
          </a:bodyPr>
          <a:lstStyle/>
          <a:p>
            <a:pPr>
              <a:buClr>
                <a:schemeClr val="tx1"/>
              </a:buClr>
            </a:pPr>
            <a:r>
              <a:rPr lang="es-ES" sz="1200" dirty="0" smtClean="0">
                <a:solidFill>
                  <a:prstClr val="black"/>
                </a:solidFill>
                <a:latin typeface="Soberana Sans" charset="0"/>
                <a:ea typeface="Soberana Sans" charset="0"/>
                <a:cs typeface="Soberana Sans" charset="0"/>
              </a:rPr>
              <a:t>Simplificación de documentos</a:t>
            </a:r>
          </a:p>
          <a:p>
            <a:pPr>
              <a:buClr>
                <a:schemeClr val="tx1"/>
              </a:buClr>
            </a:pPr>
            <a:r>
              <a:rPr lang="es-ES" sz="1200" dirty="0" smtClean="0">
                <a:solidFill>
                  <a:prstClr val="black"/>
                </a:solidFill>
                <a:latin typeface="Soberana Sans" charset="0"/>
                <a:ea typeface="Soberana Sans" charset="0"/>
                <a:cs typeface="Soberana Sans" charset="0"/>
              </a:rPr>
              <a:t>se reduce a:</a:t>
            </a:r>
          </a:p>
          <a:p>
            <a:pPr>
              <a:buClr>
                <a:schemeClr val="tx1"/>
              </a:buClr>
            </a:pPr>
            <a:endParaRPr lang="es-ES" sz="1200" dirty="0" smtClean="0">
              <a:solidFill>
                <a:prstClr val="black"/>
              </a:solidFill>
              <a:latin typeface="Soberana Sans" charset="0"/>
              <a:ea typeface="Soberana Sans" charset="0"/>
              <a:cs typeface="Soberana Sans" charset="0"/>
            </a:endParaRPr>
          </a:p>
          <a:p>
            <a:pPr marL="171450" indent="-171450">
              <a:buClr>
                <a:schemeClr val="tx1"/>
              </a:buClr>
              <a:buFont typeface="Arial" charset="0"/>
              <a:buChar char="•"/>
            </a:pPr>
            <a:r>
              <a:rPr lang="es-ES" sz="1200" b="1" dirty="0" smtClean="0">
                <a:solidFill>
                  <a:prstClr val="black"/>
                </a:solidFill>
                <a:latin typeface="Soberana Sans" charset="0"/>
                <a:ea typeface="Soberana Sans" charset="0"/>
                <a:cs typeface="Soberana Sans" charset="0"/>
              </a:rPr>
              <a:t>FIEL</a:t>
            </a:r>
            <a:endParaRPr lang="es-ES" sz="1200" b="1" dirty="0">
              <a:solidFill>
                <a:prstClr val="black"/>
              </a:solidFill>
              <a:latin typeface="Soberana Sans" charset="0"/>
              <a:ea typeface="Soberana Sans" charset="0"/>
              <a:cs typeface="Soberana Sans" charset="0"/>
            </a:endParaRPr>
          </a:p>
          <a:p>
            <a:pPr marL="171450" indent="-171450">
              <a:buClr>
                <a:schemeClr val="tx1"/>
              </a:buClr>
              <a:buFont typeface="Arial" charset="0"/>
              <a:buChar char="•"/>
            </a:pPr>
            <a:r>
              <a:rPr lang="es-ES" sz="1200" b="1" dirty="0" smtClean="0">
                <a:solidFill>
                  <a:prstClr val="black"/>
                </a:solidFill>
                <a:latin typeface="Soberana Sans" charset="0"/>
                <a:ea typeface="Soberana Sans" charset="0"/>
                <a:cs typeface="Soberana Sans" charset="0"/>
              </a:rPr>
              <a:t>Manifestación </a:t>
            </a:r>
          </a:p>
          <a:p>
            <a:pPr>
              <a:buClr>
                <a:schemeClr val="tx1"/>
              </a:buClr>
            </a:pPr>
            <a:r>
              <a:rPr lang="es-ES" sz="1200" b="1" dirty="0" smtClean="0">
                <a:solidFill>
                  <a:prstClr val="black"/>
                </a:solidFill>
                <a:latin typeface="Soberana Sans" charset="0"/>
                <a:ea typeface="Soberana Sans" charset="0"/>
                <a:cs typeface="Soberana Sans" charset="0"/>
              </a:rPr>
              <a:t>de impacto ambiental 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A84845DF-A8F3-46F1-BC5E-33E9917DA0A9}"/>
              </a:ext>
            </a:extLst>
          </p:cNvPr>
          <p:cNvSpPr/>
          <p:nvPr/>
        </p:nvSpPr>
        <p:spPr>
          <a:xfrm>
            <a:off x="6210300" y="4073875"/>
            <a:ext cx="2528044" cy="830997"/>
          </a:xfrm>
          <a:prstGeom prst="rect">
            <a:avLst/>
          </a:prstGeom>
          <a:ln>
            <a:noFill/>
            <a:prstDash val="dash"/>
          </a:ln>
        </p:spPr>
        <p:txBody>
          <a:bodyPr wrap="square" anchor="ctr">
            <a:spAutoFit/>
          </a:bodyPr>
          <a:lstStyle/>
          <a:p>
            <a:pPr marL="171450" indent="-171450" algn="r">
              <a:buClr>
                <a:schemeClr val="tx1"/>
              </a:buClr>
              <a:buFont typeface="Arial" charset="0"/>
              <a:buChar char="•"/>
            </a:pPr>
            <a:r>
              <a:rPr lang="es-ES" sz="1200" b="1" dirty="0" smtClean="0">
                <a:solidFill>
                  <a:prstClr val="black"/>
                </a:solidFill>
                <a:latin typeface="Soberana Sans" charset="0"/>
                <a:ea typeface="Soberana Sans" charset="0"/>
                <a:cs typeface="Soberana Sans" charset="0"/>
              </a:rPr>
              <a:t>13 trámites en línea a través del buzón del agua</a:t>
            </a:r>
          </a:p>
          <a:p>
            <a:pPr marL="171450" indent="-171450" algn="r">
              <a:buClr>
                <a:schemeClr val="tx1"/>
              </a:buClr>
              <a:buFont typeface="Arial" charset="0"/>
              <a:buChar char="•"/>
            </a:pPr>
            <a:r>
              <a:rPr lang="es-ES" sz="1200" b="1" dirty="0" smtClean="0">
                <a:solidFill>
                  <a:prstClr val="black"/>
                </a:solidFill>
                <a:latin typeface="Soberana Sans" charset="0"/>
                <a:ea typeface="Soberana Sans" charset="0"/>
                <a:cs typeface="Soberana Sans" charset="0"/>
              </a:rPr>
              <a:t>Notificaciones electrónicas al usuario</a:t>
            </a:r>
            <a:endParaRPr lang="es-ES" sz="1200" b="1" dirty="0">
              <a:solidFill>
                <a:prstClr val="black"/>
              </a:solidFill>
              <a:latin typeface="Soberana Sans" charset="0"/>
              <a:ea typeface="Soberana Sans" charset="0"/>
              <a:cs typeface="Soberana Sans" charset="0"/>
            </a:endParaRPr>
          </a:p>
        </p:txBody>
      </p:sp>
      <p:cxnSp>
        <p:nvCxnSpPr>
          <p:cNvPr id="40" name="Conector recto 39"/>
          <p:cNvCxnSpPr/>
          <p:nvPr/>
        </p:nvCxnSpPr>
        <p:spPr>
          <a:xfrm>
            <a:off x="222292" y="3949222"/>
            <a:ext cx="179931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271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1" t="19212" r="-41" b="19056"/>
          <a:stretch/>
        </p:blipFill>
        <p:spPr>
          <a:xfrm>
            <a:off x="0" y="1215585"/>
            <a:ext cx="9144000" cy="4791515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 rot="5400000">
            <a:off x="3760073" y="-2544488"/>
            <a:ext cx="1623853" cy="9144000"/>
          </a:xfrm>
          <a:prstGeom prst="rect">
            <a:avLst/>
          </a:prstGeom>
          <a:gradFill>
            <a:gsLst>
              <a:gs pos="8000">
                <a:srgbClr val="FFFFFF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 rot="16200000">
            <a:off x="3777995" y="1301495"/>
            <a:ext cx="1588010" cy="9144000"/>
          </a:xfrm>
          <a:prstGeom prst="rect">
            <a:avLst/>
          </a:prstGeom>
          <a:gradFill>
            <a:gsLst>
              <a:gs pos="5310">
                <a:schemeClr val="bg1">
                  <a:alpha val="0"/>
                  <a:lumMod val="0"/>
                  <a:lumOff val="100000"/>
                </a:schemeClr>
              </a:gs>
              <a:gs pos="4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33400" y="937844"/>
            <a:ext cx="5877200" cy="487734"/>
          </a:xfrm>
        </p:spPr>
        <p:txBody>
          <a:bodyPr anchor="ctr">
            <a:noAutofit/>
          </a:bodyPr>
          <a:lstStyle/>
          <a:p>
            <a:r>
              <a:rPr lang="es-MX" sz="2000" b="1" dirty="0">
                <a:latin typeface="Soberana Sans" panose="02000000000000000000" pitchFamily="50" charset="0"/>
              </a:rPr>
              <a:t>Resultados agregados de la </a:t>
            </a:r>
            <a:r>
              <a:rPr lang="es-MX" sz="2000" b="1" dirty="0" smtClean="0">
                <a:latin typeface="Soberana Sans" panose="02000000000000000000" pitchFamily="50" charset="0"/>
              </a:rPr>
              <a:t>estimación de </a:t>
            </a:r>
            <a:r>
              <a:rPr lang="es-MX" sz="2000" b="1" dirty="0">
                <a:latin typeface="Soberana Sans" panose="02000000000000000000" pitchFamily="50" charset="0"/>
              </a:rPr>
              <a:t>las acciones de simplificación</a:t>
            </a:r>
            <a:endParaRPr lang="es-ES" sz="2000" b="1" dirty="0">
              <a:latin typeface="Soberana Sans" panose="02000000000000000000" pitchFamily="50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5364187" y="1608073"/>
            <a:ext cx="3406775" cy="469658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 dirty="0" smtClean="0">
                <a:solidFill>
                  <a:schemeClr val="tx1"/>
                </a:solidFill>
                <a:latin typeface="Soberana Texto" charset="0"/>
                <a:ea typeface="Soberana Texto" charset="0"/>
                <a:cs typeface="Soberana Texto" charset="0"/>
              </a:rPr>
              <a:t>13 trámites prioritarios</a:t>
            </a:r>
            <a:endParaRPr lang="es-MX" sz="2400" dirty="0">
              <a:solidFill>
                <a:schemeClr val="tx1"/>
              </a:solidFill>
              <a:latin typeface="Soberana Texto" charset="0"/>
              <a:ea typeface="Soberana Texto" charset="0"/>
              <a:cs typeface="Soberana Texto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5168900" y="5665443"/>
            <a:ext cx="3591757" cy="469658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b="1" dirty="0" smtClean="0">
                <a:solidFill>
                  <a:schemeClr val="tx1"/>
                </a:solidFill>
                <a:latin typeface="Soberana Texto" charset="0"/>
                <a:ea typeface="Soberana Texto" charset="0"/>
                <a:cs typeface="Soberana Texto" charset="0"/>
              </a:rPr>
              <a:t>Proyección en caso de aplicar acciones de simplificación</a:t>
            </a:r>
            <a:endParaRPr lang="es-MX" sz="1400" b="1" dirty="0">
              <a:solidFill>
                <a:schemeClr val="tx1"/>
              </a:solidFill>
              <a:latin typeface="Soberana Texto" charset="0"/>
              <a:ea typeface="Soberana Texto" charset="0"/>
              <a:cs typeface="Soberana Texto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6104075" y="4805270"/>
            <a:ext cx="1800000" cy="900000"/>
          </a:xfrm>
          <a:prstGeom prst="rect">
            <a:avLst/>
          </a:prstGeom>
          <a:solidFill>
            <a:schemeClr val="accent5">
              <a:lumMod val="20000"/>
              <a:lumOff val="80000"/>
              <a:alpha val="73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" name="Rectángulo 18"/>
          <p:cNvSpPr/>
          <p:nvPr/>
        </p:nvSpPr>
        <p:spPr>
          <a:xfrm>
            <a:off x="6104075" y="2085770"/>
            <a:ext cx="1800000" cy="2719500"/>
          </a:xfrm>
          <a:prstGeom prst="rect">
            <a:avLst/>
          </a:prstGeom>
          <a:solidFill>
            <a:schemeClr val="accent5">
              <a:lumMod val="20000"/>
              <a:lumOff val="80000"/>
              <a:alpha val="73000"/>
            </a:schemeClr>
          </a:solidFill>
          <a:ln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" name="CuadroTexto 19"/>
          <p:cNvSpPr txBox="1"/>
          <p:nvPr/>
        </p:nvSpPr>
        <p:spPr>
          <a:xfrm>
            <a:off x="6332172" y="3210691"/>
            <a:ext cx="1343806" cy="469658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b="1" dirty="0" smtClean="0">
                <a:solidFill>
                  <a:schemeClr val="tx1"/>
                </a:solidFill>
                <a:latin typeface="Soberana Texto" charset="0"/>
                <a:ea typeface="Soberana Texto" charset="0"/>
                <a:cs typeface="Soberana Texto" charset="0"/>
              </a:rPr>
              <a:t>Ahorro $16,068 MDP</a:t>
            </a:r>
            <a:endParaRPr lang="es-MX" sz="1400" b="1" dirty="0">
              <a:solidFill>
                <a:schemeClr val="tx1"/>
              </a:solidFill>
              <a:latin typeface="Soberana Texto" charset="0"/>
              <a:ea typeface="Soberana Texto" charset="0"/>
              <a:cs typeface="Soberana Texto" charset="0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6332172" y="5131937"/>
            <a:ext cx="1343806" cy="246666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400" b="1" smtClean="0">
                <a:solidFill>
                  <a:schemeClr val="tx1"/>
                </a:solidFill>
                <a:latin typeface="Soberana Texto" charset="0"/>
                <a:ea typeface="Soberana Texto" charset="0"/>
                <a:cs typeface="Soberana Texto" charset="0"/>
              </a:rPr>
              <a:t>$4,664 </a:t>
            </a:r>
            <a:r>
              <a:rPr lang="es-ES" sz="1400" b="1" dirty="0" smtClean="0">
                <a:solidFill>
                  <a:schemeClr val="tx1"/>
                </a:solidFill>
                <a:latin typeface="Soberana Texto" charset="0"/>
                <a:ea typeface="Soberana Texto" charset="0"/>
                <a:cs typeface="Soberana Texto" charset="0"/>
              </a:rPr>
              <a:t>MDP</a:t>
            </a:r>
            <a:endParaRPr lang="es-MX" sz="1400" b="1" dirty="0">
              <a:solidFill>
                <a:schemeClr val="tx1"/>
              </a:solidFill>
              <a:latin typeface="Soberana Texto" charset="0"/>
              <a:ea typeface="Soberana Texto" charset="0"/>
              <a:cs typeface="Soberana Texto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1050641" y="2839438"/>
            <a:ext cx="3487322" cy="469658"/>
          </a:xfrm>
          <a:prstGeom prst="rect">
            <a:avLst/>
          </a:prstGeom>
          <a:noFill/>
          <a:ln w="9525" cmpd="sng">
            <a:noFill/>
          </a:ln>
          <a:effectLst>
            <a:outerShdw blurRad="50800" dist="38100" dir="2700000" algn="tl" rotWithShape="0">
              <a:prstClr val="black">
                <a:alpha val="84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3600" b="1" dirty="0" smtClean="0">
                <a:solidFill>
                  <a:schemeClr val="bg1"/>
                </a:solidFill>
                <a:latin typeface="Soberana Texto" charset="0"/>
                <a:ea typeface="Soberana Texto" charset="0"/>
                <a:cs typeface="Soberana Texto" charset="0"/>
              </a:rPr>
              <a:t>Situación actual</a:t>
            </a:r>
          </a:p>
          <a:p>
            <a:pPr algn="ctr"/>
            <a:r>
              <a:rPr lang="es-ES" sz="3600" b="1" dirty="0" smtClean="0">
                <a:solidFill>
                  <a:schemeClr val="bg1"/>
                </a:solidFill>
                <a:latin typeface="Soberana Texto" charset="0"/>
                <a:ea typeface="Soberana Texto" charset="0"/>
                <a:cs typeface="Soberana Texto" charset="0"/>
              </a:rPr>
              <a:t>$20,732 MDP</a:t>
            </a:r>
            <a:endParaRPr lang="es-MX" sz="3600" b="1" dirty="0">
              <a:solidFill>
                <a:schemeClr val="bg1"/>
              </a:solidFill>
              <a:latin typeface="Soberana Texto" charset="0"/>
              <a:ea typeface="Soberana Texto" charset="0"/>
              <a:cs typeface="Soberana Tex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59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áfico 8"/>
          <p:cNvGraphicFramePr>
            <a:graphicFrameLocks/>
          </p:cNvGraphicFramePr>
          <p:nvPr>
            <p:extLst/>
          </p:nvPr>
        </p:nvGraphicFramePr>
        <p:xfrm>
          <a:off x="1343024" y="1197731"/>
          <a:ext cx="6564603" cy="46106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609488"/>
            <a:ext cx="8229600" cy="1143000"/>
          </a:xfrm>
        </p:spPr>
        <p:txBody>
          <a:bodyPr>
            <a:noAutofit/>
          </a:bodyPr>
          <a:lstStyle/>
          <a:p>
            <a:r>
              <a:rPr lang="es-MX" sz="2000" b="1" dirty="0">
                <a:latin typeface="Soberana Sans" panose="02000000000000000000" pitchFamily="50" charset="0"/>
              </a:rPr>
              <a:t>Costo operativo anual de la atención de trámites de la Conagua</a:t>
            </a:r>
          </a:p>
        </p:txBody>
      </p:sp>
      <p:sp>
        <p:nvSpPr>
          <p:cNvPr id="6" name="Cerrar llave 5"/>
          <p:cNvSpPr/>
          <p:nvPr/>
        </p:nvSpPr>
        <p:spPr>
          <a:xfrm>
            <a:off x="6973909" y="1725766"/>
            <a:ext cx="167425" cy="243410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6"/>
          <p:cNvSpPr txBox="1"/>
          <p:nvPr/>
        </p:nvSpPr>
        <p:spPr>
          <a:xfrm>
            <a:off x="7141334" y="2619653"/>
            <a:ext cx="1152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 smtClean="0">
                <a:latin typeface="Soberana Sans" panose="02000000000000000000" pitchFamily="50" charset="0"/>
              </a:rPr>
              <a:t>Ahorro económico anual</a:t>
            </a:r>
            <a:endParaRPr lang="es-MX" sz="1200" b="1" dirty="0">
              <a:latin typeface="Soberana Sans" panose="02000000000000000000" pitchFamily="50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095043" y="5895382"/>
            <a:ext cx="66197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100" dirty="0">
                <a:latin typeface="Soberana Sans" panose="02000000000000000000" pitchFamily="50" charset="0"/>
              </a:rPr>
              <a:t>*</a:t>
            </a:r>
            <a:r>
              <a:rPr lang="es-MX" sz="1100" dirty="0" smtClean="0">
                <a:latin typeface="Soberana Sans" panose="02000000000000000000" pitchFamily="50" charset="0"/>
              </a:rPr>
              <a:t>Nota: Ahorro económico calculado para 16 trámites prioritarios de la Conagua.</a:t>
            </a:r>
            <a:endParaRPr lang="es-MX" sz="1100" dirty="0">
              <a:latin typeface="Soberana Sans" panose="02000000000000000000" pitchFamily="50" charset="0"/>
            </a:endParaRPr>
          </a:p>
        </p:txBody>
      </p:sp>
      <p:sp>
        <p:nvSpPr>
          <p:cNvPr id="10" name="Cerrar llave 9"/>
          <p:cNvSpPr/>
          <p:nvPr/>
        </p:nvSpPr>
        <p:spPr>
          <a:xfrm>
            <a:off x="6958884" y="4159873"/>
            <a:ext cx="182450" cy="121705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10"/>
          <p:cNvSpPr txBox="1"/>
          <p:nvPr/>
        </p:nvSpPr>
        <p:spPr>
          <a:xfrm>
            <a:off x="7141333" y="4512691"/>
            <a:ext cx="1371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 smtClean="0">
                <a:latin typeface="Soberana Sans" panose="02000000000000000000" pitchFamily="50" charset="0"/>
              </a:rPr>
              <a:t>Costo con simplificación</a:t>
            </a:r>
            <a:endParaRPr lang="es-MX" sz="1200" b="1" dirty="0">
              <a:latin typeface="Soberana Sans" panose="02000000000000000000" pitchFamily="50" charset="0"/>
            </a:endParaRPr>
          </a:p>
        </p:txBody>
      </p:sp>
      <p:sp>
        <p:nvSpPr>
          <p:cNvPr id="3" name="Elipse 2"/>
          <p:cNvSpPr/>
          <p:nvPr/>
        </p:nvSpPr>
        <p:spPr>
          <a:xfrm>
            <a:off x="0" y="4512691"/>
            <a:ext cx="1965718" cy="196571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b="1" dirty="0">
                <a:solidFill>
                  <a:schemeClr val="tx1"/>
                </a:solidFill>
                <a:latin typeface="Soberana Sans" panose="02000000000000000000" pitchFamily="50" charset="0"/>
              </a:rPr>
              <a:t>El costo operativo anual total se reduce en </a:t>
            </a:r>
            <a:r>
              <a:rPr lang="es-MX" b="1" dirty="0">
                <a:solidFill>
                  <a:schemeClr val="tx1"/>
                </a:solidFill>
                <a:latin typeface="Soberana Sans" panose="02000000000000000000" pitchFamily="50" charset="0"/>
              </a:rPr>
              <a:t>70%</a:t>
            </a:r>
            <a:r>
              <a:rPr lang="es-MX" sz="1200" b="1" dirty="0">
                <a:solidFill>
                  <a:schemeClr val="tx1"/>
                </a:solidFill>
                <a:latin typeface="Soberana Sans" panose="02000000000000000000" pitchFamily="50" charset="0"/>
              </a:rPr>
              <a:t> </a:t>
            </a:r>
            <a:endParaRPr lang="es-MX" sz="1200" b="1" dirty="0" smtClean="0">
              <a:solidFill>
                <a:schemeClr val="tx1"/>
              </a:solidFill>
              <a:latin typeface="Soberana Sans" panose="02000000000000000000" pitchFamily="50" charset="0"/>
            </a:endParaRPr>
          </a:p>
          <a:p>
            <a:pPr algn="ctr"/>
            <a:r>
              <a:rPr lang="es-MX" sz="1200" b="1" dirty="0" smtClean="0">
                <a:solidFill>
                  <a:schemeClr val="tx1"/>
                </a:solidFill>
                <a:latin typeface="Soberana Sans" panose="02000000000000000000" pitchFamily="50" charset="0"/>
              </a:rPr>
              <a:t>al </a:t>
            </a:r>
            <a:r>
              <a:rPr lang="es-MX" sz="1200" b="1" dirty="0">
                <a:solidFill>
                  <a:schemeClr val="tx1"/>
                </a:solidFill>
                <a:latin typeface="Soberana Sans" panose="02000000000000000000" pitchFamily="50" charset="0"/>
              </a:rPr>
              <a:t>llevar a cabo acciones de simplificación.</a:t>
            </a:r>
          </a:p>
        </p:txBody>
      </p:sp>
    </p:spTree>
    <p:extLst>
      <p:ext uri="{BB962C8B-B14F-4D97-AF65-F5344CB8AC3E}">
        <p14:creationId xmlns:p14="http://schemas.microsoft.com/office/powerpoint/2010/main" val="7243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Resultado de imagen para beneficio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" r="22363"/>
          <a:stretch/>
        </p:blipFill>
        <p:spPr bwMode="auto">
          <a:xfrm>
            <a:off x="3949699" y="1703320"/>
            <a:ext cx="5205467" cy="413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ángulo 17"/>
          <p:cNvSpPr/>
          <p:nvPr/>
        </p:nvSpPr>
        <p:spPr>
          <a:xfrm rot="5400000">
            <a:off x="5852604" y="-1090610"/>
            <a:ext cx="1502787" cy="5308600"/>
          </a:xfrm>
          <a:prstGeom prst="rect">
            <a:avLst/>
          </a:prstGeom>
          <a:gradFill>
            <a:gsLst>
              <a:gs pos="53000">
                <a:srgbClr val="FFFFFF"/>
              </a:gs>
              <a:gs pos="0">
                <a:srgbClr val="FFFFFF">
                  <a:alpha val="0"/>
                  <a:lumMod val="0"/>
                  <a:lumOff val="100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/>
          <p:cNvSpPr/>
          <p:nvPr/>
        </p:nvSpPr>
        <p:spPr>
          <a:xfrm rot="5400000">
            <a:off x="5852604" y="3116568"/>
            <a:ext cx="1502787" cy="5308600"/>
          </a:xfrm>
          <a:prstGeom prst="rect">
            <a:avLst/>
          </a:prstGeom>
          <a:gradFill>
            <a:gsLst>
              <a:gs pos="53000">
                <a:srgbClr val="FFFFFF"/>
              </a:gs>
              <a:gs pos="0">
                <a:srgbClr val="FFFFFF">
                  <a:alpha val="0"/>
                  <a:lumMod val="0"/>
                  <a:lumOff val="100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/>
          <p:cNvSpPr/>
          <p:nvPr/>
        </p:nvSpPr>
        <p:spPr>
          <a:xfrm>
            <a:off x="2936951" y="1505366"/>
            <a:ext cx="1918632" cy="4586752"/>
          </a:xfrm>
          <a:prstGeom prst="rect">
            <a:avLst/>
          </a:prstGeom>
          <a:gradFill>
            <a:gsLst>
              <a:gs pos="53000">
                <a:srgbClr val="FFFFFF"/>
              </a:gs>
              <a:gs pos="0">
                <a:srgbClr val="FFFFFF">
                  <a:alpha val="0"/>
                  <a:lumMod val="0"/>
                  <a:lumOff val="100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Rectángulo 21"/>
          <p:cNvSpPr/>
          <p:nvPr/>
        </p:nvSpPr>
        <p:spPr>
          <a:xfrm>
            <a:off x="505129" y="1016000"/>
            <a:ext cx="1425271" cy="6057900"/>
          </a:xfrm>
          <a:prstGeom prst="rect">
            <a:avLst/>
          </a:prstGeom>
          <a:gradFill>
            <a:gsLst>
              <a:gs pos="53000">
                <a:srgbClr val="FFFFFF"/>
              </a:gs>
              <a:gs pos="0">
                <a:srgbClr val="FFFFFF">
                  <a:alpha val="0"/>
                  <a:lumMod val="0"/>
                  <a:lumOff val="100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49720" y="923133"/>
            <a:ext cx="7109441" cy="487734"/>
          </a:xfrm>
        </p:spPr>
        <p:txBody>
          <a:bodyPr anchor="ctr">
            <a:noAutofit/>
          </a:bodyPr>
          <a:lstStyle/>
          <a:p>
            <a:r>
              <a:rPr lang="es-MX" sz="2000" b="1" dirty="0">
                <a:latin typeface="Soberana Sans" panose="02000000000000000000" pitchFamily="50" charset="0"/>
              </a:rPr>
              <a:t>Beneficios de acciones </a:t>
            </a:r>
            <a:r>
              <a:rPr lang="es-MX" sz="2000" b="1" dirty="0" smtClean="0">
                <a:latin typeface="Soberana Sans" panose="02000000000000000000" pitchFamily="50" charset="0"/>
              </a:rPr>
              <a:t>de </a:t>
            </a:r>
            <a:r>
              <a:rPr lang="es-MX" sz="2000" b="1" dirty="0">
                <a:latin typeface="Soberana Sans" panose="02000000000000000000" pitchFamily="50" charset="0"/>
              </a:rPr>
              <a:t>simplificación</a:t>
            </a:r>
            <a:endParaRPr lang="es-ES" sz="2000" b="1" dirty="0">
              <a:latin typeface="Soberana Sans" panose="02000000000000000000" pitchFamily="50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120277" y="2121943"/>
            <a:ext cx="4251823" cy="3825323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1800" dirty="0" smtClean="0">
              <a:solidFill>
                <a:schemeClr val="tx1"/>
              </a:solidFill>
              <a:latin typeface="Soberana Texto" charset="0"/>
              <a:ea typeface="Soberana Texto" charset="0"/>
              <a:cs typeface="Soberana Texto" charset="0"/>
            </a:endParaRPr>
          </a:p>
          <a:p>
            <a:endParaRPr lang="es-ES" sz="1800" dirty="0" smtClean="0">
              <a:solidFill>
                <a:schemeClr val="tx1"/>
              </a:solidFill>
              <a:latin typeface="Soberana Texto" charset="0"/>
              <a:ea typeface="Soberana Texto" charset="0"/>
              <a:cs typeface="Soberana Texto" charset="0"/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es-ES" sz="1800" dirty="0" smtClean="0">
                <a:solidFill>
                  <a:schemeClr val="tx1"/>
                </a:solidFill>
                <a:latin typeface="Soberana Texto" charset="0"/>
                <a:ea typeface="Soberana Texto" charset="0"/>
                <a:cs typeface="Soberana Texto" charset="0"/>
              </a:rPr>
              <a:t>Transparencia</a:t>
            </a:r>
          </a:p>
          <a:p>
            <a:pPr marL="342900" indent="-342900" algn="just">
              <a:buFont typeface="Arial" charset="0"/>
              <a:buChar char="•"/>
            </a:pPr>
            <a:endParaRPr lang="es-ES" sz="1800" dirty="0" smtClean="0">
              <a:solidFill>
                <a:schemeClr val="tx1"/>
              </a:solidFill>
              <a:latin typeface="Soberana Texto" charset="0"/>
              <a:ea typeface="Soberana Texto" charset="0"/>
              <a:cs typeface="Soberana Texto" charset="0"/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es-ES" sz="1800" dirty="0" smtClean="0">
                <a:solidFill>
                  <a:schemeClr val="tx1"/>
                </a:solidFill>
                <a:latin typeface="Soberana Texto" charset="0"/>
                <a:ea typeface="Soberana Texto" charset="0"/>
                <a:cs typeface="Soberana Texto" charset="0"/>
              </a:rPr>
              <a:t>Disminución de costos regulatorios</a:t>
            </a:r>
          </a:p>
          <a:p>
            <a:pPr marL="342900" indent="-342900" algn="just">
              <a:buFont typeface="Arial" charset="0"/>
              <a:buChar char="•"/>
            </a:pPr>
            <a:endParaRPr lang="es-ES" sz="1800" dirty="0" smtClean="0">
              <a:solidFill>
                <a:schemeClr val="tx1"/>
              </a:solidFill>
              <a:latin typeface="Soberana Texto" charset="0"/>
              <a:ea typeface="Soberana Texto" charset="0"/>
              <a:cs typeface="Soberana Texto" charset="0"/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es-ES" sz="1800" dirty="0" smtClean="0">
                <a:solidFill>
                  <a:schemeClr val="tx1"/>
                </a:solidFill>
                <a:latin typeface="Soberana Texto" charset="0"/>
                <a:ea typeface="Soberana Texto" charset="0"/>
                <a:cs typeface="Soberana Texto" charset="0"/>
              </a:rPr>
              <a:t>Facilidad para la presentación             y seguimiento de solicitudes </a:t>
            </a:r>
          </a:p>
          <a:p>
            <a:pPr marL="342900" indent="-342900" algn="just">
              <a:buFont typeface="Arial" charset="0"/>
              <a:buChar char="•"/>
            </a:pPr>
            <a:endParaRPr lang="es-ES" sz="1800" dirty="0" smtClean="0">
              <a:solidFill>
                <a:schemeClr val="tx1"/>
              </a:solidFill>
              <a:latin typeface="Soberana Texto" charset="0"/>
              <a:ea typeface="Soberana Texto" charset="0"/>
              <a:cs typeface="Soberana Texto" charset="0"/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es-ES" sz="1800" dirty="0">
                <a:solidFill>
                  <a:schemeClr val="tx1"/>
                </a:solidFill>
                <a:latin typeface="Soberana Texto" charset="0"/>
                <a:ea typeface="Soberana Texto" charset="0"/>
                <a:cs typeface="Soberana Texto" charset="0"/>
              </a:rPr>
              <a:t>Disminución de costos operativos</a:t>
            </a:r>
          </a:p>
          <a:p>
            <a:pPr marL="342900" indent="-342900" algn="just">
              <a:buFont typeface="Arial" charset="0"/>
              <a:buChar char="•"/>
            </a:pPr>
            <a:endParaRPr lang="es-ES" sz="1800" dirty="0">
              <a:solidFill>
                <a:schemeClr val="tx1"/>
              </a:solidFill>
              <a:latin typeface="Soberana Texto" charset="0"/>
              <a:ea typeface="Soberana Texto" charset="0"/>
              <a:cs typeface="Soberana Texto" charset="0"/>
            </a:endParaRPr>
          </a:p>
          <a:p>
            <a:pPr algn="just"/>
            <a:endParaRPr lang="es-MX" sz="1800" dirty="0">
              <a:solidFill>
                <a:schemeClr val="tx1"/>
              </a:solidFill>
              <a:latin typeface="Soberana Texto" charset="0"/>
              <a:ea typeface="Soberana Texto" charset="0"/>
              <a:cs typeface="Soberana Texto" charset="0"/>
            </a:endParaRPr>
          </a:p>
        </p:txBody>
      </p:sp>
      <p:pic>
        <p:nvPicPr>
          <p:cNvPr id="4100" name="Picture 4" descr="Resultado de imagen para palomit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3" t="10333" r="17900" b="10166"/>
          <a:stretch/>
        </p:blipFill>
        <p:spPr bwMode="auto">
          <a:xfrm>
            <a:off x="1083928" y="2696067"/>
            <a:ext cx="331584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Resultado de imagen para palomit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3" t="10333" r="17900" b="10166"/>
          <a:stretch/>
        </p:blipFill>
        <p:spPr bwMode="auto">
          <a:xfrm>
            <a:off x="1083928" y="3243158"/>
            <a:ext cx="331584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Resultado de imagen para palomit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3" t="10333" r="17900" b="10166"/>
          <a:stretch/>
        </p:blipFill>
        <p:spPr bwMode="auto">
          <a:xfrm>
            <a:off x="1083928" y="3810203"/>
            <a:ext cx="331584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Resultado de imagen para palomit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3" t="10333" r="17900" b="10166"/>
          <a:stretch/>
        </p:blipFill>
        <p:spPr bwMode="auto">
          <a:xfrm>
            <a:off x="1083928" y="4591880"/>
            <a:ext cx="331584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22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shutterstock_11876845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5" b="15329"/>
          <a:stretch/>
        </p:blipFill>
        <p:spPr>
          <a:xfrm flipH="1">
            <a:off x="-367954" y="1272126"/>
            <a:ext cx="9588154" cy="503378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83548" y="549357"/>
            <a:ext cx="5370656" cy="487734"/>
          </a:xfrm>
        </p:spPr>
        <p:txBody>
          <a:bodyPr anchor="ctr">
            <a:noAutofit/>
          </a:bodyPr>
          <a:lstStyle/>
          <a:p>
            <a:r>
              <a:rPr lang="es-MX" sz="2000" b="1" dirty="0">
                <a:latin typeface="Soberana Sans" panose="02000000000000000000" pitchFamily="50" charset="0"/>
              </a:rPr>
              <a:t>Fortalecimiento</a:t>
            </a:r>
            <a:br>
              <a:rPr lang="es-MX" sz="2000" b="1" dirty="0">
                <a:latin typeface="Soberana Sans" panose="02000000000000000000" pitchFamily="50" charset="0"/>
              </a:rPr>
            </a:br>
            <a:r>
              <a:rPr lang="es-MX" sz="2000" b="1" dirty="0">
                <a:latin typeface="Soberana Sans" panose="02000000000000000000" pitchFamily="50" charset="0"/>
              </a:rPr>
              <a:t>de orientación y asistencia </a:t>
            </a:r>
            <a:endParaRPr lang="es-ES" sz="2000" b="1" dirty="0">
              <a:latin typeface="Soberana Sans" panose="02000000000000000000" pitchFamily="50" charset="0"/>
            </a:endParaRPr>
          </a:p>
        </p:txBody>
      </p:sp>
      <p:sp>
        <p:nvSpPr>
          <p:cNvPr id="6" name="Rectángulo 5"/>
          <p:cNvSpPr/>
          <p:nvPr/>
        </p:nvSpPr>
        <p:spPr>
          <a:xfrm rot="5400000">
            <a:off x="3284680" y="-2437394"/>
            <a:ext cx="2289614" cy="9595574"/>
          </a:xfrm>
          <a:prstGeom prst="rect">
            <a:avLst/>
          </a:prstGeom>
          <a:gradFill>
            <a:gsLst>
              <a:gs pos="3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 rot="16200000">
            <a:off x="3715645" y="936241"/>
            <a:ext cx="1420958" cy="9588156"/>
          </a:xfrm>
          <a:prstGeom prst="rect">
            <a:avLst/>
          </a:prstGeom>
          <a:gradFill>
            <a:gsLst>
              <a:gs pos="0">
                <a:schemeClr val="bg1">
                  <a:alpha val="0"/>
                  <a:lumMod val="4000"/>
                  <a:lumOff val="96000"/>
                </a:schemeClr>
              </a:gs>
              <a:gs pos="3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1016007" y="3340120"/>
            <a:ext cx="35986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latin typeface="Soberana Texto" charset="0"/>
                <a:ea typeface="Soberana Texto" charset="0"/>
                <a:cs typeface="Soberana Texto" charset="0"/>
              </a:rPr>
              <a:t>Mayor eficiencia en la </a:t>
            </a:r>
            <a:r>
              <a:rPr lang="es-MX" sz="1400" dirty="0" smtClean="0">
                <a:latin typeface="Soberana Texto" charset="0"/>
                <a:ea typeface="Soberana Texto" charset="0"/>
                <a:cs typeface="Soberana Texto" charset="0"/>
              </a:rPr>
              <a:t>atención de solicitudes de trámites y servicios presenciales gracias a los desarrollos:</a:t>
            </a:r>
          </a:p>
        </p:txBody>
      </p:sp>
      <p:cxnSp>
        <p:nvCxnSpPr>
          <p:cNvPr id="18" name="Conector angular 17"/>
          <p:cNvCxnSpPr/>
          <p:nvPr/>
        </p:nvCxnSpPr>
        <p:spPr>
          <a:xfrm rot="16200000" flipH="1">
            <a:off x="288092" y="3276287"/>
            <a:ext cx="889950" cy="551729"/>
          </a:xfrm>
          <a:prstGeom prst="bentConnector3">
            <a:avLst>
              <a:gd name="adj1" fmla="val 28594"/>
            </a:avLst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ector angular 24"/>
          <p:cNvCxnSpPr/>
          <p:nvPr/>
        </p:nvCxnSpPr>
        <p:spPr>
          <a:xfrm>
            <a:off x="1125542" y="4471868"/>
            <a:ext cx="4419600" cy="812289"/>
          </a:xfrm>
          <a:prstGeom prst="bentConnector3">
            <a:avLst>
              <a:gd name="adj1" fmla="val 9195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Elipse 38"/>
          <p:cNvSpPr/>
          <p:nvPr/>
        </p:nvSpPr>
        <p:spPr>
          <a:xfrm>
            <a:off x="258222" y="1395107"/>
            <a:ext cx="1203616" cy="1203616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 b="1" dirty="0">
              <a:solidFill>
                <a:schemeClr val="tx1"/>
              </a:solidFill>
              <a:latin typeface="Soberana Sans" panose="02000000000000000000" pitchFamily="50" charset="0"/>
            </a:endParaRPr>
          </a:p>
        </p:txBody>
      </p:sp>
      <p:sp>
        <p:nvSpPr>
          <p:cNvPr id="37" name="CuadroTexto 36"/>
          <p:cNvSpPr txBox="1"/>
          <p:nvPr/>
        </p:nvSpPr>
        <p:spPr>
          <a:xfrm>
            <a:off x="128523" y="1693938"/>
            <a:ext cx="14735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chemeClr val="bg1"/>
                </a:solidFill>
                <a:latin typeface="Soberana Texto" charset="0"/>
                <a:ea typeface="Soberana Texto" charset="0"/>
                <a:cs typeface="Soberana Texto" charset="0"/>
              </a:rPr>
              <a:t>206</a:t>
            </a:r>
          </a:p>
          <a:p>
            <a:pPr algn="ctr"/>
            <a:r>
              <a:rPr lang="es-ES" sz="1400" b="1" dirty="0" smtClean="0">
                <a:solidFill>
                  <a:schemeClr val="bg1"/>
                </a:solidFill>
                <a:latin typeface="Soberana Texto" charset="0"/>
                <a:ea typeface="Soberana Texto" charset="0"/>
                <a:cs typeface="Soberana Texto" charset="0"/>
              </a:rPr>
              <a:t>funcionarios</a:t>
            </a:r>
            <a:endParaRPr lang="es-MX" sz="1400" dirty="0">
              <a:solidFill>
                <a:schemeClr val="bg1"/>
              </a:solidFill>
            </a:endParaRPr>
          </a:p>
          <a:p>
            <a:pPr algn="ctr"/>
            <a:endParaRPr lang="es-MX" sz="14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1425261" y="1686241"/>
            <a:ext cx="2537139" cy="569539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dirty="0" smtClean="0">
                <a:solidFill>
                  <a:schemeClr val="tx1"/>
                </a:solidFill>
                <a:latin typeface="Soberana Texto" charset="0"/>
                <a:ea typeface="Soberana Texto" charset="0"/>
                <a:cs typeface="Soberana Texto" charset="0"/>
              </a:rPr>
              <a:t>capacitados en materia de calidad en el servicio a la ciudadanía</a:t>
            </a:r>
          </a:p>
        </p:txBody>
      </p:sp>
      <p:sp>
        <p:nvSpPr>
          <p:cNvPr id="42" name="Elipse 41"/>
          <p:cNvSpPr/>
          <p:nvPr/>
        </p:nvSpPr>
        <p:spPr>
          <a:xfrm>
            <a:off x="4969160" y="1358159"/>
            <a:ext cx="1203616" cy="120361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 b="1" dirty="0">
              <a:solidFill>
                <a:schemeClr val="tx1"/>
              </a:solidFill>
              <a:latin typeface="Soberana Sans" panose="02000000000000000000" pitchFamily="50" charset="0"/>
            </a:endParaRPr>
          </a:p>
        </p:txBody>
      </p:sp>
      <p:sp>
        <p:nvSpPr>
          <p:cNvPr id="43" name="CuadroTexto 42"/>
          <p:cNvSpPr txBox="1"/>
          <p:nvPr/>
        </p:nvSpPr>
        <p:spPr>
          <a:xfrm>
            <a:off x="4852161" y="1656990"/>
            <a:ext cx="14735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chemeClr val="bg1"/>
                </a:solidFill>
                <a:latin typeface="Soberana Texto" charset="0"/>
                <a:ea typeface="Soberana Texto" charset="0"/>
                <a:cs typeface="Soberana Texto" charset="0"/>
              </a:rPr>
              <a:t>186</a:t>
            </a:r>
          </a:p>
          <a:p>
            <a:pPr algn="ctr"/>
            <a:r>
              <a:rPr lang="es-ES" sz="1400" b="1" dirty="0" smtClean="0">
                <a:solidFill>
                  <a:schemeClr val="bg1"/>
                </a:solidFill>
                <a:latin typeface="Soberana Texto" charset="0"/>
                <a:ea typeface="Soberana Texto" charset="0"/>
                <a:cs typeface="Soberana Texto" charset="0"/>
              </a:rPr>
              <a:t>funcionarios</a:t>
            </a:r>
            <a:endParaRPr lang="es-MX" sz="1400" dirty="0">
              <a:solidFill>
                <a:schemeClr val="bg1"/>
              </a:solidFill>
            </a:endParaRPr>
          </a:p>
          <a:p>
            <a:pPr algn="ctr"/>
            <a:endParaRPr lang="es-MX" sz="1400" dirty="0"/>
          </a:p>
        </p:txBody>
      </p:sp>
      <p:sp>
        <p:nvSpPr>
          <p:cNvPr id="44" name="CuadroTexto 43"/>
          <p:cNvSpPr txBox="1"/>
          <p:nvPr/>
        </p:nvSpPr>
        <p:spPr>
          <a:xfrm>
            <a:off x="6167872" y="1484644"/>
            <a:ext cx="3491202" cy="569539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dirty="0">
                <a:solidFill>
                  <a:schemeClr val="tx1"/>
                </a:solidFill>
                <a:latin typeface="Soberana Texto" charset="0"/>
                <a:ea typeface="Soberana Texto" charset="0"/>
                <a:cs typeface="Soberana Texto" charset="0"/>
              </a:rPr>
              <a:t>certificados en el Estándar de Competencia Laboral </a:t>
            </a:r>
          </a:p>
          <a:p>
            <a:r>
              <a:rPr lang="es-ES" sz="1400" b="1" i="1" dirty="0">
                <a:solidFill>
                  <a:schemeClr val="tx1"/>
                </a:solidFill>
                <a:latin typeface="Soberana Texto" charset="0"/>
                <a:ea typeface="Soberana Texto" charset="0"/>
                <a:cs typeface="Soberana Texto" charset="0"/>
              </a:rPr>
              <a:t>“Atención al ciudadano </a:t>
            </a:r>
          </a:p>
          <a:p>
            <a:r>
              <a:rPr lang="es-ES" sz="1400" b="1" i="1" dirty="0">
                <a:solidFill>
                  <a:schemeClr val="tx1"/>
                </a:solidFill>
                <a:latin typeface="Soberana Texto" charset="0"/>
                <a:ea typeface="Soberana Texto" charset="0"/>
                <a:cs typeface="Soberana Texto" charset="0"/>
              </a:rPr>
              <a:t>en el sector público”</a:t>
            </a:r>
            <a:endParaRPr lang="es-MX" sz="1400" b="1" i="1" dirty="0">
              <a:solidFill>
                <a:schemeClr val="tx1"/>
              </a:solidFill>
              <a:latin typeface="Soberana Texto" charset="0"/>
              <a:ea typeface="Soberana Texto" charset="0"/>
              <a:cs typeface="Soberana Texto" charset="0"/>
            </a:endParaRPr>
          </a:p>
        </p:txBody>
      </p:sp>
      <p:sp>
        <p:nvSpPr>
          <p:cNvPr id="45" name="CuadroTexto 44"/>
          <p:cNvSpPr txBox="1"/>
          <p:nvPr/>
        </p:nvSpPr>
        <p:spPr>
          <a:xfrm>
            <a:off x="1602081" y="4348566"/>
            <a:ext cx="35986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Soberana Texto" charset="0"/>
                <a:ea typeface="Soberana Texto" charset="0"/>
                <a:cs typeface="Soberana Texto" charset="0"/>
              </a:rPr>
              <a:t>Sistema de citas de </a:t>
            </a:r>
            <a:r>
              <a:rPr lang="es-MX" sz="1400" b="1" dirty="0">
                <a:latin typeface="Soberana Texto" charset="0"/>
                <a:ea typeface="Soberana Texto" charset="0"/>
                <a:cs typeface="Soberana Texto" charset="0"/>
              </a:rPr>
              <a:t>la </a:t>
            </a:r>
            <a:r>
              <a:rPr lang="es-MX" sz="1400" b="1" dirty="0" smtClean="0">
                <a:latin typeface="Soberana Texto" charset="0"/>
                <a:ea typeface="Soberana Texto" charset="0"/>
                <a:cs typeface="Soberana Texto" charset="0"/>
              </a:rPr>
              <a:t>Conagua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400" b="1" dirty="0">
              <a:latin typeface="Soberana Texto" charset="0"/>
              <a:ea typeface="Soberana Texto" charset="0"/>
              <a:cs typeface="Soberana Texto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1" dirty="0">
                <a:latin typeface="Soberana Texto" charset="0"/>
                <a:ea typeface="Soberana Texto" charset="0"/>
                <a:cs typeface="Soberana Texto" charset="0"/>
              </a:rPr>
              <a:t>Sistema de gestión de demanda y </a:t>
            </a:r>
            <a:r>
              <a:rPr lang="es-MX" sz="1400" b="1" dirty="0" smtClean="0">
                <a:latin typeface="Soberana Texto" charset="0"/>
                <a:ea typeface="Soberana Texto" charset="0"/>
                <a:cs typeface="Soberana Texto" charset="0"/>
              </a:rPr>
              <a:t>turnos</a:t>
            </a:r>
            <a:endParaRPr lang="es-MX" sz="1400" b="1" dirty="0">
              <a:latin typeface="Soberana Texto" charset="0"/>
              <a:ea typeface="Soberana Texto" charset="0"/>
              <a:cs typeface="Soberana Tex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88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672916" y="313018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 smtClean="0">
                <a:solidFill>
                  <a:prstClr val="black"/>
                </a:solidFill>
                <a:latin typeface="Soberana Sans" panose="02000000000000000000" pitchFamily="50" charset="0"/>
              </a:rPr>
              <a:t>Obtención de RFC y FIEL para uso en el Sistema </a:t>
            </a:r>
            <a:r>
              <a:rPr lang="es-MX" sz="1600" b="1" dirty="0" err="1" smtClean="0">
                <a:solidFill>
                  <a:prstClr val="black"/>
                </a:solidFill>
                <a:latin typeface="Soberana Sans" panose="02000000000000000000" pitchFamily="50" charset="0"/>
              </a:rPr>
              <a:t>Conagu</a:t>
            </a:r>
            <a:r>
              <a:rPr lang="es-MX" sz="1600" b="1" dirty="0" smtClean="0">
                <a:solidFill>
                  <a:prstClr val="black"/>
                </a:solidFill>
                <a:latin typeface="Soberana Sans" panose="02000000000000000000" pitchFamily="50" charset="0"/>
              </a:rPr>
              <a:t>@-Digital</a:t>
            </a:r>
            <a:endParaRPr lang="es-MX" sz="1600" b="1" dirty="0">
              <a:solidFill>
                <a:prstClr val="black"/>
              </a:solidFill>
              <a:latin typeface="Soberana Sans" panose="02000000000000000000" pitchFamily="50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88367" y="5282044"/>
            <a:ext cx="8185522" cy="5232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1400" b="1" dirty="0" smtClean="0">
                <a:latin typeface="Soberana Sans" panose="02000000000000000000" pitchFamily="50" charset="0"/>
              </a:rPr>
              <a:t>El </a:t>
            </a:r>
            <a:r>
              <a:rPr lang="es-MX" sz="1400" b="1" dirty="0">
                <a:latin typeface="Soberana Sans" panose="02000000000000000000" pitchFamily="50" charset="0"/>
              </a:rPr>
              <a:t>50.9% de hogares tienen acceso a </a:t>
            </a:r>
            <a:r>
              <a:rPr lang="es-MX" sz="1400" b="1" dirty="0" smtClean="0">
                <a:latin typeface="Soberana Sans" panose="02000000000000000000" pitchFamily="50" charset="0"/>
              </a:rPr>
              <a:t>internet y el </a:t>
            </a:r>
            <a:r>
              <a:rPr lang="es-MX" sz="1400" b="1" dirty="0">
                <a:latin typeface="Soberana Sans" panose="02000000000000000000" pitchFamily="50" charset="0"/>
              </a:rPr>
              <a:t>72.2% de la </a:t>
            </a:r>
            <a:r>
              <a:rPr lang="es-MX" sz="1400" b="1" dirty="0" smtClean="0">
                <a:latin typeface="Soberana Sans" panose="02000000000000000000" pitchFamily="50" charset="0"/>
              </a:rPr>
              <a:t>población utiliza dispositivos móviles inteligentes*.</a:t>
            </a:r>
            <a:endParaRPr lang="es-MX" sz="1400" b="1" dirty="0">
              <a:latin typeface="Soberana Sans" panose="02000000000000000000" pitchFamily="50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-60464" y="1047953"/>
            <a:ext cx="8880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>
                <a:latin typeface="Soberana Sans" panose="02000000000000000000" pitchFamily="50" charset="0"/>
              </a:rPr>
              <a:t>L</a:t>
            </a:r>
            <a:r>
              <a:rPr lang="es-MX" dirty="0" smtClean="0">
                <a:latin typeface="Soberana Sans" panose="02000000000000000000" pitchFamily="50" charset="0"/>
              </a:rPr>
              <a:t>a </a:t>
            </a:r>
            <a:r>
              <a:rPr lang="es-MX" dirty="0">
                <a:latin typeface="Soberana Sans" panose="02000000000000000000" pitchFamily="50" charset="0"/>
              </a:rPr>
              <a:t>Conagua y el SAT </a:t>
            </a:r>
            <a:r>
              <a:rPr lang="es-MX" dirty="0" smtClean="0">
                <a:latin typeface="Soberana Sans" panose="02000000000000000000" pitchFamily="50" charset="0"/>
              </a:rPr>
              <a:t>establecieron una estrategia conjunta para </a:t>
            </a:r>
            <a:r>
              <a:rPr lang="es-MX" dirty="0">
                <a:latin typeface="Soberana Sans" panose="02000000000000000000" pitchFamily="50" charset="0"/>
              </a:rPr>
              <a:t>facilitar </a:t>
            </a:r>
            <a:r>
              <a:rPr lang="es-MX" dirty="0" smtClean="0">
                <a:latin typeface="Soberana Sans" panose="02000000000000000000" pitchFamily="50" charset="0"/>
              </a:rPr>
              <a:t>el alta de usuarios al RFC con CURP (sin obligaciones fiscales) y la obtención de la FIEL.</a:t>
            </a:r>
            <a:endParaRPr lang="es-MX" dirty="0">
              <a:latin typeface="Soberana Sans" panose="02000000000000000000" pitchFamily="50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397987" y="1864753"/>
            <a:ext cx="1471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 smtClean="0">
                <a:latin typeface="Soberana Sans" panose="02000000000000000000" pitchFamily="50" charset="0"/>
              </a:rPr>
              <a:t>Alta en el RFC</a:t>
            </a:r>
            <a:endParaRPr lang="es-MX" sz="1400" b="1" dirty="0">
              <a:latin typeface="Soberana Sans" panose="02000000000000000000" pitchFamily="50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15998" y="2306537"/>
            <a:ext cx="4108698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Soberana Sans" panose="02000000000000000000" pitchFamily="50" charset="0"/>
              </a:rPr>
              <a:t>Cruce de bases de datos actualizadas del Padrón Único de Usuarios y Contribuyentes (PUUC) para detección de </a:t>
            </a:r>
            <a:r>
              <a:rPr lang="es-MX" sz="1400" dirty="0">
                <a:latin typeface="Soberana Sans" panose="02000000000000000000" pitchFamily="50" charset="0"/>
              </a:rPr>
              <a:t>usuarios que no </a:t>
            </a:r>
            <a:r>
              <a:rPr lang="es-MX" sz="1400" dirty="0" smtClean="0">
                <a:latin typeface="Soberana Sans" panose="02000000000000000000" pitchFamily="50" charset="0"/>
              </a:rPr>
              <a:t>estén inscritos y posterior invitación a registrarse. </a:t>
            </a:r>
          </a:p>
          <a:p>
            <a:pPr marL="285750" indent="-28575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Soberana Sans" panose="02000000000000000000" pitchFamily="50" charset="0"/>
              </a:rPr>
              <a:t>Desde el mes de abril de 2018, personal de las oficinas </a:t>
            </a:r>
            <a:r>
              <a:rPr lang="es-MX" sz="1400" dirty="0">
                <a:latin typeface="Soberana Sans" panose="02000000000000000000" pitchFamily="50" charset="0"/>
              </a:rPr>
              <a:t>de asistencia fiscal </a:t>
            </a:r>
            <a:r>
              <a:rPr lang="es-MX" sz="1400" dirty="0" smtClean="0">
                <a:latin typeface="Soberana Sans" panose="02000000000000000000" pitchFamily="50" charset="0"/>
              </a:rPr>
              <a:t>adscritas </a:t>
            </a:r>
            <a:r>
              <a:rPr lang="es-MX" sz="1400" dirty="0">
                <a:latin typeface="Soberana Sans" panose="02000000000000000000" pitchFamily="50" charset="0"/>
              </a:rPr>
              <a:t>a </a:t>
            </a:r>
            <a:r>
              <a:rPr lang="es-MX" sz="1400" dirty="0" smtClean="0">
                <a:latin typeface="Soberana Sans" panose="02000000000000000000" pitchFamily="50" charset="0"/>
              </a:rPr>
              <a:t>Organismos </a:t>
            </a:r>
            <a:r>
              <a:rPr lang="es-MX" sz="1400" dirty="0">
                <a:latin typeface="Soberana Sans" panose="02000000000000000000" pitchFamily="50" charset="0"/>
              </a:rPr>
              <a:t>de Cuenca o Direcciones Locales, </a:t>
            </a:r>
            <a:r>
              <a:rPr lang="es-MX" sz="1400" dirty="0" smtClean="0">
                <a:latin typeface="Soberana Sans" panose="02000000000000000000" pitchFamily="50" charset="0"/>
              </a:rPr>
              <a:t>apoyan a usuarios </a:t>
            </a:r>
            <a:r>
              <a:rPr lang="es-MX" sz="1400" dirty="0">
                <a:latin typeface="Soberana Sans" panose="02000000000000000000" pitchFamily="50" charset="0"/>
              </a:rPr>
              <a:t>(personas físicas) en la obtención del RFC con o sin </a:t>
            </a:r>
            <a:r>
              <a:rPr lang="es-MX" sz="1400" dirty="0" smtClean="0">
                <a:latin typeface="Soberana Sans" panose="02000000000000000000" pitchFamily="50" charset="0"/>
              </a:rPr>
              <a:t>obligaciones, mediante CURP</a:t>
            </a:r>
            <a:r>
              <a:rPr lang="es-MX" sz="1400" dirty="0">
                <a:latin typeface="Soberana Sans" panose="02000000000000000000" pitchFamily="50" charset="0"/>
              </a:rPr>
              <a:t>. 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5627970" y="1734148"/>
            <a:ext cx="31647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b="1" dirty="0" smtClean="0">
                <a:latin typeface="Soberana Sans" panose="02000000000000000000" pitchFamily="50" charset="0"/>
              </a:rPr>
              <a:t>Renovación y/o Revocación FIEL</a:t>
            </a:r>
            <a:endParaRPr lang="es-MX" sz="1400" b="1" dirty="0">
              <a:latin typeface="Soberana Sans" panose="02000000000000000000" pitchFamily="50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4332100" y="2161307"/>
            <a:ext cx="4572000" cy="29238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1" indent="-28575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Soberana Sans" panose="02000000000000000000" pitchFamily="50" charset="0"/>
              </a:rPr>
              <a:t>Cruce de bases de datos actualizadas del PUUC </a:t>
            </a:r>
            <a:r>
              <a:rPr lang="es-MX" sz="1400" dirty="0">
                <a:latin typeface="Soberana Sans" panose="02000000000000000000" pitchFamily="50" charset="0"/>
              </a:rPr>
              <a:t>para </a:t>
            </a:r>
            <a:r>
              <a:rPr lang="es-MX" sz="1400" dirty="0" smtClean="0">
                <a:latin typeface="Soberana Sans" panose="02000000000000000000" pitchFamily="50" charset="0"/>
              </a:rPr>
              <a:t>verificar el estatus de </a:t>
            </a:r>
            <a:r>
              <a:rPr lang="es-MX" sz="1400" dirty="0">
                <a:latin typeface="Soberana Sans" panose="02000000000000000000" pitchFamily="50" charset="0"/>
              </a:rPr>
              <a:t>firma electrónica de cada </a:t>
            </a:r>
            <a:r>
              <a:rPr lang="es-MX" sz="1400" dirty="0" smtClean="0">
                <a:latin typeface="Soberana Sans" panose="02000000000000000000" pitchFamily="50" charset="0"/>
              </a:rPr>
              <a:t>empadronado y lanzar campaña de empadronamiento o renovación. </a:t>
            </a:r>
            <a:endParaRPr lang="es-MX" sz="1400" dirty="0">
              <a:latin typeface="Soberana Sans" panose="02000000000000000000" pitchFamily="50" charset="0"/>
            </a:endParaRPr>
          </a:p>
          <a:p>
            <a:pPr marL="285750" lvl="1" indent="-28575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Soberana Sans" panose="02000000000000000000" pitchFamily="50" charset="0"/>
              </a:rPr>
              <a:t>Capacitación y certificación del </a:t>
            </a:r>
            <a:r>
              <a:rPr lang="es-MX" sz="1400" dirty="0">
                <a:latin typeface="Soberana Sans" panose="02000000000000000000" pitchFamily="50" charset="0"/>
              </a:rPr>
              <a:t>personal de </a:t>
            </a:r>
            <a:r>
              <a:rPr lang="es-MX" sz="1400" dirty="0" smtClean="0">
                <a:latin typeface="Soberana Sans" panose="02000000000000000000" pitchFamily="50" charset="0"/>
              </a:rPr>
              <a:t>recaudación </a:t>
            </a:r>
            <a:r>
              <a:rPr lang="es-MX" sz="1400" dirty="0">
                <a:latin typeface="Soberana Sans" panose="02000000000000000000" pitchFamily="50" charset="0"/>
              </a:rPr>
              <a:t>para la </a:t>
            </a:r>
            <a:r>
              <a:rPr lang="es-MX" sz="1400" dirty="0" smtClean="0">
                <a:latin typeface="Soberana Sans" panose="02000000000000000000" pitchFamily="50" charset="0"/>
              </a:rPr>
              <a:t>facilitación </a:t>
            </a:r>
            <a:r>
              <a:rPr lang="es-MX" sz="1400" dirty="0">
                <a:latin typeface="Soberana Sans" panose="02000000000000000000" pitchFamily="50" charset="0"/>
              </a:rPr>
              <a:t>de los trámites de renovación y revocación </a:t>
            </a:r>
            <a:r>
              <a:rPr lang="es-MX" sz="1400" dirty="0" smtClean="0">
                <a:latin typeface="Soberana Sans" panose="02000000000000000000" pitchFamily="50" charset="0"/>
              </a:rPr>
              <a:t>de FIEL.</a:t>
            </a:r>
            <a:endParaRPr lang="es-MX" sz="1400" dirty="0">
              <a:latin typeface="Soberana Sans" panose="02000000000000000000" pitchFamily="50" charset="0"/>
            </a:endParaRPr>
          </a:p>
          <a:p>
            <a:pPr marL="285750" indent="-28575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Soberana Sans" panose="02000000000000000000" pitchFamily="50" charset="0"/>
              </a:rPr>
              <a:t>Para </a:t>
            </a:r>
            <a:r>
              <a:rPr lang="es-MX" sz="1400" dirty="0">
                <a:latin typeface="Soberana Sans" panose="02000000000000000000" pitchFamily="50" charset="0"/>
              </a:rPr>
              <a:t>el caso de contribuyentes de la CONAGUA que no cuenten con FIEL, el SAT habilitará espacios prioritarios de atención en sus Administraciones </a:t>
            </a:r>
            <a:r>
              <a:rPr lang="es-MX" sz="1400" dirty="0" smtClean="0">
                <a:latin typeface="Soberana Sans" panose="02000000000000000000" pitchFamily="50" charset="0"/>
              </a:rPr>
              <a:t>Desconcentradas. </a:t>
            </a:r>
            <a:endParaRPr lang="es-MX" sz="1400" dirty="0">
              <a:latin typeface="Soberana Sans" panose="02000000000000000000" pitchFamily="50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28130" y="5909210"/>
            <a:ext cx="82809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000" dirty="0" smtClean="0">
                <a:latin typeface="Soberana Sans" panose="02000000000000000000" pitchFamily="50" charset="0"/>
              </a:rPr>
              <a:t>*Fuente: Resultados </a:t>
            </a:r>
            <a:r>
              <a:rPr lang="es-MX" sz="1000" dirty="0">
                <a:latin typeface="Soberana Sans" panose="02000000000000000000" pitchFamily="50" charset="0"/>
              </a:rPr>
              <a:t>de la Encuesta Nacional sobre Disponibilidad y Uso de las Tecnologías de la Información en los Hogares 2017 (ENDUTIH 2017</a:t>
            </a:r>
            <a:r>
              <a:rPr lang="es-MX" sz="1000" dirty="0" smtClean="0">
                <a:latin typeface="Soberana Sans" panose="02000000000000000000" pitchFamily="50" charset="0"/>
              </a:rPr>
              <a:t>), publicados por el IFT en </a:t>
            </a:r>
            <a:r>
              <a:rPr lang="es-MX" sz="1000" dirty="0">
                <a:latin typeface="Soberana Sans" panose="02000000000000000000" pitchFamily="50" charset="0"/>
              </a:rPr>
              <a:t>el </a:t>
            </a:r>
            <a:r>
              <a:rPr lang="es-MX" sz="1000" dirty="0" smtClean="0">
                <a:latin typeface="Soberana Sans" panose="02000000000000000000" pitchFamily="50" charset="0"/>
              </a:rPr>
              <a:t>comunicado 015/2018. </a:t>
            </a:r>
            <a:endParaRPr lang="es-MX" sz="1000" dirty="0"/>
          </a:p>
        </p:txBody>
      </p:sp>
      <p:cxnSp>
        <p:nvCxnSpPr>
          <p:cNvPr id="11" name="Conector recto 10"/>
          <p:cNvCxnSpPr/>
          <p:nvPr/>
        </p:nvCxnSpPr>
        <p:spPr>
          <a:xfrm>
            <a:off x="4261743" y="2011147"/>
            <a:ext cx="0" cy="238125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773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83"/>
          <a:stretch/>
        </p:blipFill>
        <p:spPr>
          <a:xfrm>
            <a:off x="-56426" y="962499"/>
            <a:ext cx="9144000" cy="5333692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 rot="5400000">
            <a:off x="3738996" y="-2836988"/>
            <a:ext cx="1571482" cy="9151074"/>
          </a:xfrm>
          <a:prstGeom prst="rect">
            <a:avLst/>
          </a:prstGeom>
          <a:gradFill>
            <a:gsLst>
              <a:gs pos="3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 rot="16200000">
            <a:off x="3249696" y="925594"/>
            <a:ext cx="2543010" cy="9144002"/>
          </a:xfrm>
          <a:prstGeom prst="rect">
            <a:avLst/>
          </a:prstGeom>
          <a:gradFill>
            <a:gsLst>
              <a:gs pos="3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 rot="10800000" flipH="1">
            <a:off x="-50800" y="928855"/>
            <a:ext cx="3182640" cy="5840244"/>
          </a:xfrm>
          <a:prstGeom prst="rect">
            <a:avLst/>
          </a:prstGeom>
          <a:gradFill>
            <a:gsLst>
              <a:gs pos="3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8959" y="553974"/>
            <a:ext cx="5370656" cy="487734"/>
          </a:xfrm>
        </p:spPr>
        <p:txBody>
          <a:bodyPr anchor="ctr">
            <a:noAutofit/>
          </a:bodyPr>
          <a:lstStyle/>
          <a:p>
            <a:r>
              <a:rPr lang="es-MX" sz="2000" b="1" dirty="0">
                <a:latin typeface="Soberana Sans" panose="02000000000000000000" pitchFamily="50" charset="0"/>
              </a:rPr>
              <a:t>Renovación de espacios</a:t>
            </a:r>
            <a:br>
              <a:rPr lang="es-MX" sz="2000" b="1" dirty="0">
                <a:latin typeface="Soberana Sans" panose="02000000000000000000" pitchFamily="50" charset="0"/>
              </a:rPr>
            </a:br>
            <a:r>
              <a:rPr lang="es-MX" sz="2000" b="1" dirty="0">
                <a:latin typeface="Soberana Sans" panose="02000000000000000000" pitchFamily="50" charset="0"/>
              </a:rPr>
              <a:t>de atención a usuarios</a:t>
            </a:r>
            <a:endParaRPr lang="es-ES" sz="2000" b="1" dirty="0">
              <a:latin typeface="Soberana Sans" panose="02000000000000000000" pitchFamily="50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53521" y="1346442"/>
            <a:ext cx="2518254" cy="4629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s-MX" sz="1600" b="1" dirty="0">
                <a:solidFill>
                  <a:schemeClr val="tx1"/>
                </a:solidFill>
                <a:latin typeface="Soberana Sans" panose="02000000000000000000" pitchFamily="50" charset="0"/>
                <a:ea typeface="+mj-ea"/>
                <a:cs typeface="+mj-cs"/>
              </a:rPr>
              <a:t>Organismo de Cuencas Aguas del Valle de M</a:t>
            </a:r>
            <a:r>
              <a:rPr lang="es-ES" sz="1600" b="1" dirty="0" err="1" smtClean="0">
                <a:solidFill>
                  <a:schemeClr val="tx1"/>
                </a:solidFill>
                <a:latin typeface="Soberana Sans" panose="02000000000000000000" pitchFamily="50" charset="0"/>
                <a:ea typeface="+mj-ea"/>
                <a:cs typeface="+mj-cs"/>
              </a:rPr>
              <a:t>éxico</a:t>
            </a:r>
            <a:r>
              <a:rPr lang="es-ES" sz="1600" b="1" dirty="0" smtClean="0">
                <a:solidFill>
                  <a:schemeClr val="tx1"/>
                </a:solidFill>
                <a:latin typeface="Soberana Sans" panose="02000000000000000000" pitchFamily="50" charset="0"/>
                <a:ea typeface="+mj-ea"/>
                <a:cs typeface="+mj-cs"/>
              </a:rPr>
              <a:t>  </a:t>
            </a:r>
            <a:endParaRPr lang="es-ES" sz="1600" b="1" dirty="0">
              <a:solidFill>
                <a:schemeClr val="tx1"/>
              </a:solidFill>
              <a:latin typeface="Soberana Sans" panose="02000000000000000000" pitchFamily="50" charset="0"/>
              <a:ea typeface="+mj-ea"/>
              <a:cs typeface="+mj-cs"/>
            </a:endParaRPr>
          </a:p>
          <a:p>
            <a:pPr marL="342900" indent="-342900">
              <a:buFont typeface="+mj-lt"/>
              <a:buAutoNum type="arabicPeriod"/>
            </a:pPr>
            <a:endParaRPr lang="es-ES" sz="1600" dirty="0" smtClean="0">
              <a:solidFill>
                <a:schemeClr val="tx1"/>
              </a:solidFill>
              <a:latin typeface="Soberana Texto" charset="0"/>
              <a:ea typeface="Soberana Texto" charset="0"/>
              <a:cs typeface="Soberana Texto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" sz="1600" dirty="0" smtClean="0">
                <a:solidFill>
                  <a:schemeClr val="tx1"/>
                </a:solidFill>
                <a:latin typeface="Soberana Texto" charset="0"/>
                <a:ea typeface="Soberana Texto" charset="0"/>
                <a:cs typeface="Soberana Texto" charset="0"/>
              </a:rPr>
              <a:t>Oficinas centrales</a:t>
            </a:r>
          </a:p>
          <a:p>
            <a:pPr marL="342900" indent="-342900">
              <a:buFont typeface="+mj-lt"/>
              <a:buAutoNum type="arabicPeriod"/>
            </a:pPr>
            <a:endParaRPr lang="es-ES" sz="1600" dirty="0">
              <a:solidFill>
                <a:schemeClr val="tx1"/>
              </a:solidFill>
              <a:latin typeface="Soberana Texto" charset="0"/>
              <a:ea typeface="Soberana Texto" charset="0"/>
              <a:cs typeface="Soberana Texto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sz="1600" dirty="0">
                <a:solidFill>
                  <a:schemeClr val="tx1"/>
                </a:solidFill>
                <a:latin typeface="Soberana Texto" charset="0"/>
                <a:ea typeface="Soberana Texto" charset="0"/>
                <a:cs typeface="Soberana Texto" charset="0"/>
              </a:rPr>
              <a:t>Organismo de </a:t>
            </a:r>
            <a:r>
              <a:rPr lang="es-MX" sz="1600" dirty="0" smtClean="0">
                <a:solidFill>
                  <a:schemeClr val="tx1"/>
                </a:solidFill>
                <a:latin typeface="Soberana Texto" charset="0"/>
                <a:ea typeface="Soberana Texto" charset="0"/>
                <a:cs typeface="Soberana Texto" charset="0"/>
              </a:rPr>
              <a:t>Cuenca</a:t>
            </a:r>
            <a:r>
              <a:rPr lang="es-ES" sz="1600" dirty="0" smtClean="0">
                <a:solidFill>
                  <a:schemeClr val="tx1"/>
                </a:solidFill>
                <a:latin typeface="Soberana Texto" charset="0"/>
                <a:ea typeface="Soberana Texto" charset="0"/>
                <a:cs typeface="Soberana Texto" charset="0"/>
              </a:rPr>
              <a:t> Río Bravo</a:t>
            </a:r>
          </a:p>
          <a:p>
            <a:pPr marL="342900" indent="-342900">
              <a:buFont typeface="+mj-lt"/>
              <a:buAutoNum type="arabicPeriod"/>
            </a:pPr>
            <a:endParaRPr lang="es-ES" sz="1600" dirty="0" smtClean="0">
              <a:solidFill>
                <a:schemeClr val="tx1"/>
              </a:solidFill>
              <a:latin typeface="Soberana Texto" charset="0"/>
              <a:ea typeface="Soberana Texto" charset="0"/>
              <a:cs typeface="Soberana Texto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sz="1600" dirty="0">
                <a:solidFill>
                  <a:schemeClr val="tx1"/>
                </a:solidFill>
                <a:latin typeface="Soberana Texto" charset="0"/>
                <a:ea typeface="Soberana Texto" charset="0"/>
                <a:cs typeface="Soberana Texto" charset="0"/>
              </a:rPr>
              <a:t>Organismo de </a:t>
            </a:r>
            <a:r>
              <a:rPr lang="es-MX" sz="1600" dirty="0" smtClean="0">
                <a:solidFill>
                  <a:schemeClr val="tx1"/>
                </a:solidFill>
                <a:latin typeface="Soberana Texto" charset="0"/>
                <a:ea typeface="Soberana Texto" charset="0"/>
                <a:cs typeface="Soberana Texto" charset="0"/>
              </a:rPr>
              <a:t>Cuenca Lerma Santiago Pac</a:t>
            </a:r>
            <a:r>
              <a:rPr lang="es-ES" sz="1600" dirty="0" err="1" smtClean="0">
                <a:solidFill>
                  <a:schemeClr val="tx1"/>
                </a:solidFill>
                <a:latin typeface="Soberana Texto" charset="0"/>
                <a:ea typeface="Soberana Texto" charset="0"/>
                <a:cs typeface="Soberana Texto" charset="0"/>
              </a:rPr>
              <a:t>ífico</a:t>
            </a:r>
            <a:endParaRPr lang="es-ES" sz="1600" dirty="0" smtClean="0">
              <a:solidFill>
                <a:schemeClr val="tx1"/>
              </a:solidFill>
              <a:latin typeface="Soberana Texto" charset="0"/>
              <a:ea typeface="Soberana Texto" charset="0"/>
              <a:cs typeface="Soberana Texto" charset="0"/>
            </a:endParaRPr>
          </a:p>
          <a:p>
            <a:pPr marL="342900" indent="-342900">
              <a:buFont typeface="+mj-lt"/>
              <a:buAutoNum type="arabicPeriod"/>
            </a:pPr>
            <a:endParaRPr lang="es-ES" sz="1600" dirty="0" smtClean="0">
              <a:solidFill>
                <a:schemeClr val="tx1"/>
              </a:solidFill>
              <a:latin typeface="Soberana Texto" charset="0"/>
              <a:ea typeface="Soberana Texto" charset="0"/>
              <a:cs typeface="Soberana Texto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sz="1600" dirty="0">
                <a:solidFill>
                  <a:schemeClr val="tx1"/>
                </a:solidFill>
                <a:latin typeface="Soberana Texto" charset="0"/>
                <a:ea typeface="Soberana Texto" charset="0"/>
                <a:cs typeface="Soberana Texto" charset="0"/>
              </a:rPr>
              <a:t>Organismo de </a:t>
            </a:r>
            <a:r>
              <a:rPr lang="es-MX" sz="1600" dirty="0" smtClean="0">
                <a:solidFill>
                  <a:schemeClr val="tx1"/>
                </a:solidFill>
                <a:latin typeface="Soberana Texto" charset="0"/>
                <a:ea typeface="Soberana Texto" charset="0"/>
                <a:cs typeface="Soberana Texto" charset="0"/>
              </a:rPr>
              <a:t>Cuenca Golfo Centro</a:t>
            </a:r>
          </a:p>
          <a:p>
            <a:pPr marL="342900" indent="-342900">
              <a:buFont typeface="+mj-lt"/>
              <a:buAutoNum type="arabicPeriod"/>
            </a:pPr>
            <a:endParaRPr lang="es-MX" sz="1600" dirty="0" smtClean="0">
              <a:solidFill>
                <a:schemeClr val="tx1"/>
              </a:solidFill>
              <a:latin typeface="Soberana Texto" charset="0"/>
              <a:ea typeface="Soberana Texto" charset="0"/>
              <a:cs typeface="Soberana Texto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sz="1600" dirty="0" err="1">
                <a:solidFill>
                  <a:schemeClr val="tx1"/>
                </a:solidFill>
                <a:latin typeface="Soberana Texto" charset="0"/>
                <a:ea typeface="Soberana Texto" charset="0"/>
                <a:cs typeface="Soberana Texto" charset="0"/>
              </a:rPr>
              <a:t>D</a:t>
            </a:r>
            <a:r>
              <a:rPr lang="es-MX" sz="1600" dirty="0" err="1" smtClean="0">
                <a:solidFill>
                  <a:schemeClr val="tx1"/>
                </a:solidFill>
                <a:latin typeface="Soberana Texto" charset="0"/>
                <a:ea typeface="Soberana Texto" charset="0"/>
                <a:cs typeface="Soberana Texto" charset="0"/>
              </a:rPr>
              <a:t>irecci</a:t>
            </a:r>
            <a:r>
              <a:rPr lang="es-ES" sz="1600" dirty="0" err="1" smtClean="0">
                <a:solidFill>
                  <a:schemeClr val="tx1"/>
                </a:solidFill>
                <a:latin typeface="Soberana Texto" charset="0"/>
                <a:ea typeface="Soberana Texto" charset="0"/>
                <a:cs typeface="Soberana Texto" charset="0"/>
              </a:rPr>
              <a:t>ón</a:t>
            </a:r>
            <a:r>
              <a:rPr lang="es-ES" sz="1600" dirty="0" smtClean="0">
                <a:solidFill>
                  <a:schemeClr val="tx1"/>
                </a:solidFill>
                <a:latin typeface="Soberana Texto" charset="0"/>
                <a:ea typeface="Soberana Texto" charset="0"/>
                <a:cs typeface="Soberana Texto" charset="0"/>
              </a:rPr>
              <a:t> </a:t>
            </a:r>
            <a:r>
              <a:rPr lang="es-ES" sz="1600" dirty="0">
                <a:solidFill>
                  <a:schemeClr val="tx1"/>
                </a:solidFill>
                <a:latin typeface="Soberana Texto" charset="0"/>
                <a:ea typeface="Soberana Texto" charset="0"/>
                <a:cs typeface="Soberana Texto" charset="0"/>
              </a:rPr>
              <a:t>L</a:t>
            </a:r>
            <a:r>
              <a:rPr lang="es-ES" sz="1600" dirty="0" smtClean="0">
                <a:solidFill>
                  <a:schemeClr val="tx1"/>
                </a:solidFill>
                <a:latin typeface="Soberana Texto" charset="0"/>
                <a:ea typeface="Soberana Texto" charset="0"/>
                <a:cs typeface="Soberana Texto" charset="0"/>
              </a:rPr>
              <a:t>ocal de Guanajuato</a:t>
            </a:r>
            <a:endParaRPr lang="es-ES" sz="1600" dirty="0">
              <a:solidFill>
                <a:schemeClr val="tx1"/>
              </a:solidFill>
              <a:latin typeface="Soberana Texto" charset="0"/>
              <a:ea typeface="Soberana Texto" charset="0"/>
              <a:cs typeface="Soberana Texto" charset="0"/>
            </a:endParaRPr>
          </a:p>
          <a:p>
            <a:pPr marL="342900" indent="-342900">
              <a:buFont typeface="+mj-lt"/>
              <a:buAutoNum type="arabicPeriod"/>
            </a:pPr>
            <a:endParaRPr lang="es-ES" sz="1600" dirty="0" smtClean="0">
              <a:solidFill>
                <a:schemeClr val="tx1"/>
              </a:solidFill>
              <a:latin typeface="Soberana Texto" charset="0"/>
              <a:ea typeface="Soberana Texto" charset="0"/>
              <a:cs typeface="Soberana Texto" charset="0"/>
            </a:endParaRPr>
          </a:p>
          <a:p>
            <a:pPr marL="342900" indent="-342900">
              <a:buFont typeface="+mj-lt"/>
              <a:buAutoNum type="arabicPeriod"/>
            </a:pPr>
            <a:endParaRPr lang="es-MX" sz="1600" dirty="0">
              <a:solidFill>
                <a:schemeClr val="tx1"/>
              </a:solidFill>
              <a:latin typeface="Soberana Texto" charset="0"/>
              <a:ea typeface="Soberana Texto" charset="0"/>
              <a:cs typeface="Soberana Texto" charset="0"/>
            </a:endParaRPr>
          </a:p>
        </p:txBody>
      </p:sp>
      <p:pic>
        <p:nvPicPr>
          <p:cNvPr id="1028" name="Picture 4" descr="Resultado de imagen para palomita 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99" t="13333" r="3000" b="24444"/>
          <a:stretch/>
        </p:blipFill>
        <p:spPr bwMode="auto">
          <a:xfrm>
            <a:off x="240822" y="1388062"/>
            <a:ext cx="388258" cy="40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16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685" y="1253734"/>
            <a:ext cx="4373715" cy="485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83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685" y="1253734"/>
            <a:ext cx="4373715" cy="485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39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Marcador de contenido 1"/>
          <p:cNvSpPr txBox="1">
            <a:spLocks/>
          </p:cNvSpPr>
          <p:nvPr/>
        </p:nvSpPr>
        <p:spPr>
          <a:xfrm>
            <a:off x="696365" y="1271868"/>
            <a:ext cx="7952975" cy="4709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sz="1800" dirty="0" smtClean="0">
                <a:solidFill>
                  <a:prstClr val="black"/>
                </a:solidFill>
                <a:latin typeface="Soberana Sans" panose="02000000000000000000" pitchFamily="50" charset="0"/>
              </a:rPr>
              <a:t>Garantizar servicios eficientes, eficaces y transparentes a los usuarios en la presentación y seguimiento de solicitudes de trámites administrativos, para disminuir costos económicos y mejorar la percepción de los ciudadanos hacia la Comisión.</a:t>
            </a:r>
          </a:p>
          <a:p>
            <a:pPr algn="just"/>
            <a:endParaRPr lang="es-ES" sz="1412" dirty="0" smtClean="0">
              <a:solidFill>
                <a:prstClr val="black"/>
              </a:solidFill>
              <a:latin typeface="Soberana Sans" panose="02000000000000000000" pitchFamily="50" charset="0"/>
            </a:endParaRPr>
          </a:p>
          <a:p>
            <a:endParaRPr lang="es-MX" sz="1412" dirty="0">
              <a:solidFill>
                <a:prstClr val="black"/>
              </a:solidFill>
              <a:latin typeface="Soberana Sans" panose="02000000000000000000" pitchFamily="50" charset="0"/>
            </a:endParaRPr>
          </a:p>
        </p:txBody>
      </p:sp>
      <p:sp>
        <p:nvSpPr>
          <p:cNvPr id="51" name="Título 2"/>
          <p:cNvSpPr txBox="1">
            <a:spLocks/>
          </p:cNvSpPr>
          <p:nvPr/>
        </p:nvSpPr>
        <p:spPr>
          <a:xfrm>
            <a:off x="1619672" y="620688"/>
            <a:ext cx="5338584" cy="3189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b="1" dirty="0" smtClean="0">
                <a:solidFill>
                  <a:prstClr val="black"/>
                </a:solidFill>
                <a:latin typeface="Soberana Sans" panose="02000000000000000000" pitchFamily="50" charset="0"/>
              </a:rPr>
              <a:t>Estrategia</a:t>
            </a:r>
            <a:endParaRPr lang="es-MX" sz="2400" b="1" dirty="0">
              <a:solidFill>
                <a:prstClr val="black"/>
              </a:solidFill>
              <a:latin typeface="Soberana Sans" panose="02000000000000000000" pitchFamily="50" charset="0"/>
            </a:endParaRPr>
          </a:p>
        </p:txBody>
      </p:sp>
      <p:graphicFrame>
        <p:nvGraphicFramePr>
          <p:cNvPr id="52" name="Diagrama 1"/>
          <p:cNvGraphicFramePr/>
          <p:nvPr>
            <p:extLst>
              <p:ext uri="{D42A27DB-BD31-4B8C-83A1-F6EECF244321}">
                <p14:modId xmlns:p14="http://schemas.microsoft.com/office/powerpoint/2010/main" val="3828813422"/>
              </p:ext>
            </p:extLst>
          </p:nvPr>
        </p:nvGraphicFramePr>
        <p:xfrm>
          <a:off x="1763688" y="2852936"/>
          <a:ext cx="6099501" cy="27150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410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27288" y="548680"/>
            <a:ext cx="2167112" cy="440677"/>
          </a:xfrm>
        </p:spPr>
        <p:txBody>
          <a:bodyPr>
            <a:normAutofit/>
          </a:bodyPr>
          <a:lstStyle/>
          <a:p>
            <a:r>
              <a:rPr lang="es-MX" sz="2000" b="1" dirty="0" smtClean="0">
                <a:latin typeface="Soberana Sans" panose="02000000000000000000" pitchFamily="50" charset="0"/>
              </a:rPr>
              <a:t>Antecedentes</a:t>
            </a:r>
            <a:endParaRPr lang="es-MX" sz="2000" b="1" dirty="0">
              <a:latin typeface="Soberana Sans" panose="02000000000000000000" pitchFamily="50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240160"/>
            <a:ext cx="8507288" cy="485313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s-MX" sz="1800" dirty="0" smtClean="0">
                <a:latin typeface="Soberana Sans" panose="02000000000000000000" pitchFamily="50" charset="0"/>
              </a:rPr>
              <a:t>En septiembre de 2016 el Director General instruyó la conformación del Grupo de Trabajo del Proyecto de Simplificación y Automatización de Trámites, integrado por personal de:</a:t>
            </a:r>
          </a:p>
          <a:p>
            <a:pPr>
              <a:spcBef>
                <a:spcPts val="0"/>
              </a:spcBef>
            </a:pPr>
            <a:endParaRPr lang="es-MX" sz="1800" dirty="0" smtClean="0">
              <a:latin typeface="Soberana Sans" panose="02000000000000000000" pitchFamily="50" charset="0"/>
            </a:endParaRPr>
          </a:p>
          <a:p>
            <a:pPr lvl="1">
              <a:spcBef>
                <a:spcPts val="0"/>
              </a:spcBef>
            </a:pPr>
            <a:r>
              <a:rPr lang="es-MX" sz="1400" b="1" dirty="0" smtClean="0">
                <a:latin typeface="Soberana Sans" panose="02000000000000000000" pitchFamily="50" charset="0"/>
              </a:rPr>
              <a:t>Subdirección General Jurídica</a:t>
            </a:r>
          </a:p>
          <a:p>
            <a:pPr lvl="2">
              <a:spcBef>
                <a:spcPts val="0"/>
              </a:spcBef>
            </a:pPr>
            <a:r>
              <a:rPr lang="es-MX" sz="1200" dirty="0">
                <a:latin typeface="Soberana Sans" panose="02000000000000000000" pitchFamily="50" charset="0"/>
              </a:rPr>
              <a:t>Gerencia de lo Consultivo</a:t>
            </a:r>
          </a:p>
          <a:p>
            <a:pPr lvl="1">
              <a:spcBef>
                <a:spcPts val="0"/>
              </a:spcBef>
            </a:pPr>
            <a:r>
              <a:rPr lang="es-MX" sz="1400" b="1" dirty="0" smtClean="0">
                <a:latin typeface="Soberana Sans" panose="02000000000000000000" pitchFamily="50" charset="0"/>
              </a:rPr>
              <a:t>Subdirección General de Administración del Agua</a:t>
            </a:r>
          </a:p>
          <a:p>
            <a:pPr lvl="2">
              <a:spcBef>
                <a:spcPts val="0"/>
              </a:spcBef>
            </a:pPr>
            <a:r>
              <a:rPr lang="es-MX" sz="1200" dirty="0">
                <a:latin typeface="Soberana Sans" panose="02000000000000000000" pitchFamily="50" charset="0"/>
              </a:rPr>
              <a:t>Gerencia de Servicios a Usuarios</a:t>
            </a:r>
          </a:p>
          <a:p>
            <a:pPr lvl="2">
              <a:spcBef>
                <a:spcPts val="0"/>
              </a:spcBef>
            </a:pPr>
            <a:r>
              <a:rPr lang="es-MX" sz="1200" dirty="0">
                <a:latin typeface="Soberana Sans" panose="02000000000000000000" pitchFamily="50" charset="0"/>
              </a:rPr>
              <a:t>Gerencia del Registro Público de Derechos del Agua</a:t>
            </a:r>
          </a:p>
          <a:p>
            <a:pPr lvl="2">
              <a:spcBef>
                <a:spcPts val="0"/>
              </a:spcBef>
            </a:pPr>
            <a:r>
              <a:rPr lang="es-MX" sz="1200" dirty="0">
                <a:latin typeface="Soberana Sans" panose="02000000000000000000" pitchFamily="50" charset="0"/>
              </a:rPr>
              <a:t>Gerencia de Regulación y Bancos de Agua</a:t>
            </a:r>
          </a:p>
          <a:p>
            <a:pPr lvl="1">
              <a:spcBef>
                <a:spcPts val="0"/>
              </a:spcBef>
            </a:pPr>
            <a:r>
              <a:rPr lang="es-MX" sz="1400" b="1" dirty="0" smtClean="0">
                <a:latin typeface="Soberana Sans" panose="02000000000000000000" pitchFamily="50" charset="0"/>
              </a:rPr>
              <a:t>Subdirección General Técnica</a:t>
            </a:r>
          </a:p>
          <a:p>
            <a:pPr lvl="2">
              <a:spcBef>
                <a:spcPts val="0"/>
              </a:spcBef>
            </a:pPr>
            <a:r>
              <a:rPr lang="es-MX" sz="1100" dirty="0">
                <a:latin typeface="Soberana Sans" panose="02000000000000000000" pitchFamily="50" charset="0"/>
              </a:rPr>
              <a:t>Gerencia de Aguas Subterráneas</a:t>
            </a:r>
          </a:p>
          <a:p>
            <a:pPr lvl="2">
              <a:spcBef>
                <a:spcPts val="0"/>
              </a:spcBef>
            </a:pPr>
            <a:r>
              <a:rPr lang="es-MX" sz="1100" dirty="0">
                <a:latin typeface="Soberana Sans" panose="02000000000000000000" pitchFamily="50" charset="0"/>
              </a:rPr>
              <a:t>Gerencia de Aguas Superficiales e Ingeniería de </a:t>
            </a:r>
            <a:r>
              <a:rPr lang="es-MX" sz="1100" dirty="0" smtClean="0">
                <a:latin typeface="Soberana Sans" panose="02000000000000000000" pitchFamily="50" charset="0"/>
              </a:rPr>
              <a:t>Ríos</a:t>
            </a:r>
          </a:p>
          <a:p>
            <a:pPr lvl="2">
              <a:spcBef>
                <a:spcPts val="0"/>
              </a:spcBef>
            </a:pPr>
            <a:r>
              <a:rPr lang="es-MX" sz="1100" dirty="0" smtClean="0">
                <a:latin typeface="Soberana Sans" panose="02000000000000000000" pitchFamily="50" charset="0"/>
              </a:rPr>
              <a:t>Gerencia </a:t>
            </a:r>
            <a:r>
              <a:rPr lang="es-MX" sz="1100" dirty="0">
                <a:latin typeface="Soberana Sans" panose="02000000000000000000" pitchFamily="50" charset="0"/>
              </a:rPr>
              <a:t>de Calidad del </a:t>
            </a:r>
            <a:r>
              <a:rPr lang="es-MX" sz="1100" dirty="0" smtClean="0">
                <a:latin typeface="Soberana Sans" panose="02000000000000000000" pitchFamily="50" charset="0"/>
              </a:rPr>
              <a:t>Agua</a:t>
            </a:r>
          </a:p>
          <a:p>
            <a:pPr lvl="2">
              <a:spcBef>
                <a:spcPts val="0"/>
              </a:spcBef>
            </a:pPr>
            <a:r>
              <a:rPr lang="es-MX" sz="1100" dirty="0" smtClean="0">
                <a:latin typeface="Soberana Sans" panose="02000000000000000000" pitchFamily="50" charset="0"/>
              </a:rPr>
              <a:t>Gerencia </a:t>
            </a:r>
            <a:r>
              <a:rPr lang="es-MX" sz="1100" dirty="0">
                <a:latin typeface="Soberana Sans" panose="02000000000000000000" pitchFamily="50" charset="0"/>
              </a:rPr>
              <a:t>de Ingeniería y Asuntos Binacionales del </a:t>
            </a:r>
            <a:r>
              <a:rPr lang="es-MX" sz="1100" dirty="0" smtClean="0">
                <a:latin typeface="Soberana Sans" panose="02000000000000000000" pitchFamily="50" charset="0"/>
              </a:rPr>
              <a:t>Agua*</a:t>
            </a:r>
            <a:endParaRPr lang="es-MX" sz="1100" dirty="0">
              <a:latin typeface="Soberana Sans" panose="02000000000000000000" pitchFamily="50" charset="0"/>
            </a:endParaRPr>
          </a:p>
          <a:p>
            <a:pPr lvl="1">
              <a:spcBef>
                <a:spcPts val="0"/>
              </a:spcBef>
            </a:pPr>
            <a:r>
              <a:rPr lang="es-MX" sz="1400" b="1" dirty="0" smtClean="0">
                <a:latin typeface="Soberana Sans" panose="02000000000000000000" pitchFamily="50" charset="0"/>
              </a:rPr>
              <a:t>Subdirección General de Administración</a:t>
            </a:r>
          </a:p>
          <a:p>
            <a:pPr lvl="2">
              <a:spcBef>
                <a:spcPts val="0"/>
              </a:spcBef>
            </a:pPr>
            <a:r>
              <a:rPr lang="es-MX" sz="1200" dirty="0" smtClean="0">
                <a:latin typeface="Soberana Sans" panose="02000000000000000000" pitchFamily="50" charset="0"/>
              </a:rPr>
              <a:t>Gerencia </a:t>
            </a:r>
            <a:r>
              <a:rPr lang="es-MX" sz="1200" dirty="0">
                <a:latin typeface="Soberana Sans" panose="02000000000000000000" pitchFamily="50" charset="0"/>
              </a:rPr>
              <a:t>de Tecnología de la Información y Comunicaciones</a:t>
            </a:r>
          </a:p>
          <a:p>
            <a:pPr lvl="2">
              <a:spcBef>
                <a:spcPts val="0"/>
              </a:spcBef>
            </a:pPr>
            <a:r>
              <a:rPr lang="es-MX" sz="1200" dirty="0" smtClean="0">
                <a:latin typeface="Soberana Sans" panose="02000000000000000000" pitchFamily="50" charset="0"/>
              </a:rPr>
              <a:t>Gerencia </a:t>
            </a:r>
            <a:r>
              <a:rPr lang="es-MX" sz="1200" dirty="0">
                <a:latin typeface="Soberana Sans" panose="02000000000000000000" pitchFamily="50" charset="0"/>
              </a:rPr>
              <a:t>de Innovación y Fortalecimiento </a:t>
            </a:r>
            <a:r>
              <a:rPr lang="es-MX" sz="1200" dirty="0" smtClean="0">
                <a:latin typeface="Soberana Sans" panose="02000000000000000000" pitchFamily="50" charset="0"/>
              </a:rPr>
              <a:t>Institucional</a:t>
            </a:r>
          </a:p>
          <a:p>
            <a:pPr lvl="1">
              <a:spcBef>
                <a:spcPts val="0"/>
              </a:spcBef>
            </a:pPr>
            <a:r>
              <a:rPr lang="es-MX" sz="1400" b="1" dirty="0">
                <a:solidFill>
                  <a:prstClr val="black"/>
                </a:solidFill>
                <a:latin typeface="Soberana Sans" panose="02000000000000000000" pitchFamily="50" charset="0"/>
              </a:rPr>
              <a:t>Coordinación General de Recaudación y </a:t>
            </a:r>
            <a:r>
              <a:rPr lang="es-MX" sz="1400" b="1" dirty="0" smtClean="0">
                <a:solidFill>
                  <a:prstClr val="black"/>
                </a:solidFill>
                <a:latin typeface="Soberana Sans" panose="02000000000000000000" pitchFamily="50" charset="0"/>
              </a:rPr>
              <a:t>Fiscalización</a:t>
            </a:r>
            <a:endParaRPr lang="es-MX" sz="1200" dirty="0" smtClean="0">
              <a:latin typeface="Soberana Sans" panose="02000000000000000000" pitchFamily="50" charset="0"/>
            </a:endParaRPr>
          </a:p>
          <a:p>
            <a:pPr lvl="1">
              <a:spcBef>
                <a:spcPts val="0"/>
              </a:spcBef>
            </a:pPr>
            <a:r>
              <a:rPr lang="es-MX" sz="1400" dirty="0" smtClean="0">
                <a:latin typeface="Soberana Sans" panose="02000000000000000000" pitchFamily="50" charset="0"/>
              </a:rPr>
              <a:t>Subdirección General de Infraestructura </a:t>
            </a:r>
            <a:r>
              <a:rPr lang="es-MX" sz="1400" dirty="0" err="1" smtClean="0">
                <a:latin typeface="Soberana Sans" panose="02000000000000000000" pitchFamily="50" charset="0"/>
              </a:rPr>
              <a:t>Hidroagrícola</a:t>
            </a:r>
            <a:r>
              <a:rPr lang="es-MX" sz="1400" dirty="0" smtClean="0">
                <a:latin typeface="Soberana Sans" panose="02000000000000000000" pitchFamily="50" charset="0"/>
              </a:rPr>
              <a:t> *</a:t>
            </a:r>
          </a:p>
          <a:p>
            <a:pPr lvl="2">
              <a:spcBef>
                <a:spcPts val="0"/>
              </a:spcBef>
            </a:pPr>
            <a:r>
              <a:rPr lang="es-MX" sz="1200" dirty="0" smtClean="0">
                <a:latin typeface="Soberana Sans" panose="02000000000000000000" pitchFamily="50" charset="0"/>
              </a:rPr>
              <a:t>Gerencia </a:t>
            </a:r>
            <a:r>
              <a:rPr lang="es-MX" sz="1200" dirty="0">
                <a:latin typeface="Soberana Sans" panose="02000000000000000000" pitchFamily="50" charset="0"/>
              </a:rPr>
              <a:t>de Unidades de </a:t>
            </a:r>
            <a:r>
              <a:rPr lang="es-MX" sz="1200" dirty="0" smtClean="0">
                <a:latin typeface="Soberana Sans" panose="02000000000000000000" pitchFamily="50" charset="0"/>
              </a:rPr>
              <a:t>Riego*</a:t>
            </a:r>
            <a:endParaRPr lang="es-MX" sz="1200" dirty="0">
              <a:latin typeface="Soberana Sans" panose="02000000000000000000" pitchFamily="50" charset="0"/>
            </a:endParaRPr>
          </a:p>
          <a:p>
            <a:pPr lvl="2">
              <a:spcBef>
                <a:spcPts val="0"/>
              </a:spcBef>
            </a:pPr>
            <a:r>
              <a:rPr lang="es-MX" sz="1200" dirty="0" smtClean="0">
                <a:latin typeface="Soberana Sans" panose="02000000000000000000" pitchFamily="50" charset="0"/>
              </a:rPr>
              <a:t>Gerencia </a:t>
            </a:r>
            <a:r>
              <a:rPr lang="es-MX" sz="1200" dirty="0">
                <a:latin typeface="Soberana Sans" panose="02000000000000000000" pitchFamily="50" charset="0"/>
              </a:rPr>
              <a:t>de Distritos de Riego </a:t>
            </a:r>
            <a:r>
              <a:rPr lang="es-MX" sz="1200" dirty="0" smtClean="0">
                <a:latin typeface="Soberana Sans" panose="02000000000000000000" pitchFamily="50" charset="0"/>
              </a:rPr>
              <a:t>*</a:t>
            </a:r>
            <a:endParaRPr lang="es-MX" sz="1200" dirty="0">
              <a:latin typeface="Soberana Sans" panose="02000000000000000000" pitchFamily="50" charset="0"/>
            </a:endParaRPr>
          </a:p>
          <a:p>
            <a:pPr lvl="1">
              <a:spcBef>
                <a:spcPts val="0"/>
              </a:spcBef>
            </a:pPr>
            <a:r>
              <a:rPr lang="es-MX" sz="1400" dirty="0" smtClean="0">
                <a:latin typeface="Soberana Sans" panose="02000000000000000000" pitchFamily="50" charset="0"/>
              </a:rPr>
              <a:t>Subdirección General de Agua Potable, Drenaje y Alcantarillado*</a:t>
            </a:r>
          </a:p>
          <a:p>
            <a:pPr lvl="2">
              <a:spcBef>
                <a:spcPts val="0"/>
              </a:spcBef>
            </a:pPr>
            <a:r>
              <a:rPr lang="es-MX" sz="1200" dirty="0" smtClean="0">
                <a:latin typeface="Soberana Sans" panose="02000000000000000000" pitchFamily="50" charset="0"/>
              </a:rPr>
              <a:t>Gerencia </a:t>
            </a:r>
            <a:r>
              <a:rPr lang="es-MX" sz="1200" dirty="0">
                <a:latin typeface="Soberana Sans" panose="02000000000000000000" pitchFamily="50" charset="0"/>
              </a:rPr>
              <a:t>de Estudios y Proyectos de Agua Potable y Redes de </a:t>
            </a:r>
            <a:r>
              <a:rPr lang="es-MX" sz="1200" dirty="0" smtClean="0">
                <a:latin typeface="Soberana Sans" panose="02000000000000000000" pitchFamily="50" charset="0"/>
              </a:rPr>
              <a:t>Alcantarillado*</a:t>
            </a:r>
            <a:endParaRPr lang="es-MX" sz="1200" dirty="0">
              <a:latin typeface="Soberana Sans" panose="02000000000000000000" pitchFamily="50" charset="0"/>
            </a:endParaRPr>
          </a:p>
          <a:p>
            <a:pPr lvl="1">
              <a:spcBef>
                <a:spcPts val="0"/>
              </a:spcBef>
            </a:pPr>
            <a:r>
              <a:rPr lang="es-MX" sz="1400" dirty="0" smtClean="0">
                <a:latin typeface="Soberana Sans" panose="02000000000000000000" pitchFamily="50" charset="0"/>
              </a:rPr>
              <a:t>Subdirección General de Planeación*</a:t>
            </a:r>
          </a:p>
          <a:p>
            <a:pPr lvl="2">
              <a:spcBef>
                <a:spcPts val="0"/>
              </a:spcBef>
            </a:pPr>
            <a:r>
              <a:rPr lang="es-MX" sz="1200" dirty="0" smtClean="0">
                <a:latin typeface="Soberana Sans" panose="02000000000000000000" pitchFamily="50" charset="0"/>
              </a:rPr>
              <a:t>Gerencia </a:t>
            </a:r>
            <a:r>
              <a:rPr lang="es-MX" sz="1200" dirty="0">
                <a:latin typeface="Soberana Sans" panose="02000000000000000000" pitchFamily="50" charset="0"/>
              </a:rPr>
              <a:t>de Planificación </a:t>
            </a:r>
            <a:r>
              <a:rPr lang="es-MX" sz="1200" dirty="0" smtClean="0">
                <a:latin typeface="Soberana Sans" panose="02000000000000000000" pitchFamily="50" charset="0"/>
              </a:rPr>
              <a:t>Hídrica*</a:t>
            </a:r>
            <a:endParaRPr lang="es-MX" sz="1200" dirty="0">
              <a:latin typeface="Soberana Sans" panose="02000000000000000000" pitchFamily="50" charset="0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es-MX" sz="1100" dirty="0" smtClean="0">
                <a:latin typeface="Soberana Sans" panose="02000000000000000000" pitchFamily="50" charset="0"/>
              </a:rPr>
              <a:t>(*) Unidad administrativa no designada de origen.</a:t>
            </a:r>
          </a:p>
        </p:txBody>
      </p:sp>
    </p:spTree>
    <p:extLst>
      <p:ext uri="{BB962C8B-B14F-4D97-AF65-F5344CB8AC3E}">
        <p14:creationId xmlns:p14="http://schemas.microsoft.com/office/powerpoint/2010/main" val="368841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4848" y="299517"/>
            <a:ext cx="8229600" cy="1143000"/>
          </a:xfrm>
        </p:spPr>
        <p:txBody>
          <a:bodyPr anchor="ctr">
            <a:normAutofit/>
          </a:bodyPr>
          <a:lstStyle/>
          <a:p>
            <a:r>
              <a:rPr lang="es-MX" sz="2400" b="1" dirty="0">
                <a:latin typeface="Soberana Sans" panose="02000000000000000000" pitchFamily="50" charset="0"/>
              </a:rPr>
              <a:t>Convenio de Colaboración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008403" y="4798893"/>
            <a:ext cx="2771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latin typeface="Soberana Texto" charset="0"/>
                <a:ea typeface="Soberana Texto" charset="0"/>
                <a:cs typeface="Soberana Texto" charset="0"/>
              </a:rPr>
              <a:t>Convenio </a:t>
            </a:r>
            <a:r>
              <a:rPr lang="es-ES" dirty="0">
                <a:latin typeface="Soberana Texto" charset="0"/>
                <a:ea typeface="Soberana Texto" charset="0"/>
                <a:cs typeface="Soberana Texto" charset="0"/>
              </a:rPr>
              <a:t>&amp; </a:t>
            </a:r>
            <a:r>
              <a:rPr lang="es-MX" b="1" dirty="0" smtClean="0">
                <a:latin typeface="Soberana Texto" charset="0"/>
                <a:ea typeface="Soberana Texto" charset="0"/>
                <a:cs typeface="Soberana Texto" charset="0"/>
              </a:rPr>
              <a:t>Diagnóstico</a:t>
            </a:r>
            <a:endParaRPr lang="es-MX" b="1" dirty="0">
              <a:latin typeface="Soberana Texto" charset="0"/>
              <a:ea typeface="Soberana Texto" charset="0"/>
              <a:cs typeface="Soberana Texto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6" b="9633"/>
          <a:stretch/>
        </p:blipFill>
        <p:spPr>
          <a:xfrm>
            <a:off x="1534824" y="1172396"/>
            <a:ext cx="6134100" cy="28246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12254" t="9874" r="29502" b="5177"/>
          <a:stretch/>
        </p:blipFill>
        <p:spPr>
          <a:xfrm>
            <a:off x="2873144" y="3997078"/>
            <a:ext cx="3256829" cy="2671954"/>
          </a:xfrm>
          <a:prstGeom prst="rect">
            <a:avLst/>
          </a:prstGeom>
          <a:ln>
            <a:noFill/>
          </a:ln>
          <a:effectLst>
            <a:outerShdw blurRad="292100" dist="139700" dir="2700000" sx="96000" sy="96000" algn="tl" rotWithShape="0">
              <a:srgbClr val="333333">
                <a:alpha val="81000"/>
              </a:srgbClr>
            </a:outerShdw>
          </a:effectLst>
        </p:spPr>
      </p:pic>
      <p:sp>
        <p:nvSpPr>
          <p:cNvPr id="14" name="CuadroTexto 13"/>
          <p:cNvSpPr txBox="1"/>
          <p:nvPr/>
        </p:nvSpPr>
        <p:spPr>
          <a:xfrm>
            <a:off x="6462077" y="4000996"/>
            <a:ext cx="25785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s-ES" dirty="0">
              <a:latin typeface="Soberana Texto" charset="0"/>
              <a:ea typeface="Soberana Texto" charset="0"/>
              <a:cs typeface="Soberana Texto" charset="0"/>
            </a:endParaRPr>
          </a:p>
          <a:p>
            <a:pPr algn="r"/>
            <a:r>
              <a:rPr lang="es-ES" dirty="0" smtClean="0">
                <a:latin typeface="Soberana Texto" charset="0"/>
                <a:ea typeface="Soberana Texto" charset="0"/>
                <a:cs typeface="Soberana Texto" charset="0"/>
              </a:rPr>
              <a:t>Identificación del costo económico total </a:t>
            </a:r>
          </a:p>
          <a:p>
            <a:pPr algn="r"/>
            <a:r>
              <a:rPr lang="es-ES" dirty="0" smtClean="0">
                <a:latin typeface="Soberana Texto" charset="0"/>
                <a:ea typeface="Soberana Texto" charset="0"/>
                <a:cs typeface="Soberana Texto" charset="0"/>
              </a:rPr>
              <a:t>&amp; acciones de simplificación </a:t>
            </a:r>
          </a:p>
          <a:p>
            <a:pPr algn="r"/>
            <a:r>
              <a:rPr lang="es-ES" dirty="0">
                <a:latin typeface="Soberana Texto" charset="0"/>
                <a:ea typeface="Soberana Texto" charset="0"/>
                <a:cs typeface="Soberana Texto" charset="0"/>
              </a:rPr>
              <a:t>d</a:t>
            </a:r>
            <a:r>
              <a:rPr lang="es-ES" dirty="0" smtClean="0">
                <a:latin typeface="Soberana Texto" charset="0"/>
                <a:ea typeface="Soberana Texto" charset="0"/>
                <a:cs typeface="Soberana Texto" charset="0"/>
              </a:rPr>
              <a:t>e 13 trámites </a:t>
            </a:r>
            <a:endParaRPr lang="es-MX" b="1" dirty="0">
              <a:latin typeface="Soberana Texto" charset="0"/>
              <a:ea typeface="Soberana Texto" charset="0"/>
              <a:cs typeface="Soberana Texto" charset="0"/>
            </a:endParaRPr>
          </a:p>
        </p:txBody>
      </p:sp>
      <p:sp>
        <p:nvSpPr>
          <p:cNvPr id="5" name="Elipse 4"/>
          <p:cNvSpPr/>
          <p:nvPr/>
        </p:nvSpPr>
        <p:spPr>
          <a:xfrm>
            <a:off x="0" y="1515224"/>
            <a:ext cx="2016807" cy="201680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Imagen 6" descr="logo conagua presentacione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7" y="2287700"/>
            <a:ext cx="1715458" cy="4889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Elipse 15"/>
          <p:cNvSpPr/>
          <p:nvPr/>
        </p:nvSpPr>
        <p:spPr>
          <a:xfrm>
            <a:off x="6943320" y="1515223"/>
            <a:ext cx="2016807" cy="201680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95" t="-3376" r="-3376" b="-5395"/>
          <a:stretch/>
        </p:blipFill>
        <p:spPr>
          <a:xfrm>
            <a:off x="7157125" y="2120568"/>
            <a:ext cx="1583179" cy="7357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6527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/>
          </p:nvPr>
        </p:nvGraphicFramePr>
        <p:xfrm>
          <a:off x="107505" y="1040704"/>
          <a:ext cx="8856983" cy="5169780"/>
        </p:xfrm>
        <a:graphic>
          <a:graphicData uri="http://schemas.openxmlformats.org/drawingml/2006/table">
            <a:tbl>
              <a:tblPr firstRow="1" firstCol="1" bandRow="1"/>
              <a:tblGrid>
                <a:gridCol w="402589"/>
                <a:gridCol w="1556920"/>
                <a:gridCol w="6897474"/>
              </a:tblGrid>
              <a:tr h="1718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50" b="1" dirty="0"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endParaRPr lang="es-MX" sz="1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8" marR="27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50" b="1" dirty="0" err="1" smtClean="0"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Homoclave</a:t>
                      </a:r>
                      <a:endParaRPr lang="es-MX" sz="1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8" marR="27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50" b="1" dirty="0"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Nombre oficial  RFTS</a:t>
                      </a:r>
                      <a:endParaRPr lang="es-MX" sz="1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8" marR="27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332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50">
                          <a:solidFill>
                            <a:srgbClr val="000000"/>
                          </a:solidFill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1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8" marR="27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50" dirty="0" smtClean="0">
                          <a:solidFill>
                            <a:srgbClr val="000000"/>
                          </a:solidFill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CONAGUA-01-001</a:t>
                      </a:r>
                      <a:endParaRPr lang="es-MX" sz="1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8" marR="27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50" b="1" dirty="0"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Permiso</a:t>
                      </a:r>
                      <a:r>
                        <a:rPr lang="es-MX" sz="1150" dirty="0"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de </a:t>
                      </a:r>
                      <a:r>
                        <a:rPr lang="es-MX" sz="1150" b="1" dirty="0"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descarga</a:t>
                      </a:r>
                      <a:r>
                        <a:rPr lang="es-MX" sz="1150" dirty="0"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de aguas residuales</a:t>
                      </a:r>
                      <a:endParaRPr lang="es-MX" sz="1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8" marR="27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8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50" dirty="0" smtClean="0">
                          <a:solidFill>
                            <a:srgbClr val="000000"/>
                          </a:solidFill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1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8" marR="27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50" dirty="0" smtClean="0">
                          <a:solidFill>
                            <a:srgbClr val="000000"/>
                          </a:solidFill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CONAGUA-01-003*</a:t>
                      </a:r>
                      <a:endParaRPr lang="es-MX" sz="1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8" marR="27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50" b="1" dirty="0"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Concesión</a:t>
                      </a:r>
                      <a:r>
                        <a:rPr lang="es-MX" sz="1150" dirty="0"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de aprovechamiento de </a:t>
                      </a:r>
                      <a:r>
                        <a:rPr lang="es-MX" sz="1150" b="1" dirty="0"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aguas </a:t>
                      </a:r>
                      <a:r>
                        <a:rPr lang="es-MX" sz="1150" b="1" dirty="0" smtClean="0"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superficiales</a:t>
                      </a: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150" dirty="0" smtClean="0"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A) General</a:t>
                      </a: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150" dirty="0" smtClean="0"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B) Con requerimiento de manifestación de impacto ambiental</a:t>
                      </a:r>
                      <a:endParaRPr lang="es-MX" sz="1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8" marR="27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8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50" dirty="0" smtClean="0">
                          <a:solidFill>
                            <a:srgbClr val="000000"/>
                          </a:solidFill>
                          <a:effectLst/>
                          <a:latin typeface="Soberana Sans" panose="020000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1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8" marR="27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50" dirty="0" smtClean="0">
                          <a:solidFill>
                            <a:srgbClr val="000000"/>
                          </a:solidFill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CONAGUA-01-004*</a:t>
                      </a:r>
                      <a:endParaRPr lang="es-MX" sz="1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8" marR="27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50" b="1" dirty="0"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Concesión</a:t>
                      </a:r>
                      <a:r>
                        <a:rPr lang="es-MX" sz="1150" dirty="0"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de aprovechamiento de </a:t>
                      </a:r>
                      <a:r>
                        <a:rPr lang="es-MX" sz="1150" b="1" dirty="0"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aguas </a:t>
                      </a:r>
                      <a:r>
                        <a:rPr lang="es-MX" sz="1150" b="1" dirty="0" smtClean="0"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subterráneas</a:t>
                      </a:r>
                    </a:p>
                    <a:p>
                      <a:pPr marL="228600" marR="0" indent="-228600" algn="just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UcParenR"/>
                        <a:tabLst/>
                        <a:defRPr/>
                      </a:pPr>
                      <a:r>
                        <a:rPr lang="es-MX" sz="1150" dirty="0" smtClean="0"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General</a:t>
                      </a:r>
                    </a:p>
                    <a:p>
                      <a:pPr marL="228600" marR="0" indent="-228600" algn="just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UcParenR"/>
                        <a:tabLst/>
                        <a:defRPr/>
                      </a:pPr>
                      <a:r>
                        <a:rPr lang="es-MX" sz="1150" dirty="0" smtClean="0"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 requerimiento de manifestación de impacto ambiental</a:t>
                      </a:r>
                      <a:endParaRPr lang="es-MX" sz="115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8" marR="27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8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50" dirty="0">
                          <a:solidFill>
                            <a:srgbClr val="000000"/>
                          </a:solidFill>
                          <a:effectLst/>
                          <a:latin typeface="Soberana Sans" panose="020000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MX" sz="1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8" marR="27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50" dirty="0" smtClean="0">
                          <a:solidFill>
                            <a:srgbClr val="000000"/>
                          </a:solidFill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CONAGUA-01-006</a:t>
                      </a:r>
                      <a:endParaRPr lang="es-MX" sz="1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8" marR="27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50" b="1" dirty="0"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Concesión</a:t>
                      </a:r>
                      <a:r>
                        <a:rPr lang="es-MX" sz="1150" dirty="0"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para la </a:t>
                      </a:r>
                      <a:r>
                        <a:rPr lang="es-MX" sz="1150" b="1" dirty="0"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ocupación de terrenos federales </a:t>
                      </a:r>
                      <a:r>
                        <a:rPr lang="es-MX" sz="1150" dirty="0"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cuya administración competa a la Comisión Nacional del Agua</a:t>
                      </a:r>
                      <a:endParaRPr lang="es-MX" sz="1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8" marR="27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8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50" dirty="0">
                          <a:solidFill>
                            <a:srgbClr val="000000"/>
                          </a:solidFill>
                          <a:effectLst/>
                          <a:latin typeface="Soberana Sans" panose="020000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MX" sz="1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8" marR="27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50" dirty="0" smtClean="0">
                          <a:solidFill>
                            <a:srgbClr val="000000"/>
                          </a:solidFill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CONAGUA-01-010</a:t>
                      </a:r>
                      <a:endParaRPr lang="es-MX" sz="1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8" marR="27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50" b="1" dirty="0"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Modificación administrativa </a:t>
                      </a:r>
                      <a:r>
                        <a:rPr lang="es-MX" sz="1150" dirty="0"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 concesión de aprovechamiento de aguas nacionales y/o permisos de descarga de aguas residuales</a:t>
                      </a:r>
                      <a:endParaRPr lang="es-MX" sz="1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8" marR="27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52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50" dirty="0">
                          <a:solidFill>
                            <a:srgbClr val="000000"/>
                          </a:solidFill>
                          <a:effectLst/>
                          <a:latin typeface="Soberana Sans" panose="020000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MX" sz="1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8" marR="27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50" kern="1200" dirty="0" smtClean="0">
                          <a:solidFill>
                            <a:srgbClr val="000000"/>
                          </a:solidFill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CONAGUA-01-012*</a:t>
                      </a:r>
                      <a:endParaRPr lang="es-MX" sz="1150" kern="1200" dirty="0">
                        <a:solidFill>
                          <a:srgbClr val="000000"/>
                        </a:solidFill>
                        <a:effectLst/>
                        <a:latin typeface="Soberana Sans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8" marR="27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50" b="1" dirty="0"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Modificaciones técnicas</a:t>
                      </a:r>
                      <a:r>
                        <a:rPr lang="es-MX" sz="1150" dirty="0"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de títulos de concesión y/o permisos de descarga de aguas residuales</a:t>
                      </a:r>
                      <a:endParaRPr lang="es-MX" sz="1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8" marR="27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95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50" dirty="0">
                          <a:solidFill>
                            <a:srgbClr val="000000"/>
                          </a:solidFill>
                          <a:effectLst/>
                          <a:latin typeface="Soberana Sans" panose="020000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MX" sz="1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8" marR="27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50" dirty="0" smtClean="0">
                          <a:solidFill>
                            <a:srgbClr val="000000"/>
                          </a:solidFill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CONAGUA-01-013*</a:t>
                      </a:r>
                      <a:endParaRPr lang="es-MX" sz="1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8" marR="27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50" dirty="0"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Autorización para la </a:t>
                      </a:r>
                      <a:r>
                        <a:rPr lang="es-MX" sz="1150" b="1" dirty="0"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s-MX" sz="1150" b="1" dirty="0" smtClean="0"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ransmisión </a:t>
                      </a:r>
                      <a:r>
                        <a:rPr lang="es-MX" sz="1150" b="1" dirty="0"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 </a:t>
                      </a:r>
                      <a:r>
                        <a:rPr lang="es-MX" sz="1150" b="1" dirty="0" smtClean="0"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títulos </a:t>
                      </a:r>
                      <a:r>
                        <a:rPr lang="es-MX" sz="1150" dirty="0"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 su </a:t>
                      </a:r>
                      <a:r>
                        <a:rPr lang="es-MX" sz="1150" dirty="0" smtClean="0"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Registro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50" dirty="0" smtClean="0"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s-MX" sz="1150" dirty="0"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s-MX" sz="1150" dirty="0" smtClean="0"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General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50" dirty="0" smtClean="0"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B) Transmisión por vía sucesoria o por adjudicación judicial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50" dirty="0" smtClean="0"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C) En caso de cambio de titular sin que se modifiquen las características del título</a:t>
                      </a:r>
                      <a:endParaRPr lang="es-MX" sz="1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8" marR="27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2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50" kern="1200" dirty="0" smtClean="0">
                          <a:solidFill>
                            <a:srgbClr val="000000"/>
                          </a:solidFill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MX" sz="1150" kern="1200" dirty="0">
                        <a:solidFill>
                          <a:srgbClr val="000000"/>
                        </a:solidFill>
                        <a:effectLst/>
                        <a:latin typeface="Soberana Sans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8" marR="27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50" kern="1200" dirty="0" smtClean="0">
                          <a:solidFill>
                            <a:srgbClr val="000000"/>
                          </a:solidFill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CONAGUA-01-014</a:t>
                      </a:r>
                      <a:endParaRPr lang="es-MX" sz="1150" kern="1200" dirty="0">
                        <a:solidFill>
                          <a:srgbClr val="000000"/>
                        </a:solidFill>
                        <a:effectLst/>
                        <a:latin typeface="Soberana Sans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8" marR="27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50" b="1" kern="1200" dirty="0" smtClean="0">
                          <a:solidFill>
                            <a:srgbClr val="000000"/>
                          </a:solidFill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Aviso para variar</a:t>
                      </a:r>
                      <a:r>
                        <a:rPr lang="es-MX" sz="1150" kern="1200" dirty="0" smtClean="0">
                          <a:solidFill>
                            <a:srgbClr val="000000"/>
                          </a:solidFill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total o parcialmente </a:t>
                      </a:r>
                      <a:r>
                        <a:rPr lang="es-MX" sz="1150" b="1" kern="1200" dirty="0" smtClean="0">
                          <a:solidFill>
                            <a:srgbClr val="000000"/>
                          </a:solidFill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 uso del agua</a:t>
                      </a:r>
                      <a:endParaRPr lang="es-MX" sz="1150" b="1" kern="1200" dirty="0">
                        <a:solidFill>
                          <a:srgbClr val="000000"/>
                        </a:solidFill>
                        <a:effectLst/>
                        <a:latin typeface="Soberana Sans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8" marR="27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52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50" kern="1200" dirty="0" smtClean="0">
                          <a:solidFill>
                            <a:srgbClr val="000000"/>
                          </a:solidFill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MX" sz="1150" kern="1200" dirty="0">
                        <a:solidFill>
                          <a:srgbClr val="000000"/>
                        </a:solidFill>
                        <a:effectLst/>
                        <a:latin typeface="Soberana Sans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8" marR="27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50" kern="1200" dirty="0" smtClean="0">
                          <a:solidFill>
                            <a:srgbClr val="000000"/>
                          </a:solidFill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CONAGUA-01-020*</a:t>
                      </a:r>
                      <a:endParaRPr lang="es-MX" sz="1150" kern="1200" dirty="0">
                        <a:solidFill>
                          <a:srgbClr val="000000"/>
                        </a:solidFill>
                        <a:effectLst/>
                        <a:latin typeface="Soberana Sans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8" marR="27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50" b="1" kern="1200" dirty="0" smtClean="0">
                          <a:solidFill>
                            <a:srgbClr val="000000"/>
                          </a:solidFill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Autorización </a:t>
                      </a:r>
                      <a:r>
                        <a:rPr lang="es-MX" sz="1150" kern="1200" dirty="0" smtClean="0">
                          <a:solidFill>
                            <a:srgbClr val="000000"/>
                          </a:solidFill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para </a:t>
                      </a:r>
                      <a:r>
                        <a:rPr lang="es-MX" sz="1150" b="1" kern="1200" dirty="0" smtClean="0">
                          <a:solidFill>
                            <a:srgbClr val="000000"/>
                          </a:solidFill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cambio</a:t>
                      </a:r>
                      <a:r>
                        <a:rPr lang="es-MX" sz="1150" kern="1200" baseline="0" dirty="0" smtClean="0">
                          <a:solidFill>
                            <a:srgbClr val="000000"/>
                          </a:solidFill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de </a:t>
                      </a:r>
                      <a:r>
                        <a:rPr lang="es-MX" sz="1150" b="1" kern="1200" baseline="0" dirty="0" smtClean="0">
                          <a:solidFill>
                            <a:srgbClr val="000000"/>
                          </a:solidFill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uso de aguas nacionales</a:t>
                      </a:r>
                    </a:p>
                    <a:p>
                      <a:pPr marL="228600" indent="-2286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AutoNum type="alphaUcParenR"/>
                      </a:pPr>
                      <a:r>
                        <a:rPr lang="es-MX" sz="1150" kern="1200" baseline="0" dirty="0" smtClean="0">
                          <a:solidFill>
                            <a:srgbClr val="000000"/>
                          </a:solidFill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Sin requerimiento de obra</a:t>
                      </a:r>
                    </a:p>
                    <a:p>
                      <a:pPr marL="228600" indent="-2286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AutoNum type="alphaUcParenR"/>
                      </a:pPr>
                      <a:r>
                        <a:rPr lang="es-MX" sz="1150" kern="1200" baseline="0" dirty="0" smtClean="0">
                          <a:solidFill>
                            <a:srgbClr val="000000"/>
                          </a:solidFill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 requerimiento de obra</a:t>
                      </a:r>
                      <a:endParaRPr lang="es-MX" sz="1150" kern="1200" dirty="0">
                        <a:solidFill>
                          <a:srgbClr val="000000"/>
                        </a:solidFill>
                        <a:effectLst/>
                        <a:latin typeface="Soberana Sans" panose="02000000000000000000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8" marR="27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52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50" dirty="0" smtClean="0">
                          <a:solidFill>
                            <a:srgbClr val="000000"/>
                          </a:solidFill>
                          <a:effectLst/>
                          <a:latin typeface="Soberana Sans" panose="020000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MX" sz="1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8" marR="27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50" dirty="0" smtClean="0">
                          <a:solidFill>
                            <a:srgbClr val="000000"/>
                          </a:solidFill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CONAGUA-01-021*</a:t>
                      </a:r>
                      <a:endParaRPr lang="es-MX" sz="1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8" marR="27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50" b="1" dirty="0">
                          <a:solidFill>
                            <a:srgbClr val="2F2F2F"/>
                          </a:solidFill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Prórroga</a:t>
                      </a:r>
                      <a:r>
                        <a:rPr lang="es-MX" sz="1150" dirty="0">
                          <a:solidFill>
                            <a:srgbClr val="2F2F2F"/>
                          </a:solidFill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de títulos de concesión, asignación y/o permisos de </a:t>
                      </a:r>
                      <a:r>
                        <a:rPr lang="es-MX" sz="1150" dirty="0" smtClean="0">
                          <a:solidFill>
                            <a:srgbClr val="2F2F2F"/>
                          </a:solidFill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descarga</a:t>
                      </a:r>
                      <a:endParaRPr lang="es-MX" sz="1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8" marR="27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2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50" dirty="0" smtClean="0">
                          <a:solidFill>
                            <a:srgbClr val="000000"/>
                          </a:solidFill>
                          <a:effectLst/>
                          <a:latin typeface="Soberana Sans" panose="02000000000000000000" pitchFamily="50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es-MX" sz="1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8" marR="27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50" dirty="0" smtClean="0"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CONAGUA-02-002</a:t>
                      </a:r>
                      <a:endParaRPr lang="es-MX" sz="11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8" marR="27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50" b="1" dirty="0"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Permiso</a:t>
                      </a:r>
                      <a:r>
                        <a:rPr lang="es-MX" sz="1150" dirty="0"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para realizar </a:t>
                      </a:r>
                      <a:r>
                        <a:rPr lang="es-MX" sz="1150" b="1" dirty="0"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obras de </a:t>
                      </a:r>
                      <a:r>
                        <a:rPr lang="es-MX" sz="1150" b="1" dirty="0" smtClean="0"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infraestructura </a:t>
                      </a:r>
                      <a:r>
                        <a:rPr lang="es-MX" sz="1150" b="1" dirty="0"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s-MX" sz="1150" b="1" dirty="0" smtClean="0">
                          <a:effectLst/>
                          <a:latin typeface="Soberana Sans" panose="02000000000000000000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idráulica</a:t>
                      </a:r>
                      <a:endParaRPr lang="es-MX" sz="11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8" marR="27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611560" y="6001543"/>
            <a:ext cx="8208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*Trámites identificados por el Consejo Coordinador Empresarial como más proclives a la corrupción.</a:t>
            </a:r>
            <a:endParaRPr lang="es-MX" sz="1400" dirty="0"/>
          </a:p>
        </p:txBody>
      </p:sp>
    </p:spTree>
    <p:extLst>
      <p:ext uri="{BB962C8B-B14F-4D97-AF65-F5344CB8AC3E}">
        <p14:creationId xmlns:p14="http://schemas.microsoft.com/office/powerpoint/2010/main" val="139745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áfico 8"/>
          <p:cNvGraphicFramePr>
            <a:graphicFrameLocks/>
          </p:cNvGraphicFramePr>
          <p:nvPr>
            <p:extLst/>
          </p:nvPr>
        </p:nvGraphicFramePr>
        <p:xfrm>
          <a:off x="56707" y="1922090"/>
          <a:ext cx="9144000" cy="4635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689429" y="744640"/>
            <a:ext cx="5452533" cy="318986"/>
          </a:xfrm>
        </p:spPr>
        <p:txBody>
          <a:bodyPr anchor="ctr">
            <a:noAutofit/>
          </a:bodyPr>
          <a:lstStyle/>
          <a:p>
            <a:r>
              <a:rPr lang="es-MX" sz="2000" b="1" dirty="0">
                <a:latin typeface="Soberana Sans" panose="02000000000000000000" pitchFamily="50" charset="0"/>
              </a:rPr>
              <a:t>Demanda anual de trámites </a:t>
            </a:r>
            <a:br>
              <a:rPr lang="es-MX" sz="2000" b="1" dirty="0">
                <a:latin typeface="Soberana Sans" panose="02000000000000000000" pitchFamily="50" charset="0"/>
              </a:rPr>
            </a:br>
            <a:r>
              <a:rPr lang="es-MX" sz="2000" b="1" dirty="0">
                <a:latin typeface="Soberana Sans" panose="02000000000000000000" pitchFamily="50" charset="0"/>
              </a:rPr>
              <a:t>en 2016</a:t>
            </a:r>
          </a:p>
        </p:txBody>
      </p:sp>
      <p:sp>
        <p:nvSpPr>
          <p:cNvPr id="14" name="CuadroTexto 3"/>
          <p:cNvSpPr txBox="1"/>
          <p:nvPr/>
        </p:nvSpPr>
        <p:spPr>
          <a:xfrm>
            <a:off x="1810650" y="1533795"/>
            <a:ext cx="1489418" cy="38986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200" dirty="0" smtClean="0">
                <a:solidFill>
                  <a:schemeClr val="tx1"/>
                </a:solidFill>
                <a:latin typeface="Soberana Texto" charset="0"/>
                <a:ea typeface="Soberana Texto" charset="0"/>
                <a:cs typeface="Soberana Texto" charset="0"/>
              </a:rPr>
              <a:t>52,398 demanda</a:t>
            </a:r>
          </a:p>
          <a:p>
            <a:pPr algn="ctr"/>
            <a:r>
              <a:rPr lang="es-MX" sz="1200" dirty="0">
                <a:solidFill>
                  <a:schemeClr val="tx1"/>
                </a:solidFill>
                <a:latin typeface="Soberana Texto" charset="0"/>
                <a:ea typeface="Soberana Texto" charset="0"/>
                <a:cs typeface="Soberana Texto" charset="0"/>
              </a:rPr>
              <a:t>e</a:t>
            </a:r>
            <a:r>
              <a:rPr lang="es-MX" sz="1200" dirty="0" smtClean="0">
                <a:solidFill>
                  <a:schemeClr val="tx1"/>
                </a:solidFill>
                <a:latin typeface="Soberana Texto" charset="0"/>
                <a:ea typeface="Soberana Texto" charset="0"/>
                <a:cs typeface="Soberana Texto" charset="0"/>
              </a:rPr>
              <a:t>n 13 tr</a:t>
            </a:r>
            <a:r>
              <a:rPr lang="es-ES" sz="1200" dirty="0" err="1" smtClean="0">
                <a:solidFill>
                  <a:schemeClr val="tx1"/>
                </a:solidFill>
                <a:latin typeface="Soberana Texto" charset="0"/>
                <a:ea typeface="Soberana Texto" charset="0"/>
                <a:cs typeface="Soberana Texto" charset="0"/>
              </a:rPr>
              <a:t>ámites</a:t>
            </a:r>
            <a:endParaRPr lang="es-MX" sz="1200" dirty="0">
              <a:solidFill>
                <a:schemeClr val="tx1"/>
              </a:solidFill>
              <a:latin typeface="Soberana Texto" charset="0"/>
              <a:ea typeface="Soberana Texto" charset="0"/>
              <a:cs typeface="Soberana Texto" charset="0"/>
            </a:endParaRPr>
          </a:p>
        </p:txBody>
      </p:sp>
      <p:sp>
        <p:nvSpPr>
          <p:cNvPr id="17" name="CuadroTexto 3"/>
          <p:cNvSpPr txBox="1"/>
          <p:nvPr/>
        </p:nvSpPr>
        <p:spPr>
          <a:xfrm>
            <a:off x="3188200" y="1211828"/>
            <a:ext cx="2750508" cy="40413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2000" dirty="0" smtClean="0">
                <a:solidFill>
                  <a:schemeClr val="tx1"/>
                </a:solidFill>
                <a:latin typeface="Soberana Texto" charset="0"/>
                <a:ea typeface="Soberana Texto" charset="0"/>
                <a:cs typeface="Soberana Texto" charset="0"/>
              </a:rPr>
              <a:t>54,896 demanda total</a:t>
            </a:r>
          </a:p>
          <a:p>
            <a:pPr algn="ctr"/>
            <a:r>
              <a:rPr lang="es-MX" sz="2000" dirty="0" smtClean="0">
                <a:solidFill>
                  <a:schemeClr val="tx1"/>
                </a:solidFill>
                <a:latin typeface="Soberana Texto" charset="0"/>
                <a:ea typeface="Soberana Texto" charset="0"/>
                <a:cs typeface="Soberana Texto" charset="0"/>
              </a:rPr>
              <a:t>de 32 tr</a:t>
            </a:r>
            <a:r>
              <a:rPr lang="es-ES" sz="2000" dirty="0" err="1" smtClean="0">
                <a:solidFill>
                  <a:schemeClr val="tx1"/>
                </a:solidFill>
                <a:latin typeface="Soberana Texto" charset="0"/>
                <a:ea typeface="Soberana Texto" charset="0"/>
                <a:cs typeface="Soberana Texto" charset="0"/>
              </a:rPr>
              <a:t>ámites</a:t>
            </a:r>
            <a:endParaRPr lang="es-MX" sz="2000" dirty="0">
              <a:solidFill>
                <a:schemeClr val="tx1"/>
              </a:solidFill>
              <a:latin typeface="Soberana Texto" charset="0"/>
              <a:ea typeface="Soberana Texto" charset="0"/>
              <a:cs typeface="Soberana Texto" charset="0"/>
            </a:endParaRPr>
          </a:p>
        </p:txBody>
      </p:sp>
      <p:sp>
        <p:nvSpPr>
          <p:cNvPr id="10" name="CuadroTexto 3"/>
          <p:cNvSpPr txBox="1"/>
          <p:nvPr/>
        </p:nvSpPr>
        <p:spPr>
          <a:xfrm>
            <a:off x="6102405" y="1697004"/>
            <a:ext cx="1344176" cy="226651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200" dirty="0" smtClean="0">
                <a:solidFill>
                  <a:schemeClr val="tx1"/>
                </a:solidFill>
                <a:latin typeface="Soberana Texto" charset="0"/>
                <a:ea typeface="Soberana Texto" charset="0"/>
                <a:cs typeface="Soberana Texto" charset="0"/>
              </a:rPr>
              <a:t>2,498 demanda</a:t>
            </a:r>
            <a:endParaRPr lang="es-MX" sz="1200" dirty="0">
              <a:solidFill>
                <a:schemeClr val="tx1"/>
              </a:solidFill>
              <a:latin typeface="Soberana Texto" charset="0"/>
              <a:ea typeface="Soberana Texto" charset="0"/>
              <a:cs typeface="Soberana Texto" charset="0"/>
            </a:endParaRPr>
          </a:p>
        </p:txBody>
      </p:sp>
      <p:cxnSp>
        <p:nvCxnSpPr>
          <p:cNvPr id="3" name="Conector angular 2"/>
          <p:cNvCxnSpPr/>
          <p:nvPr/>
        </p:nvCxnSpPr>
        <p:spPr>
          <a:xfrm rot="16200000" flipH="1">
            <a:off x="861242" y="2208033"/>
            <a:ext cx="3388234" cy="3239389"/>
          </a:xfrm>
          <a:prstGeom prst="bentConnector3">
            <a:avLst>
              <a:gd name="adj1" fmla="val -4393"/>
            </a:avLst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ángulo 62"/>
          <p:cNvSpPr/>
          <p:nvPr/>
        </p:nvSpPr>
        <p:spPr>
          <a:xfrm>
            <a:off x="4826406" y="1976117"/>
            <a:ext cx="3896175" cy="3629553"/>
          </a:xfrm>
          <a:custGeom>
            <a:avLst/>
            <a:gdLst>
              <a:gd name="connsiteX0" fmla="*/ 0 w 3896175"/>
              <a:gd name="connsiteY0" fmla="*/ 0 h 3452994"/>
              <a:gd name="connsiteX1" fmla="*/ 3896175 w 3896175"/>
              <a:gd name="connsiteY1" fmla="*/ 0 h 3452994"/>
              <a:gd name="connsiteX2" fmla="*/ 3896175 w 3896175"/>
              <a:gd name="connsiteY2" fmla="*/ 3452994 h 3452994"/>
              <a:gd name="connsiteX3" fmla="*/ 0 w 3896175"/>
              <a:gd name="connsiteY3" fmla="*/ 3452994 h 3452994"/>
              <a:gd name="connsiteX4" fmla="*/ 0 w 3896175"/>
              <a:gd name="connsiteY4" fmla="*/ 0 h 3452994"/>
              <a:gd name="connsiteX0" fmla="*/ 0 w 3896175"/>
              <a:gd name="connsiteY0" fmla="*/ 0 h 3452994"/>
              <a:gd name="connsiteX1" fmla="*/ 3896175 w 3896175"/>
              <a:gd name="connsiteY1" fmla="*/ 0 h 3452994"/>
              <a:gd name="connsiteX2" fmla="*/ 3896175 w 3896175"/>
              <a:gd name="connsiteY2" fmla="*/ 3452994 h 3452994"/>
              <a:gd name="connsiteX3" fmla="*/ 1932203 w 3896175"/>
              <a:gd name="connsiteY3" fmla="*/ 3452991 h 3452994"/>
              <a:gd name="connsiteX4" fmla="*/ 0 w 3896175"/>
              <a:gd name="connsiteY4" fmla="*/ 3452994 h 3452994"/>
              <a:gd name="connsiteX5" fmla="*/ 0 w 3896175"/>
              <a:gd name="connsiteY5" fmla="*/ 0 h 3452994"/>
              <a:gd name="connsiteX0" fmla="*/ 0 w 3896175"/>
              <a:gd name="connsiteY0" fmla="*/ 0 h 3452994"/>
              <a:gd name="connsiteX1" fmla="*/ 3896175 w 3896175"/>
              <a:gd name="connsiteY1" fmla="*/ 0 h 3452994"/>
              <a:gd name="connsiteX2" fmla="*/ 3896175 w 3896175"/>
              <a:gd name="connsiteY2" fmla="*/ 3452994 h 3452994"/>
              <a:gd name="connsiteX3" fmla="*/ 0 w 3896175"/>
              <a:gd name="connsiteY3" fmla="*/ 3452994 h 3452994"/>
              <a:gd name="connsiteX4" fmla="*/ 0 w 3896175"/>
              <a:gd name="connsiteY4" fmla="*/ 0 h 3452994"/>
              <a:gd name="connsiteX0" fmla="*/ 3896175 w 3987615"/>
              <a:gd name="connsiteY0" fmla="*/ 3452994 h 3544434"/>
              <a:gd name="connsiteX1" fmla="*/ 0 w 3987615"/>
              <a:gd name="connsiteY1" fmla="*/ 3452994 h 3544434"/>
              <a:gd name="connsiteX2" fmla="*/ 0 w 3987615"/>
              <a:gd name="connsiteY2" fmla="*/ 0 h 3544434"/>
              <a:gd name="connsiteX3" fmla="*/ 3896175 w 3987615"/>
              <a:gd name="connsiteY3" fmla="*/ 0 h 3544434"/>
              <a:gd name="connsiteX4" fmla="*/ 3987615 w 3987615"/>
              <a:gd name="connsiteY4" fmla="*/ 3544434 h 3544434"/>
              <a:gd name="connsiteX0" fmla="*/ 0 w 3987615"/>
              <a:gd name="connsiteY0" fmla="*/ 3452994 h 3544434"/>
              <a:gd name="connsiteX1" fmla="*/ 0 w 3987615"/>
              <a:gd name="connsiteY1" fmla="*/ 0 h 3544434"/>
              <a:gd name="connsiteX2" fmla="*/ 3896175 w 3987615"/>
              <a:gd name="connsiteY2" fmla="*/ 0 h 3544434"/>
              <a:gd name="connsiteX3" fmla="*/ 3987615 w 3987615"/>
              <a:gd name="connsiteY3" fmla="*/ 3544434 h 3544434"/>
              <a:gd name="connsiteX0" fmla="*/ 0 w 3896175"/>
              <a:gd name="connsiteY0" fmla="*/ 3452994 h 3695508"/>
              <a:gd name="connsiteX1" fmla="*/ 0 w 3896175"/>
              <a:gd name="connsiteY1" fmla="*/ 0 h 3695508"/>
              <a:gd name="connsiteX2" fmla="*/ 3896175 w 3896175"/>
              <a:gd name="connsiteY2" fmla="*/ 0 h 3695508"/>
              <a:gd name="connsiteX3" fmla="*/ 3884248 w 3896175"/>
              <a:gd name="connsiteY3" fmla="*/ 3695508 h 3695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6175" h="3695508">
                <a:moveTo>
                  <a:pt x="0" y="3452994"/>
                </a:moveTo>
                <a:lnTo>
                  <a:pt x="0" y="0"/>
                </a:lnTo>
                <a:lnTo>
                  <a:pt x="3896175" y="0"/>
                </a:lnTo>
                <a:cubicBezTo>
                  <a:pt x="3896175" y="1150998"/>
                  <a:pt x="3884248" y="3695508"/>
                  <a:pt x="3884248" y="3695508"/>
                </a:cubicBezTo>
              </a:path>
            </a:pathLst>
          </a:custGeom>
          <a:noFill/>
          <a:ln w="158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8" name="Elipse 87"/>
          <p:cNvSpPr/>
          <p:nvPr/>
        </p:nvSpPr>
        <p:spPr>
          <a:xfrm>
            <a:off x="2103197" y="2309452"/>
            <a:ext cx="904324" cy="88623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rtlCol="0" anchor="b"/>
          <a:lstStyle/>
          <a:p>
            <a:pPr algn="ctr"/>
            <a:endParaRPr lang="es-MX" sz="2800" dirty="0">
              <a:noFill/>
              <a:latin typeface="Soberana Titular" charset="0"/>
              <a:ea typeface="Soberana Titular" charset="0"/>
              <a:cs typeface="Soberana Titular" charset="0"/>
            </a:endParaRPr>
          </a:p>
        </p:txBody>
      </p:sp>
      <p:sp>
        <p:nvSpPr>
          <p:cNvPr id="89" name="Elipse 88"/>
          <p:cNvSpPr/>
          <p:nvPr/>
        </p:nvSpPr>
        <p:spPr>
          <a:xfrm>
            <a:off x="6322331" y="2309452"/>
            <a:ext cx="904324" cy="886237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rtlCol="0" anchor="b"/>
          <a:lstStyle/>
          <a:p>
            <a:pPr algn="ctr"/>
            <a:endParaRPr lang="es-MX" sz="2800" dirty="0">
              <a:noFill/>
              <a:latin typeface="Soberana Titular" charset="0"/>
              <a:ea typeface="Soberana Titular" charset="0"/>
              <a:cs typeface="Soberana Titular" charset="0"/>
            </a:endParaRPr>
          </a:p>
        </p:txBody>
      </p:sp>
      <p:sp>
        <p:nvSpPr>
          <p:cNvPr id="90" name="CuadroTexto 3"/>
          <p:cNvSpPr txBox="1"/>
          <p:nvPr/>
        </p:nvSpPr>
        <p:spPr>
          <a:xfrm>
            <a:off x="2045512" y="2470222"/>
            <a:ext cx="1019695" cy="38986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3200" dirty="0" smtClean="0">
                <a:solidFill>
                  <a:schemeClr val="bg1"/>
                </a:solidFill>
                <a:latin typeface="Soberana Texto" charset="0"/>
                <a:ea typeface="Soberana Texto" charset="0"/>
                <a:cs typeface="Soberana Texto" charset="0"/>
              </a:rPr>
              <a:t>95%</a:t>
            </a:r>
            <a:endParaRPr lang="es-MX" sz="3200" dirty="0">
              <a:solidFill>
                <a:schemeClr val="bg1"/>
              </a:solidFill>
              <a:latin typeface="Soberana Texto" charset="0"/>
              <a:ea typeface="Soberana Texto" charset="0"/>
              <a:cs typeface="Soberana Texto" charset="0"/>
            </a:endParaRPr>
          </a:p>
        </p:txBody>
      </p:sp>
      <p:sp>
        <p:nvSpPr>
          <p:cNvPr id="91" name="CuadroTexto 3"/>
          <p:cNvSpPr txBox="1"/>
          <p:nvPr/>
        </p:nvSpPr>
        <p:spPr>
          <a:xfrm>
            <a:off x="6322331" y="2470222"/>
            <a:ext cx="904324" cy="38986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3200" smtClean="0">
                <a:solidFill>
                  <a:schemeClr val="bg1"/>
                </a:solidFill>
                <a:latin typeface="Soberana Texto" charset="0"/>
                <a:ea typeface="Soberana Texto" charset="0"/>
                <a:cs typeface="Soberana Texto" charset="0"/>
              </a:rPr>
              <a:t>5</a:t>
            </a:r>
            <a:r>
              <a:rPr lang="es-MX" sz="3200" dirty="0" smtClean="0">
                <a:solidFill>
                  <a:schemeClr val="bg1"/>
                </a:solidFill>
                <a:latin typeface="Soberana Texto" charset="0"/>
                <a:ea typeface="Soberana Texto" charset="0"/>
                <a:cs typeface="Soberana Texto" charset="0"/>
              </a:rPr>
              <a:t>%</a:t>
            </a:r>
            <a:endParaRPr lang="es-MX" sz="3200" dirty="0">
              <a:solidFill>
                <a:schemeClr val="bg1"/>
              </a:solidFill>
              <a:latin typeface="Soberana Texto" charset="0"/>
              <a:ea typeface="Soberana Texto" charset="0"/>
              <a:cs typeface="Soberana Tex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22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>
            <a:graphicFrameLocks/>
          </p:cNvGraphicFramePr>
          <p:nvPr>
            <p:extLst/>
          </p:nvPr>
        </p:nvGraphicFramePr>
        <p:xfrm>
          <a:off x="32708" y="1268760"/>
          <a:ext cx="8859772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8864" y="548680"/>
            <a:ext cx="8229600" cy="1143000"/>
          </a:xfrm>
        </p:spPr>
        <p:txBody>
          <a:bodyPr>
            <a:noAutofit/>
          </a:bodyPr>
          <a:lstStyle/>
          <a:p>
            <a:r>
              <a:rPr lang="es-MX" sz="2000" b="1" dirty="0" smtClean="0">
                <a:latin typeface="Soberana Sans" panose="02000000000000000000" pitchFamily="50" charset="0"/>
              </a:rPr>
              <a:t>COFEMER</a:t>
            </a:r>
            <a:br>
              <a:rPr lang="es-MX" sz="2000" b="1" dirty="0" smtClean="0">
                <a:latin typeface="Soberana Sans" panose="02000000000000000000" pitchFamily="50" charset="0"/>
              </a:rPr>
            </a:br>
            <a:r>
              <a:rPr lang="es-MX" sz="2000" b="1" dirty="0" smtClean="0">
                <a:latin typeface="Soberana Sans" panose="02000000000000000000" pitchFamily="50" charset="0"/>
              </a:rPr>
              <a:t>Principales hallazgos del análisis: plazo de resolución por trámite</a:t>
            </a:r>
            <a:endParaRPr lang="es-MX" sz="2000" dirty="0"/>
          </a:p>
        </p:txBody>
      </p:sp>
      <p:cxnSp>
        <p:nvCxnSpPr>
          <p:cNvPr id="5" name="Conector recto 4"/>
          <p:cNvCxnSpPr>
            <a:cxnSpLocks/>
          </p:cNvCxnSpPr>
          <p:nvPr/>
        </p:nvCxnSpPr>
        <p:spPr>
          <a:xfrm>
            <a:off x="534380" y="4581128"/>
            <a:ext cx="8075240" cy="52748"/>
          </a:xfrm>
          <a:prstGeom prst="line">
            <a:avLst/>
          </a:prstGeom>
          <a:ln w="158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8532440" y="4088072"/>
            <a:ext cx="745291" cy="727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825" dirty="0">
                <a:latin typeface="Soberana Sans" panose="02000000000000000000" pitchFamily="50" charset="0"/>
                <a:ea typeface="Century Gothic" charset="0"/>
                <a:cs typeface="Century Gothic" charset="0"/>
              </a:rPr>
              <a:t>Plazo máximo legal: </a:t>
            </a:r>
            <a:r>
              <a:rPr lang="es-ES_tradnl" sz="825" b="1" dirty="0">
                <a:latin typeface="Soberana Sans" panose="02000000000000000000" pitchFamily="50" charset="0"/>
                <a:ea typeface="Century Gothic" charset="0"/>
                <a:cs typeface="Century Gothic" charset="0"/>
              </a:rPr>
              <a:t>60 días hábiles</a:t>
            </a:r>
          </a:p>
        </p:txBody>
      </p:sp>
    </p:spTree>
    <p:extLst>
      <p:ext uri="{BB962C8B-B14F-4D97-AF65-F5344CB8AC3E}">
        <p14:creationId xmlns:p14="http://schemas.microsoft.com/office/powerpoint/2010/main" val="127322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7058" y="1006698"/>
            <a:ext cx="7457350" cy="486054"/>
          </a:xfrm>
        </p:spPr>
        <p:txBody>
          <a:bodyPr>
            <a:noAutofit/>
          </a:bodyPr>
          <a:lstStyle/>
          <a:p>
            <a:r>
              <a:rPr lang="es-MX" sz="2000" b="1" dirty="0" smtClean="0">
                <a:latin typeface="Soberana Sans" panose="02000000000000000000" pitchFamily="50" charset="0"/>
              </a:rPr>
              <a:t>Principales hallazgos del análisis: promedio </a:t>
            </a:r>
            <a:r>
              <a:rPr lang="es-MX" sz="2000" b="1" dirty="0">
                <a:latin typeface="Soberana Sans" panose="02000000000000000000" pitchFamily="50" charset="0"/>
              </a:rPr>
              <a:t>de tiempo por actividad estándar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39552" y="4797152"/>
            <a:ext cx="6048672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>
                <a:latin typeface="Soberana Sans" panose="02000000000000000000" pitchFamily="50" charset="0"/>
              </a:rPr>
              <a:t>AE1: Identificación y comprensión de los requisitos del trámite.</a:t>
            </a:r>
          </a:p>
          <a:p>
            <a:r>
              <a:rPr lang="es-MX" sz="1100" dirty="0">
                <a:latin typeface="Soberana Sans" panose="02000000000000000000" pitchFamily="50" charset="0"/>
              </a:rPr>
              <a:t>AE2: Realización de reuniones con el personal de la empresa para la gestión del trámite.</a:t>
            </a:r>
          </a:p>
          <a:p>
            <a:r>
              <a:rPr lang="es-MX" sz="1100" dirty="0">
                <a:latin typeface="Soberana Sans" panose="02000000000000000000" pitchFamily="50" charset="0"/>
              </a:rPr>
              <a:t>AE3: Actividades asociadas a la contratación y pago de los servicios externos.</a:t>
            </a:r>
          </a:p>
          <a:p>
            <a:r>
              <a:rPr lang="es-MX" sz="1100" dirty="0">
                <a:latin typeface="Soberana Sans" panose="02000000000000000000" pitchFamily="50" charset="0"/>
              </a:rPr>
              <a:t>AE4: Reuniones con personal de servicios externos.</a:t>
            </a:r>
          </a:p>
          <a:p>
            <a:r>
              <a:rPr lang="es-MX" sz="1100" b="1" dirty="0">
                <a:latin typeface="Soberana Sans" panose="02000000000000000000" pitchFamily="50" charset="0"/>
              </a:rPr>
              <a:t>AE5: Recolección de información pre-existente.</a:t>
            </a:r>
          </a:p>
          <a:p>
            <a:r>
              <a:rPr lang="es-MX" sz="1100" b="1" dirty="0">
                <a:latin typeface="Soberana Sans" panose="02000000000000000000" pitchFamily="50" charset="0"/>
              </a:rPr>
              <a:t>AE6: Elaboración y generación de nueva información.</a:t>
            </a:r>
          </a:p>
          <a:p>
            <a:r>
              <a:rPr lang="es-MX" sz="1100" dirty="0">
                <a:latin typeface="Soberana Sans" panose="02000000000000000000" pitchFamily="50" charset="0"/>
              </a:rPr>
              <a:t>AE7: Llenado de formatos y/o elaboración de solicitudes y reportes.</a:t>
            </a:r>
          </a:p>
          <a:p>
            <a:r>
              <a:rPr lang="es-MX" sz="1100" dirty="0">
                <a:latin typeface="Soberana Sans" panose="02000000000000000000" pitchFamily="50" charset="0"/>
              </a:rPr>
              <a:t>AE8: Traslados.</a:t>
            </a:r>
          </a:p>
          <a:p>
            <a:r>
              <a:rPr lang="es-MX" sz="1100" dirty="0">
                <a:latin typeface="Soberana Sans" panose="02000000000000000000" pitchFamily="50" charset="0"/>
              </a:rPr>
              <a:t>AE9: Generación de pago.</a:t>
            </a:r>
          </a:p>
          <a:p>
            <a:r>
              <a:rPr lang="es-MX" sz="1100" dirty="0">
                <a:latin typeface="Soberana Sans" panose="02000000000000000000" pitchFamily="50" charset="0"/>
              </a:rPr>
              <a:t>AE10: Espera en oficinas gubernamentales.</a:t>
            </a:r>
          </a:p>
          <a:p>
            <a:r>
              <a:rPr lang="es-MX" sz="1100" dirty="0">
                <a:latin typeface="Soberana Sans" panose="02000000000000000000" pitchFamily="50" charset="0"/>
              </a:rPr>
              <a:t>AE11: Alguna otra actividad relacionada con el trámite.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4680012" y="2402886"/>
            <a:ext cx="221424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000" dirty="0">
                <a:latin typeface="Soberana Sans" panose="02000000000000000000" pitchFamily="50" charset="0"/>
              </a:rPr>
              <a:t>Las primeras 3 actividades de la gráfica concentran el 62% del total del tiempo utilizado por los usuarios para atender los requisitos de los trámites.</a:t>
            </a:r>
          </a:p>
        </p:txBody>
      </p:sp>
      <p:cxnSp>
        <p:nvCxnSpPr>
          <p:cNvPr id="8" name="Conector recto 7"/>
          <p:cNvCxnSpPr/>
          <p:nvPr/>
        </p:nvCxnSpPr>
        <p:spPr>
          <a:xfrm>
            <a:off x="980713" y="3573016"/>
            <a:ext cx="738773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/>
        </p:nvSpPr>
        <p:spPr>
          <a:xfrm>
            <a:off x="8172400" y="3405598"/>
            <a:ext cx="1084752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788" dirty="0">
                <a:latin typeface="Soberana Sans" panose="02000000000000000000" pitchFamily="50" charset="0"/>
              </a:rPr>
              <a:t>Promedio: </a:t>
            </a:r>
            <a:r>
              <a:rPr lang="es-MX" sz="788" dirty="0" smtClean="0">
                <a:latin typeface="Soberana Sans" panose="02000000000000000000" pitchFamily="50" charset="0"/>
              </a:rPr>
              <a:t>42 </a:t>
            </a:r>
            <a:r>
              <a:rPr lang="es-MX" sz="788" dirty="0">
                <a:latin typeface="Soberana Sans" panose="02000000000000000000" pitchFamily="50" charset="0"/>
              </a:rPr>
              <a:t>horas</a:t>
            </a:r>
          </a:p>
        </p:txBody>
      </p:sp>
      <p:graphicFrame>
        <p:nvGraphicFramePr>
          <p:cNvPr id="12" name="Gráfico 11"/>
          <p:cNvGraphicFramePr>
            <a:graphicFrameLocks/>
          </p:cNvGraphicFramePr>
          <p:nvPr>
            <p:extLst/>
          </p:nvPr>
        </p:nvGraphicFramePr>
        <p:xfrm>
          <a:off x="395536" y="1447822"/>
          <a:ext cx="8280920" cy="3349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391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07F4CEFB4E2A4DAD62D3A0071E1896" ma:contentTypeVersion="0" ma:contentTypeDescription="Create a new document." ma:contentTypeScope="" ma:versionID="b9328d4c16a395c2e29a11fb697662a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6480D42-DD4F-48BB-B78B-8C4EF8BAB890}">
  <ds:schemaRefs>
    <ds:schemaRef ds:uri="http://www.w3.org/XML/1998/namespace"/>
    <ds:schemaRef ds:uri="http://purl.org/dc/terms/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D47ACFE-7106-4BA1-B97E-3CFD6798A84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E0AC06D-644D-4B9D-8BC8-3527AB8144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Tema1</Template>
  <TotalTime>14876</TotalTime>
  <Words>1188</Words>
  <Application>Microsoft Office PowerPoint</Application>
  <PresentationFormat>Presentación en pantalla (4:3)</PresentationFormat>
  <Paragraphs>199</Paragraphs>
  <Slides>19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0" baseType="lpstr">
      <vt:lpstr>Office Theme</vt:lpstr>
      <vt:lpstr>Presentación de PowerPoint</vt:lpstr>
      <vt:lpstr>Presentación de PowerPoint</vt:lpstr>
      <vt:lpstr>Presentación de PowerPoint</vt:lpstr>
      <vt:lpstr>Antecedentes</vt:lpstr>
      <vt:lpstr>Convenio de Colaboración</vt:lpstr>
      <vt:lpstr>Presentación de PowerPoint</vt:lpstr>
      <vt:lpstr>Demanda anual de trámites  en 2016</vt:lpstr>
      <vt:lpstr>COFEMER Principales hallazgos del análisis: plazo de resolución por trámite</vt:lpstr>
      <vt:lpstr>Principales hallazgos del análisis: promedio de tiempo por actividad estándar</vt:lpstr>
      <vt:lpstr>Principales hallazgos cualitativos</vt:lpstr>
      <vt:lpstr>13 trámites  que se encuentran en 4 grupos</vt:lpstr>
      <vt:lpstr>Acciones de simplificación </vt:lpstr>
      <vt:lpstr>Resultados agregados de la estimación de las acciones de simplificación</vt:lpstr>
      <vt:lpstr>Costo operativo anual de la atención de trámites de la Conagua</vt:lpstr>
      <vt:lpstr>Beneficios de acciones de simplificación</vt:lpstr>
      <vt:lpstr>Fortalecimiento de orientación y asistencia </vt:lpstr>
      <vt:lpstr>Presentación de PowerPoint</vt:lpstr>
      <vt:lpstr>Renovación de espacios de atención a usuarios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“Evaluación del Ejercicio 2012  y Prospectiva”</dc:title>
  <dc:creator>amontanoc</dc:creator>
  <cp:lastModifiedBy>Pantalla&amp;Luces</cp:lastModifiedBy>
  <cp:revision>1018</cp:revision>
  <cp:lastPrinted>2018-01-11T20:18:49Z</cp:lastPrinted>
  <dcterms:created xsi:type="dcterms:W3CDTF">2012-12-13T22:30:24Z</dcterms:created>
  <dcterms:modified xsi:type="dcterms:W3CDTF">2018-08-31T14:14:39Z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0x010100C007F4CEFB4E2A4DAD62D3A0071E1896</vt:lpwstr>
  </property>
</Properties>
</file>