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95" r:id="rId3"/>
    <p:sldId id="296" r:id="rId4"/>
    <p:sldId id="299" r:id="rId5"/>
    <p:sldId id="298" r:id="rId6"/>
    <p:sldId id="300" r:id="rId7"/>
    <p:sldId id="301" r:id="rId8"/>
    <p:sldId id="305" r:id="rId9"/>
    <p:sldId id="304" r:id="rId10"/>
    <p:sldId id="306" r:id="rId11"/>
    <p:sldId id="307" r:id="rId12"/>
    <p:sldId id="308" r:id="rId13"/>
    <p:sldId id="309" r:id="rId14"/>
    <p:sldId id="310" r:id="rId15"/>
    <p:sldId id="321" r:id="rId16"/>
    <p:sldId id="311" r:id="rId17"/>
    <p:sldId id="312" r:id="rId18"/>
    <p:sldId id="313" r:id="rId19"/>
    <p:sldId id="320" r:id="rId20"/>
    <p:sldId id="314" r:id="rId21"/>
    <p:sldId id="315" r:id="rId22"/>
    <p:sldId id="324" r:id="rId23"/>
    <p:sldId id="327" r:id="rId24"/>
    <p:sldId id="323" r:id="rId25"/>
    <p:sldId id="325" r:id="rId26"/>
    <p:sldId id="316" r:id="rId27"/>
    <p:sldId id="328" r:id="rId28"/>
    <p:sldId id="319" r:id="rId29"/>
    <p:sldId id="264" r:id="rId30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FF0066"/>
    <a:srgbClr val="FF66FF"/>
    <a:srgbClr val="FF9933"/>
    <a:srgbClr val="FF996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0" autoAdjust="0"/>
    <p:restoredTop sz="94660"/>
  </p:normalViewPr>
  <p:slideViewPr>
    <p:cSldViewPr>
      <p:cViewPr varScale="1">
        <p:scale>
          <a:sx n="70" d="100"/>
          <a:sy n="70" d="100"/>
        </p:scale>
        <p:origin x="145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GUA%20SUBTERRANEA\ESTUDIOS\02%20ESTUDIOS%202013\ESTUDIOS%202013\04%20CONAGUA%20CEGA%20COTAS\CEAG\OSVALDO%20PRESENTACION\OCAMPO\GRAFICA%20DEL%20CENSO%20UNICO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E:\OSVALDO%20PRESENTACION\GRAFICA%20OCAMPO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AGUAS%20SUBTERRANEAS\PROYECTOS\02%20A&#209;OS%202018\039%20GUANAJUATO\LAGO%20DE%20CUITZE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9890839787631026E-2"/>
          <c:y val="3.7335075965210587E-2"/>
          <c:w val="0.87131761326623469"/>
          <c:h val="0.699795153768155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Hoja2!$B$1</c:f>
              <c:strCache>
                <c:ptCount val="1"/>
                <c:pt idx="0">
                  <c:v>CENSO ÚNICO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Hoja2!$A$2:$A$13</c:f>
              <c:strCache>
                <c:ptCount val="12"/>
                <c:pt idx="0">
                  <c:v>Xichú-Atarjea</c:v>
                </c:pt>
                <c:pt idx="1">
                  <c:v>Ocampo</c:v>
                </c:pt>
                <c:pt idx="2">
                  <c:v>San Miguel De Allende</c:v>
                </c:pt>
                <c:pt idx="3">
                  <c:v>La Muralla</c:v>
                </c:pt>
                <c:pt idx="4">
                  <c:v>Valle De León</c:v>
                </c:pt>
                <c:pt idx="5">
                  <c:v>Valle De Celaya</c:v>
                </c:pt>
                <c:pt idx="6">
                  <c:v>Valle De La Cuevita</c:v>
                </c:pt>
                <c:pt idx="7">
                  <c:v>Valle De Acámbaro</c:v>
                </c:pt>
                <c:pt idx="8">
                  <c:v>Salvatierra-Acámbaro</c:v>
                </c:pt>
                <c:pt idx="9">
                  <c:v>Irapuato-Valle</c:v>
                </c:pt>
                <c:pt idx="10">
                  <c:v>Lago De Cuitzeo</c:v>
                </c:pt>
                <c:pt idx="11">
                  <c:v>Ciénega Prieta-Moroleón</c:v>
                </c:pt>
              </c:strCache>
            </c:strRef>
          </c:cat>
          <c:val>
            <c:numRef>
              <c:f>Hoja2!$B$2:$B$13</c:f>
              <c:numCache>
                <c:formatCode>General</c:formatCode>
                <c:ptCount val="12"/>
                <c:pt idx="0">
                  <c:v>211</c:v>
                </c:pt>
                <c:pt idx="1">
                  <c:v>79</c:v>
                </c:pt>
                <c:pt idx="2">
                  <c:v>329</c:v>
                </c:pt>
                <c:pt idx="3">
                  <c:v>79</c:v>
                </c:pt>
                <c:pt idx="4">
                  <c:v>1745</c:v>
                </c:pt>
                <c:pt idx="5">
                  <c:v>3946</c:v>
                </c:pt>
                <c:pt idx="6">
                  <c:v>124</c:v>
                </c:pt>
                <c:pt idx="7">
                  <c:v>818</c:v>
                </c:pt>
                <c:pt idx="8">
                  <c:v>554</c:v>
                </c:pt>
                <c:pt idx="9">
                  <c:v>3800</c:v>
                </c:pt>
                <c:pt idx="10">
                  <c:v>163</c:v>
                </c:pt>
                <c:pt idx="11">
                  <c:v>1009</c:v>
                </c:pt>
              </c:numCache>
            </c:numRef>
          </c:val>
        </c:ser>
        <c:ser>
          <c:idx val="1"/>
          <c:order val="1"/>
          <c:tx>
            <c:strRef>
              <c:f>Hoja2!$C$1</c:f>
              <c:strCache>
                <c:ptCount val="1"/>
                <c:pt idx="0">
                  <c:v>PROMEDIO DE CENSO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Hoja2!$A$2:$A$13</c:f>
              <c:strCache>
                <c:ptCount val="12"/>
                <c:pt idx="0">
                  <c:v>Xichú-Atarjea</c:v>
                </c:pt>
                <c:pt idx="1">
                  <c:v>Ocampo</c:v>
                </c:pt>
                <c:pt idx="2">
                  <c:v>San Miguel De Allende</c:v>
                </c:pt>
                <c:pt idx="3">
                  <c:v>La Muralla</c:v>
                </c:pt>
                <c:pt idx="4">
                  <c:v>Valle De León</c:v>
                </c:pt>
                <c:pt idx="5">
                  <c:v>Valle De Celaya</c:v>
                </c:pt>
                <c:pt idx="6">
                  <c:v>Valle De La Cuevita</c:v>
                </c:pt>
                <c:pt idx="7">
                  <c:v>Valle De Acámbaro</c:v>
                </c:pt>
                <c:pt idx="8">
                  <c:v>Salvatierra-Acámbaro</c:v>
                </c:pt>
                <c:pt idx="9">
                  <c:v>Irapuato-Valle</c:v>
                </c:pt>
                <c:pt idx="10">
                  <c:v>Lago De Cuitzeo</c:v>
                </c:pt>
                <c:pt idx="11">
                  <c:v>Ciénega Prieta-Moroleón</c:v>
                </c:pt>
              </c:strCache>
            </c:strRef>
          </c:cat>
          <c:val>
            <c:numRef>
              <c:f>Hoja2!$C$2:$C$13</c:f>
              <c:numCache>
                <c:formatCode>General</c:formatCode>
                <c:ptCount val="12"/>
                <c:pt idx="0">
                  <c:v>107</c:v>
                </c:pt>
                <c:pt idx="1">
                  <c:v>69</c:v>
                </c:pt>
                <c:pt idx="2">
                  <c:v>180</c:v>
                </c:pt>
                <c:pt idx="3">
                  <c:v>74</c:v>
                </c:pt>
                <c:pt idx="4">
                  <c:v>1214</c:v>
                </c:pt>
                <c:pt idx="5">
                  <c:v>3020</c:v>
                </c:pt>
                <c:pt idx="6">
                  <c:v>93</c:v>
                </c:pt>
                <c:pt idx="7">
                  <c:v>553</c:v>
                </c:pt>
                <c:pt idx="8">
                  <c:v>391</c:v>
                </c:pt>
                <c:pt idx="9">
                  <c:v>2883</c:v>
                </c:pt>
                <c:pt idx="10">
                  <c:v>113</c:v>
                </c:pt>
                <c:pt idx="11">
                  <c:v>669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5336112"/>
        <c:axId val="385334544"/>
      </c:barChart>
      <c:catAx>
        <c:axId val="385336112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txPr>
          <a:bodyPr rot="5400000" vert="horz"/>
          <a:lstStyle/>
          <a:p>
            <a:pPr>
              <a:defRPr/>
            </a:pPr>
            <a:endParaRPr lang="es-MX"/>
          </a:p>
        </c:txPr>
        <c:crossAx val="385334544"/>
        <c:crosses val="autoZero"/>
        <c:auto val="1"/>
        <c:lblAlgn val="ctr"/>
        <c:lblOffset val="100"/>
        <c:noMultiLvlLbl val="0"/>
      </c:catAx>
      <c:valAx>
        <c:axId val="3853345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853361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151072396604378"/>
          <c:y val="5.6747451387640369E-2"/>
          <c:w val="0.19321475823696424"/>
          <c:h val="0.12161688771277711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MX" sz="1800" b="0" i="0" baseline="0" dirty="0" smtClean="0">
                <a:effectLst/>
              </a:rPr>
              <a:t> </a:t>
            </a:r>
            <a:r>
              <a:rPr lang="es-MX" sz="1100" b="1" i="0" baseline="0" dirty="0" smtClean="0">
                <a:effectLst/>
              </a:rPr>
              <a:t>COMPARACIÓN DE VOLUMEN DEL REPDA Y CENSO DEL ACUÍFERO LAGO DE CUITZEO</a:t>
            </a:r>
            <a:endParaRPr lang="es-MX" sz="1100" b="1" dirty="0">
              <a:effectLst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418393700787402"/>
          <c:y val="8.8781270849421834E-2"/>
          <c:w val="0.79439230096237956"/>
          <c:h val="0.66721433337010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GRAFICA!$F$1</c:f>
              <c:strCache>
                <c:ptCount val="1"/>
                <c:pt idx="0">
                  <c:v>VOL. REPDA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  <c:txPr>
              <a:bodyPr rot="-5400000" vert="horz"/>
              <a:lstStyle/>
              <a:p>
                <a:pPr>
                  <a:defRPr/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GRAFICA!$E$2:$E$22</c:f>
              <c:strCache>
                <c:ptCount val="21"/>
                <c:pt idx="0">
                  <c:v>08GUA101951/12HMDL12 1</c:v>
                </c:pt>
                <c:pt idx="1">
                  <c:v>08GUA121314/12HMGE05</c:v>
                </c:pt>
                <c:pt idx="2">
                  <c:v>08GUA114627/12HMGE99</c:v>
                </c:pt>
                <c:pt idx="3">
                  <c:v>08GUA110522/12HMGE98</c:v>
                </c:pt>
                <c:pt idx="4">
                  <c:v>08GUA117148/12HMGE99</c:v>
                </c:pt>
                <c:pt idx="5">
                  <c:v>08GUA101978/12HMGE06</c:v>
                </c:pt>
                <c:pt idx="6">
                  <c:v>08GUA111066/12HLGE99</c:v>
                </c:pt>
                <c:pt idx="7">
                  <c:v>08GUA111067/12HLGE99</c:v>
                </c:pt>
                <c:pt idx="8">
                  <c:v>08GUA110526/12HMGE98</c:v>
                </c:pt>
                <c:pt idx="9">
                  <c:v>4GUA102883/12HMGE95</c:v>
                </c:pt>
                <c:pt idx="10">
                  <c:v>4GUA102174/12HMGE95</c:v>
                </c:pt>
                <c:pt idx="11">
                  <c:v>4GUA108812/12HMDL07</c:v>
                </c:pt>
                <c:pt idx="12">
                  <c:v>08GUA103258/12HPDL07</c:v>
                </c:pt>
                <c:pt idx="13">
                  <c:v>08GUA119489/12HMGE00</c:v>
                </c:pt>
                <c:pt idx="14">
                  <c:v>08GUA117032/12APGE99</c:v>
                </c:pt>
                <c:pt idx="15">
                  <c:v>08GUA117291/12APGE99</c:v>
                </c:pt>
                <c:pt idx="16">
                  <c:v>4GUA101923/12HMGR94</c:v>
                </c:pt>
                <c:pt idx="17">
                  <c:v>08GUA110094/12HMGE98</c:v>
                </c:pt>
                <c:pt idx="18">
                  <c:v>08GUA110402/12HMGE98</c:v>
                </c:pt>
                <c:pt idx="19">
                  <c:v>08GUA100488/12HMDL08</c:v>
                </c:pt>
                <c:pt idx="20">
                  <c:v>08GUA101951/12HMDL12 2</c:v>
                </c:pt>
              </c:strCache>
            </c:strRef>
          </c:cat>
          <c:val>
            <c:numRef>
              <c:f>GRAFICA!$F$2:$F$22</c:f>
              <c:numCache>
                <c:formatCode>#,##0.0</c:formatCode>
                <c:ptCount val="21"/>
                <c:pt idx="0">
                  <c:v>32.996000000000002</c:v>
                </c:pt>
                <c:pt idx="1">
                  <c:v>24.866</c:v>
                </c:pt>
                <c:pt idx="2">
                  <c:v>46.537500000000001</c:v>
                </c:pt>
                <c:pt idx="3">
                  <c:v>211.84800000000001</c:v>
                </c:pt>
                <c:pt idx="4">
                  <c:v>43.124750000000013</c:v>
                </c:pt>
                <c:pt idx="5">
                  <c:v>220.75200000000001</c:v>
                </c:pt>
                <c:pt idx="6">
                  <c:v>40.061030000000002</c:v>
                </c:pt>
                <c:pt idx="7">
                  <c:v>40.061030000000002</c:v>
                </c:pt>
                <c:pt idx="8">
                  <c:v>281.08699999999988</c:v>
                </c:pt>
                <c:pt idx="9">
                  <c:v>21.9</c:v>
                </c:pt>
                <c:pt idx="10">
                  <c:v>42.887999999999998</c:v>
                </c:pt>
                <c:pt idx="11">
                  <c:v>34.218000000000011</c:v>
                </c:pt>
                <c:pt idx="12">
                  <c:v>22.812999999999999</c:v>
                </c:pt>
                <c:pt idx="13">
                  <c:v>22.8125</c:v>
                </c:pt>
                <c:pt idx="14">
                  <c:v>6</c:v>
                </c:pt>
                <c:pt idx="15">
                  <c:v>6</c:v>
                </c:pt>
                <c:pt idx="16">
                  <c:v>102.2</c:v>
                </c:pt>
                <c:pt idx="17">
                  <c:v>11.091000000000001</c:v>
                </c:pt>
                <c:pt idx="18">
                  <c:v>80.35499999999999</c:v>
                </c:pt>
                <c:pt idx="19">
                  <c:v>300</c:v>
                </c:pt>
                <c:pt idx="20" formatCode="@">
                  <c:v>103.87899999999998</c:v>
                </c:pt>
              </c:numCache>
            </c:numRef>
          </c:val>
        </c:ser>
        <c:ser>
          <c:idx val="1"/>
          <c:order val="1"/>
          <c:tx>
            <c:strRef>
              <c:f>GRAFICA!$G$1</c:f>
              <c:strCache>
                <c:ptCount val="1"/>
                <c:pt idx="0">
                  <c:v>VOL. EXTRACCIÓN</c:v>
                </c:pt>
              </c:strCache>
            </c:strRef>
          </c:tx>
          <c:spPr>
            <a:solidFill>
              <a:srgbClr val="FF99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/>
              <a:lstStyle/>
              <a:p>
                <a:pPr>
                  <a:defRPr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GRAFICA!$E$2:$E$22</c:f>
              <c:strCache>
                <c:ptCount val="21"/>
                <c:pt idx="0">
                  <c:v>08GUA101951/12HMDL12 1</c:v>
                </c:pt>
                <c:pt idx="1">
                  <c:v>08GUA121314/12HMGE05</c:v>
                </c:pt>
                <c:pt idx="2">
                  <c:v>08GUA114627/12HMGE99</c:v>
                </c:pt>
                <c:pt idx="3">
                  <c:v>08GUA110522/12HMGE98</c:v>
                </c:pt>
                <c:pt idx="4">
                  <c:v>08GUA117148/12HMGE99</c:v>
                </c:pt>
                <c:pt idx="5">
                  <c:v>08GUA101978/12HMGE06</c:v>
                </c:pt>
                <c:pt idx="6">
                  <c:v>08GUA111066/12HLGE99</c:v>
                </c:pt>
                <c:pt idx="7">
                  <c:v>08GUA111067/12HLGE99</c:v>
                </c:pt>
                <c:pt idx="8">
                  <c:v>08GUA110526/12HMGE98</c:v>
                </c:pt>
                <c:pt idx="9">
                  <c:v>4GUA102883/12HMGE95</c:v>
                </c:pt>
                <c:pt idx="10">
                  <c:v>4GUA102174/12HMGE95</c:v>
                </c:pt>
                <c:pt idx="11">
                  <c:v>4GUA108812/12HMDL07</c:v>
                </c:pt>
                <c:pt idx="12">
                  <c:v>08GUA103258/12HPDL07</c:v>
                </c:pt>
                <c:pt idx="13">
                  <c:v>08GUA119489/12HMGE00</c:v>
                </c:pt>
                <c:pt idx="14">
                  <c:v>08GUA117032/12APGE99</c:v>
                </c:pt>
                <c:pt idx="15">
                  <c:v>08GUA117291/12APGE99</c:v>
                </c:pt>
                <c:pt idx="16">
                  <c:v>4GUA101923/12HMGR94</c:v>
                </c:pt>
                <c:pt idx="17">
                  <c:v>08GUA110094/12HMGE98</c:v>
                </c:pt>
                <c:pt idx="18">
                  <c:v>08GUA110402/12HMGE98</c:v>
                </c:pt>
                <c:pt idx="19">
                  <c:v>08GUA100488/12HMDL08</c:v>
                </c:pt>
                <c:pt idx="20">
                  <c:v>08GUA101951/12HMDL12 2</c:v>
                </c:pt>
              </c:strCache>
            </c:strRef>
          </c:cat>
          <c:val>
            <c:numRef>
              <c:f>GRAFICA!$G$2:$G$22</c:f>
              <c:numCache>
                <c:formatCode>#,##0.0</c:formatCode>
                <c:ptCount val="21"/>
                <c:pt idx="0">
                  <c:v>27.593999999999991</c:v>
                </c:pt>
                <c:pt idx="1">
                  <c:v>42.048000000000002</c:v>
                </c:pt>
                <c:pt idx="2">
                  <c:v>44.347499999999997</c:v>
                </c:pt>
                <c:pt idx="3">
                  <c:v>354.78</c:v>
                </c:pt>
                <c:pt idx="4">
                  <c:v>118.26</c:v>
                </c:pt>
                <c:pt idx="5">
                  <c:v>157.68</c:v>
                </c:pt>
                <c:pt idx="6">
                  <c:v>7.8839999999999995</c:v>
                </c:pt>
                <c:pt idx="7">
                  <c:v>10.512</c:v>
                </c:pt>
                <c:pt idx="8">
                  <c:v>115.63200000000001</c:v>
                </c:pt>
                <c:pt idx="9">
                  <c:v>47.304000000000002</c:v>
                </c:pt>
                <c:pt idx="10">
                  <c:v>21.024000000000001</c:v>
                </c:pt>
                <c:pt idx="11">
                  <c:v>116.94600000000003</c:v>
                </c:pt>
                <c:pt idx="12">
                  <c:v>36.135000000000012</c:v>
                </c:pt>
                <c:pt idx="13">
                  <c:v>147.16800000000001</c:v>
                </c:pt>
                <c:pt idx="14">
                  <c:v>7.8839999999999995</c:v>
                </c:pt>
                <c:pt idx="15">
                  <c:v>1.3140000000000001</c:v>
                </c:pt>
                <c:pt idx="16">
                  <c:v>89.35199999999999</c:v>
                </c:pt>
                <c:pt idx="17" formatCode="0.00">
                  <c:v>9.855000000000004</c:v>
                </c:pt>
                <c:pt idx="18" formatCode="0.00">
                  <c:v>0</c:v>
                </c:pt>
                <c:pt idx="19" formatCode="0.00">
                  <c:v>0</c:v>
                </c:pt>
                <c:pt idx="20" formatCode="@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5333760"/>
        <c:axId val="385336504"/>
      </c:barChart>
      <c:scatterChart>
        <c:scatterStyle val="lineMarker"/>
        <c:varyColors val="0"/>
        <c:ser>
          <c:idx val="2"/>
          <c:order val="2"/>
          <c:tx>
            <c:strRef>
              <c:f>GRAFICA!$H$1</c:f>
              <c:strCache>
                <c:ptCount val="1"/>
                <c:pt idx="0">
                  <c:v>% DE EXTRACCIÓN</c:v>
                </c:pt>
              </c:strCache>
            </c:strRef>
          </c:tx>
          <c:spPr>
            <a:ln>
              <a:noFill/>
            </a:ln>
          </c:spPr>
          <c:marker>
            <c:spPr>
              <a:solidFill>
                <a:srgbClr val="FF0066"/>
              </a:solidFill>
            </c:spPr>
          </c:marker>
          <c:dPt>
            <c:idx val="1"/>
            <c:bubble3D val="0"/>
            <c:spPr>
              <a:ln w="9525">
                <a:noFill/>
              </a:ln>
            </c:spPr>
          </c:dPt>
          <c:xVal>
            <c:strRef>
              <c:f>GRAFICA!$E$2:$E$22</c:f>
              <c:strCache>
                <c:ptCount val="21"/>
                <c:pt idx="0">
                  <c:v>08GUA101951/12HMDL12 1</c:v>
                </c:pt>
                <c:pt idx="1">
                  <c:v>08GUA121314/12HMGE05</c:v>
                </c:pt>
                <c:pt idx="2">
                  <c:v>08GUA114627/12HMGE99</c:v>
                </c:pt>
                <c:pt idx="3">
                  <c:v>08GUA110522/12HMGE98</c:v>
                </c:pt>
                <c:pt idx="4">
                  <c:v>08GUA117148/12HMGE99</c:v>
                </c:pt>
                <c:pt idx="5">
                  <c:v>08GUA101978/12HMGE06</c:v>
                </c:pt>
                <c:pt idx="6">
                  <c:v>08GUA111066/12HLGE99</c:v>
                </c:pt>
                <c:pt idx="7">
                  <c:v>08GUA111067/12HLGE99</c:v>
                </c:pt>
                <c:pt idx="8">
                  <c:v>08GUA110526/12HMGE98</c:v>
                </c:pt>
                <c:pt idx="9">
                  <c:v>4GUA102883/12HMGE95</c:v>
                </c:pt>
                <c:pt idx="10">
                  <c:v>4GUA102174/12HMGE95</c:v>
                </c:pt>
                <c:pt idx="11">
                  <c:v>4GUA108812/12HMDL07</c:v>
                </c:pt>
                <c:pt idx="12">
                  <c:v>08GUA103258/12HPDL07</c:v>
                </c:pt>
                <c:pt idx="13">
                  <c:v>08GUA119489/12HMGE00</c:v>
                </c:pt>
                <c:pt idx="14">
                  <c:v>08GUA117032/12APGE99</c:v>
                </c:pt>
                <c:pt idx="15">
                  <c:v>08GUA117291/12APGE99</c:v>
                </c:pt>
                <c:pt idx="16">
                  <c:v>4GUA101923/12HMGR94</c:v>
                </c:pt>
                <c:pt idx="17">
                  <c:v>08GUA110094/12HMGE98</c:v>
                </c:pt>
                <c:pt idx="18">
                  <c:v>08GUA110402/12HMGE98</c:v>
                </c:pt>
                <c:pt idx="19">
                  <c:v>08GUA100488/12HMDL08</c:v>
                </c:pt>
                <c:pt idx="20">
                  <c:v>08GUA101951/12HMDL12 2</c:v>
                </c:pt>
              </c:strCache>
            </c:strRef>
          </c:xVal>
          <c:yVal>
            <c:numRef>
              <c:f>GRAFICA!$H$2:$H$22</c:f>
              <c:numCache>
                <c:formatCode>0.00%</c:formatCode>
                <c:ptCount val="21"/>
                <c:pt idx="0">
                  <c:v>0.83628318584070738</c:v>
                </c:pt>
                <c:pt idx="1">
                  <c:v>1.6909836724845171</c:v>
                </c:pt>
                <c:pt idx="2">
                  <c:v>0.95294117647058885</c:v>
                </c:pt>
                <c:pt idx="3">
                  <c:v>1.6746912880933498</c:v>
                </c:pt>
                <c:pt idx="4">
                  <c:v>2.7422767668218375</c:v>
                </c:pt>
                <c:pt idx="5">
                  <c:v>0.71428571428571452</c:v>
                </c:pt>
                <c:pt idx="6">
                  <c:v>0.19679973280766877</c:v>
                </c:pt>
                <c:pt idx="7">
                  <c:v>0.26239964374355834</c:v>
                </c:pt>
                <c:pt idx="8">
                  <c:v>0.41137441432723693</c:v>
                </c:pt>
                <c:pt idx="9">
                  <c:v>2.16</c:v>
                </c:pt>
                <c:pt idx="10">
                  <c:v>0.49020705092333511</c:v>
                </c:pt>
                <c:pt idx="11">
                  <c:v>3.4176749079431867</c:v>
                </c:pt>
                <c:pt idx="12">
                  <c:v>1.583965282952702</c:v>
                </c:pt>
                <c:pt idx="13">
                  <c:v>6.4512000000000018</c:v>
                </c:pt>
                <c:pt idx="14">
                  <c:v>1.3140000000000003</c:v>
                </c:pt>
                <c:pt idx="15">
                  <c:v>0.21900000000000006</c:v>
                </c:pt>
                <c:pt idx="16">
                  <c:v>0.87428571428571455</c:v>
                </c:pt>
                <c:pt idx="17">
                  <c:v>0.8885582905058157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5335328"/>
        <c:axId val="385337680"/>
      </c:scatterChart>
      <c:catAx>
        <c:axId val="385333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/>
          <a:lstStyle/>
          <a:p>
            <a:pPr>
              <a:defRPr/>
            </a:pPr>
            <a:endParaRPr lang="es-MX"/>
          </a:p>
        </c:txPr>
        <c:crossAx val="385336504"/>
        <c:crosses val="autoZero"/>
        <c:auto val="1"/>
        <c:lblAlgn val="ctr"/>
        <c:lblOffset val="100"/>
        <c:noMultiLvlLbl val="0"/>
      </c:catAx>
      <c:valAx>
        <c:axId val="38533650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385333760"/>
        <c:crosses val="autoZero"/>
        <c:crossBetween val="between"/>
      </c:valAx>
      <c:valAx>
        <c:axId val="385337680"/>
        <c:scaling>
          <c:orientation val="minMax"/>
        </c:scaling>
        <c:delete val="0"/>
        <c:axPos val="r"/>
        <c:numFmt formatCode="0.00%" sourceLinked="1"/>
        <c:majorTickMark val="out"/>
        <c:minorTickMark val="none"/>
        <c:tickLblPos val="nextTo"/>
        <c:crossAx val="385335328"/>
        <c:crosses val="max"/>
        <c:crossBetween val="midCat"/>
      </c:valAx>
      <c:valAx>
        <c:axId val="385335328"/>
        <c:scaling>
          <c:orientation val="minMax"/>
        </c:scaling>
        <c:delete val="1"/>
        <c:axPos val="b"/>
        <c:majorTickMark val="out"/>
        <c:minorTickMark val="none"/>
        <c:tickLblPos val="nextTo"/>
        <c:crossAx val="38533768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638049615162015"/>
          <c:y val="0.24748378670154922"/>
          <c:w val="0.16375055118110241"/>
          <c:h val="0.12228511770776128"/>
        </c:manualLayout>
      </c:layout>
      <c:overlay val="0"/>
    </c:legend>
    <c:plotVisOnly val="1"/>
    <c:dispBlanksAs val="gap"/>
    <c:showDLblsOverMax val="0"/>
  </c:chart>
  <c:spPr>
    <a:ln w="15875">
      <a:solidFill>
        <a:schemeClr val="tx1"/>
      </a:solidFill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400" b="0" i="0" u="none" strike="noStrike" baseline="0" dirty="0" smtClean="0">
                <a:effectLst/>
              </a:rPr>
              <a:t> COMPARACIÓN DE </a:t>
            </a:r>
            <a:r>
              <a:rPr lang="es-MX" dirty="0" smtClean="0"/>
              <a:t>VOLUMEN</a:t>
            </a:r>
            <a:r>
              <a:rPr lang="es-MX" baseline="0" dirty="0" smtClean="0"/>
              <a:t> </a:t>
            </a:r>
            <a:r>
              <a:rPr lang="es-MX" baseline="0" dirty="0"/>
              <a:t>DEL REPDA Y CENSO DEL ACUÍFERO LAGO DE CUITZEO</a:t>
            </a:r>
            <a:endParaRPr lang="es-MX" dirty="0"/>
          </a:p>
        </c:rich>
      </c:tx>
      <c:layout>
        <c:manualLayout>
          <c:xMode val="edge"/>
          <c:yMode val="edge"/>
          <c:x val="0.10221754525729128"/>
          <c:y val="1.28093039252783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'LAGO DE CUITZEO'!$B$1</c:f>
              <c:strCache>
                <c:ptCount val="1"/>
                <c:pt idx="0">
                  <c:v>REPDA 2018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cat>
            <c:strRef>
              <c:f>'LAGO DE CUITZEO'!$A$2:$A$37</c:f>
              <c:strCache>
                <c:ptCount val="36"/>
                <c:pt idx="0">
                  <c:v>08GUA110555/12HMGE98</c:v>
                </c:pt>
                <c:pt idx="1">
                  <c:v>08GUA106232/12AMGE06</c:v>
                </c:pt>
                <c:pt idx="2">
                  <c:v>08GUA110407/12HMGE98</c:v>
                </c:pt>
                <c:pt idx="3">
                  <c:v>08GUA103572/12AMGR98</c:v>
                </c:pt>
                <c:pt idx="4">
                  <c:v>08GUA103251/12GMOC07</c:v>
                </c:pt>
                <c:pt idx="5">
                  <c:v>08GUA106190/12AMOC07</c:v>
                </c:pt>
                <c:pt idx="6">
                  <c:v>08GUA104836/12AMGE06</c:v>
                </c:pt>
                <c:pt idx="7">
                  <c:v>08GUA107818/12AMDL09</c:v>
                </c:pt>
                <c:pt idx="8">
                  <c:v>08GUA106525/12AMGE06</c:v>
                </c:pt>
                <c:pt idx="9">
                  <c:v>4GUA106297/12AMGR95</c:v>
                </c:pt>
                <c:pt idx="10">
                  <c:v>4GUA102440/12AMGE95</c:v>
                </c:pt>
                <c:pt idx="11">
                  <c:v>08GUA115063/12AMGE06</c:v>
                </c:pt>
                <c:pt idx="12">
                  <c:v>08GUA107666/12AMDL17</c:v>
                </c:pt>
                <c:pt idx="13">
                  <c:v>08GUA100882/12AMGE06</c:v>
                </c:pt>
                <c:pt idx="14">
                  <c:v>08GUA117398/12AMGE99</c:v>
                </c:pt>
                <c:pt idx="15">
                  <c:v>08GUA106486/12AMGE06</c:v>
                </c:pt>
                <c:pt idx="16">
                  <c:v>08GUA100897/12AMDL07</c:v>
                </c:pt>
                <c:pt idx="17">
                  <c:v>08GUA106312/12AMGE06</c:v>
                </c:pt>
                <c:pt idx="18">
                  <c:v>08GUA109819/12HMGE98</c:v>
                </c:pt>
                <c:pt idx="19">
                  <c:v>08GUA116781/12AMGE99</c:v>
                </c:pt>
                <c:pt idx="20">
                  <c:v>08GUA100644/12AMDL16</c:v>
                </c:pt>
                <c:pt idx="21">
                  <c:v>08GUA101148/12IMGE06</c:v>
                </c:pt>
                <c:pt idx="22">
                  <c:v>08GUA119499/12AMGE00</c:v>
                </c:pt>
                <c:pt idx="23">
                  <c:v>08GUA100942/12AMDL13</c:v>
                </c:pt>
                <c:pt idx="24">
                  <c:v>08GUA101315/12AMGR94</c:v>
                </c:pt>
                <c:pt idx="25">
                  <c:v>08GUA109201/12HMGE98</c:v>
                </c:pt>
                <c:pt idx="26">
                  <c:v>08GUA115822/12AMGE99</c:v>
                </c:pt>
                <c:pt idx="27">
                  <c:v>08GUA106151/12AMOC07</c:v>
                </c:pt>
                <c:pt idx="28">
                  <c:v>4GUA106370/12AMGR95</c:v>
                </c:pt>
                <c:pt idx="29">
                  <c:v>08GUA122894/12AMDL11</c:v>
                </c:pt>
                <c:pt idx="30">
                  <c:v>08GUA109309/12HMGE98</c:v>
                </c:pt>
                <c:pt idx="31">
                  <c:v>08GUA104442/12HMGE98</c:v>
                </c:pt>
                <c:pt idx="32">
                  <c:v>08GUA104465/12AMGE98</c:v>
                </c:pt>
                <c:pt idx="33">
                  <c:v>08GUA108526/12AMDL16</c:v>
                </c:pt>
                <c:pt idx="34">
                  <c:v>4GUA102440/12AMGE95</c:v>
                </c:pt>
                <c:pt idx="35">
                  <c:v>08MCH106712/12AMGE98</c:v>
                </c:pt>
              </c:strCache>
            </c:strRef>
          </c:cat>
          <c:val>
            <c:numRef>
              <c:f>'LAGO DE CUITZEO'!$B$2:$B$37</c:f>
              <c:numCache>
                <c:formatCode>#,##0.00</c:formatCode>
                <c:ptCount val="36"/>
                <c:pt idx="0">
                  <c:v>5506.93</c:v>
                </c:pt>
                <c:pt idx="1">
                  <c:v>36000</c:v>
                </c:pt>
                <c:pt idx="2">
                  <c:v>59025.06</c:v>
                </c:pt>
                <c:pt idx="3">
                  <c:v>180000</c:v>
                </c:pt>
                <c:pt idx="4">
                  <c:v>1095</c:v>
                </c:pt>
                <c:pt idx="5">
                  <c:v>24000</c:v>
                </c:pt>
                <c:pt idx="6">
                  <c:v>48000</c:v>
                </c:pt>
                <c:pt idx="7">
                  <c:v>24000</c:v>
                </c:pt>
                <c:pt idx="8">
                  <c:v>36000</c:v>
                </c:pt>
                <c:pt idx="9">
                  <c:v>36000</c:v>
                </c:pt>
                <c:pt idx="10">
                  <c:v>180000</c:v>
                </c:pt>
                <c:pt idx="11">
                  <c:v>24000</c:v>
                </c:pt>
                <c:pt idx="12">
                  <c:v>30000</c:v>
                </c:pt>
                <c:pt idx="13">
                  <c:v>162000</c:v>
                </c:pt>
                <c:pt idx="14">
                  <c:v>216000</c:v>
                </c:pt>
                <c:pt idx="15">
                  <c:v>318000</c:v>
                </c:pt>
                <c:pt idx="16">
                  <c:v>96000</c:v>
                </c:pt>
                <c:pt idx="17">
                  <c:v>24000</c:v>
                </c:pt>
                <c:pt idx="18">
                  <c:v>89507.13</c:v>
                </c:pt>
                <c:pt idx="19">
                  <c:v>216000</c:v>
                </c:pt>
                <c:pt idx="20">
                  <c:v>172000</c:v>
                </c:pt>
                <c:pt idx="21">
                  <c:v>54000</c:v>
                </c:pt>
                <c:pt idx="22">
                  <c:v>384000</c:v>
                </c:pt>
                <c:pt idx="23">
                  <c:v>120000</c:v>
                </c:pt>
                <c:pt idx="24">
                  <c:v>108000</c:v>
                </c:pt>
                <c:pt idx="25">
                  <c:v>27535</c:v>
                </c:pt>
                <c:pt idx="26">
                  <c:v>432000</c:v>
                </c:pt>
                <c:pt idx="27">
                  <c:v>270000</c:v>
                </c:pt>
                <c:pt idx="28">
                  <c:v>360000</c:v>
                </c:pt>
                <c:pt idx="29">
                  <c:v>288000</c:v>
                </c:pt>
                <c:pt idx="30">
                  <c:v>16598.38</c:v>
                </c:pt>
                <c:pt idx="31">
                  <c:v>54750</c:v>
                </c:pt>
                <c:pt idx="32">
                  <c:v>72000</c:v>
                </c:pt>
                <c:pt idx="33">
                  <c:v>112314</c:v>
                </c:pt>
                <c:pt idx="34">
                  <c:v>180000</c:v>
                </c:pt>
                <c:pt idx="35">
                  <c:v>719940</c:v>
                </c:pt>
              </c:numCache>
            </c:numRef>
          </c:val>
        </c:ser>
        <c:ser>
          <c:idx val="1"/>
          <c:order val="1"/>
          <c:tx>
            <c:strRef>
              <c:f>'LAGO DE CUITZEO'!$C$1</c:f>
              <c:strCache>
                <c:ptCount val="1"/>
                <c:pt idx="0">
                  <c:v>CENSO 2013</c:v>
                </c:pt>
              </c:strCache>
            </c:strRef>
          </c:tx>
          <c:spPr>
            <a:solidFill>
              <a:srgbClr val="993300"/>
            </a:solidFill>
            <a:ln>
              <a:solidFill>
                <a:srgbClr val="993300"/>
              </a:solidFill>
            </a:ln>
            <a:effectLst/>
          </c:spPr>
          <c:invertIfNegative val="0"/>
          <c:cat>
            <c:strRef>
              <c:f>'LAGO DE CUITZEO'!$A$2:$A$37</c:f>
              <c:strCache>
                <c:ptCount val="36"/>
                <c:pt idx="0">
                  <c:v>08GUA110555/12HMGE98</c:v>
                </c:pt>
                <c:pt idx="1">
                  <c:v>08GUA106232/12AMGE06</c:v>
                </c:pt>
                <c:pt idx="2">
                  <c:v>08GUA110407/12HMGE98</c:v>
                </c:pt>
                <c:pt idx="3">
                  <c:v>08GUA103572/12AMGR98</c:v>
                </c:pt>
                <c:pt idx="4">
                  <c:v>08GUA103251/12GMOC07</c:v>
                </c:pt>
                <c:pt idx="5">
                  <c:v>08GUA106190/12AMOC07</c:v>
                </c:pt>
                <c:pt idx="6">
                  <c:v>08GUA104836/12AMGE06</c:v>
                </c:pt>
                <c:pt idx="7">
                  <c:v>08GUA107818/12AMDL09</c:v>
                </c:pt>
                <c:pt idx="8">
                  <c:v>08GUA106525/12AMGE06</c:v>
                </c:pt>
                <c:pt idx="9">
                  <c:v>4GUA106297/12AMGR95</c:v>
                </c:pt>
                <c:pt idx="10">
                  <c:v>4GUA102440/12AMGE95</c:v>
                </c:pt>
                <c:pt idx="11">
                  <c:v>08GUA115063/12AMGE06</c:v>
                </c:pt>
                <c:pt idx="12">
                  <c:v>08GUA107666/12AMDL17</c:v>
                </c:pt>
                <c:pt idx="13">
                  <c:v>08GUA100882/12AMGE06</c:v>
                </c:pt>
                <c:pt idx="14">
                  <c:v>08GUA117398/12AMGE99</c:v>
                </c:pt>
                <c:pt idx="15">
                  <c:v>08GUA106486/12AMGE06</c:v>
                </c:pt>
                <c:pt idx="16">
                  <c:v>08GUA100897/12AMDL07</c:v>
                </c:pt>
                <c:pt idx="17">
                  <c:v>08GUA106312/12AMGE06</c:v>
                </c:pt>
                <c:pt idx="18">
                  <c:v>08GUA109819/12HMGE98</c:v>
                </c:pt>
                <c:pt idx="19">
                  <c:v>08GUA116781/12AMGE99</c:v>
                </c:pt>
                <c:pt idx="20">
                  <c:v>08GUA100644/12AMDL16</c:v>
                </c:pt>
                <c:pt idx="21">
                  <c:v>08GUA101148/12IMGE06</c:v>
                </c:pt>
                <c:pt idx="22">
                  <c:v>08GUA119499/12AMGE00</c:v>
                </c:pt>
                <c:pt idx="23">
                  <c:v>08GUA100942/12AMDL13</c:v>
                </c:pt>
                <c:pt idx="24">
                  <c:v>08GUA101315/12AMGR94</c:v>
                </c:pt>
                <c:pt idx="25">
                  <c:v>08GUA109201/12HMGE98</c:v>
                </c:pt>
                <c:pt idx="26">
                  <c:v>08GUA115822/12AMGE99</c:v>
                </c:pt>
                <c:pt idx="27">
                  <c:v>08GUA106151/12AMOC07</c:v>
                </c:pt>
                <c:pt idx="28">
                  <c:v>4GUA106370/12AMGR95</c:v>
                </c:pt>
                <c:pt idx="29">
                  <c:v>08GUA122894/12AMDL11</c:v>
                </c:pt>
                <c:pt idx="30">
                  <c:v>08GUA109309/12HMGE98</c:v>
                </c:pt>
                <c:pt idx="31">
                  <c:v>08GUA104442/12HMGE98</c:v>
                </c:pt>
                <c:pt idx="32">
                  <c:v>08GUA104465/12AMGE98</c:v>
                </c:pt>
                <c:pt idx="33">
                  <c:v>08GUA108526/12AMDL16</c:v>
                </c:pt>
                <c:pt idx="34">
                  <c:v>4GUA102440/12AMGE95</c:v>
                </c:pt>
                <c:pt idx="35">
                  <c:v>08MCH106712/12AMGE98</c:v>
                </c:pt>
              </c:strCache>
            </c:strRef>
          </c:cat>
          <c:val>
            <c:numRef>
              <c:f>'LAGO DE CUITZEO'!$C$2:$C$37</c:f>
              <c:numCache>
                <c:formatCode>#,##0.00</c:formatCode>
                <c:ptCount val="36"/>
                <c:pt idx="0">
                  <c:v>19440</c:v>
                </c:pt>
                <c:pt idx="1">
                  <c:v>504576</c:v>
                </c:pt>
                <c:pt idx="2">
                  <c:v>141912</c:v>
                </c:pt>
                <c:pt idx="3">
                  <c:v>15552</c:v>
                </c:pt>
                <c:pt idx="4">
                  <c:v>6570</c:v>
                </c:pt>
                <c:pt idx="5">
                  <c:v>165880</c:v>
                </c:pt>
                <c:pt idx="6">
                  <c:v>82944</c:v>
                </c:pt>
                <c:pt idx="7">
                  <c:v>165888</c:v>
                </c:pt>
                <c:pt idx="8">
                  <c:v>41472</c:v>
                </c:pt>
                <c:pt idx="9">
                  <c:v>41472</c:v>
                </c:pt>
                <c:pt idx="10">
                  <c:v>165888</c:v>
                </c:pt>
                <c:pt idx="11">
                  <c:v>41472</c:v>
                </c:pt>
                <c:pt idx="12">
                  <c:v>165888</c:v>
                </c:pt>
                <c:pt idx="13">
                  <c:v>22032</c:v>
                </c:pt>
                <c:pt idx="14">
                  <c:v>497664</c:v>
                </c:pt>
                <c:pt idx="15">
                  <c:v>4927.5</c:v>
                </c:pt>
                <c:pt idx="16">
                  <c:v>165888</c:v>
                </c:pt>
                <c:pt idx="17">
                  <c:v>165888</c:v>
                </c:pt>
                <c:pt idx="18">
                  <c:v>125798.39999999999</c:v>
                </c:pt>
                <c:pt idx="19">
                  <c:v>381024</c:v>
                </c:pt>
                <c:pt idx="20">
                  <c:v>331776</c:v>
                </c:pt>
                <c:pt idx="21">
                  <c:v>18662.400000000001</c:v>
                </c:pt>
                <c:pt idx="22">
                  <c:v>777600</c:v>
                </c:pt>
                <c:pt idx="23">
                  <c:v>259200</c:v>
                </c:pt>
                <c:pt idx="24">
                  <c:v>663552</c:v>
                </c:pt>
                <c:pt idx="25">
                  <c:v>94608</c:v>
                </c:pt>
                <c:pt idx="26">
                  <c:v>165888</c:v>
                </c:pt>
                <c:pt idx="27">
                  <c:v>318816</c:v>
                </c:pt>
                <c:pt idx="28">
                  <c:v>373248</c:v>
                </c:pt>
                <c:pt idx="29">
                  <c:v>62208</c:v>
                </c:pt>
                <c:pt idx="30">
                  <c:v>105120</c:v>
                </c:pt>
                <c:pt idx="31">
                  <c:v>54750</c:v>
                </c:pt>
                <c:pt idx="32">
                  <c:v>124416</c:v>
                </c:pt>
                <c:pt idx="33">
                  <c:v>165888</c:v>
                </c:pt>
                <c:pt idx="34">
                  <c:v>165888</c:v>
                </c:pt>
                <c:pt idx="35">
                  <c:v>1555200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85333368"/>
        <c:axId val="385334936"/>
      </c:barChart>
      <c:scatterChart>
        <c:scatterStyle val="lineMarker"/>
        <c:varyColors val="0"/>
        <c:ser>
          <c:idx val="2"/>
          <c:order val="2"/>
          <c:tx>
            <c:strRef>
              <c:f>'LAGO DE CUITZEO'!$D$1</c:f>
              <c:strCache>
                <c:ptCount val="1"/>
                <c:pt idx="0">
                  <c:v>PORCENTAJE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'LAGO DE CUITZEO'!$A$2:$A$37</c:f>
              <c:strCache>
                <c:ptCount val="36"/>
                <c:pt idx="0">
                  <c:v>08GUA110555/12HMGE98</c:v>
                </c:pt>
                <c:pt idx="1">
                  <c:v>08GUA106232/12AMGE06</c:v>
                </c:pt>
                <c:pt idx="2">
                  <c:v>08GUA110407/12HMGE98</c:v>
                </c:pt>
                <c:pt idx="3">
                  <c:v>08GUA103572/12AMGR98</c:v>
                </c:pt>
                <c:pt idx="4">
                  <c:v>08GUA103251/12GMOC07</c:v>
                </c:pt>
                <c:pt idx="5">
                  <c:v>08GUA106190/12AMOC07</c:v>
                </c:pt>
                <c:pt idx="6">
                  <c:v>08GUA104836/12AMGE06</c:v>
                </c:pt>
                <c:pt idx="7">
                  <c:v>08GUA107818/12AMDL09</c:v>
                </c:pt>
                <c:pt idx="8">
                  <c:v>08GUA106525/12AMGE06</c:v>
                </c:pt>
                <c:pt idx="9">
                  <c:v>4GUA106297/12AMGR95</c:v>
                </c:pt>
                <c:pt idx="10">
                  <c:v>4GUA102440/12AMGE95</c:v>
                </c:pt>
                <c:pt idx="11">
                  <c:v>08GUA115063/12AMGE06</c:v>
                </c:pt>
                <c:pt idx="12">
                  <c:v>08GUA107666/12AMDL17</c:v>
                </c:pt>
                <c:pt idx="13">
                  <c:v>08GUA100882/12AMGE06</c:v>
                </c:pt>
                <c:pt idx="14">
                  <c:v>08GUA117398/12AMGE99</c:v>
                </c:pt>
                <c:pt idx="15">
                  <c:v>08GUA106486/12AMGE06</c:v>
                </c:pt>
                <c:pt idx="16">
                  <c:v>08GUA100897/12AMDL07</c:v>
                </c:pt>
                <c:pt idx="17">
                  <c:v>08GUA106312/12AMGE06</c:v>
                </c:pt>
                <c:pt idx="18">
                  <c:v>08GUA109819/12HMGE98</c:v>
                </c:pt>
                <c:pt idx="19">
                  <c:v>08GUA116781/12AMGE99</c:v>
                </c:pt>
                <c:pt idx="20">
                  <c:v>08GUA100644/12AMDL16</c:v>
                </c:pt>
                <c:pt idx="21">
                  <c:v>08GUA101148/12IMGE06</c:v>
                </c:pt>
                <c:pt idx="22">
                  <c:v>08GUA119499/12AMGE00</c:v>
                </c:pt>
                <c:pt idx="23">
                  <c:v>08GUA100942/12AMDL13</c:v>
                </c:pt>
                <c:pt idx="24">
                  <c:v>08GUA101315/12AMGR94</c:v>
                </c:pt>
                <c:pt idx="25">
                  <c:v>08GUA109201/12HMGE98</c:v>
                </c:pt>
                <c:pt idx="26">
                  <c:v>08GUA115822/12AMGE99</c:v>
                </c:pt>
                <c:pt idx="27">
                  <c:v>08GUA106151/12AMOC07</c:v>
                </c:pt>
                <c:pt idx="28">
                  <c:v>4GUA106370/12AMGR95</c:v>
                </c:pt>
                <c:pt idx="29">
                  <c:v>08GUA122894/12AMDL11</c:v>
                </c:pt>
                <c:pt idx="30">
                  <c:v>08GUA109309/12HMGE98</c:v>
                </c:pt>
                <c:pt idx="31">
                  <c:v>08GUA104442/12HMGE98</c:v>
                </c:pt>
                <c:pt idx="32">
                  <c:v>08GUA104465/12AMGE98</c:v>
                </c:pt>
                <c:pt idx="33">
                  <c:v>08GUA108526/12AMDL16</c:v>
                </c:pt>
                <c:pt idx="34">
                  <c:v>4GUA102440/12AMGE95</c:v>
                </c:pt>
                <c:pt idx="35">
                  <c:v>08MCH106712/12AMGE98</c:v>
                </c:pt>
              </c:strCache>
            </c:strRef>
          </c:xVal>
          <c:yVal>
            <c:numRef>
              <c:f>'LAGO DE CUITZEO'!$D$2:$D$37</c:f>
              <c:numCache>
                <c:formatCode>0.00%</c:formatCode>
                <c:ptCount val="36"/>
                <c:pt idx="0">
                  <c:v>3.5300975316555685</c:v>
                </c:pt>
                <c:pt idx="1">
                  <c:v>14.016</c:v>
                </c:pt>
                <c:pt idx="2">
                  <c:v>2.4042669334008302</c:v>
                </c:pt>
                <c:pt idx="3">
                  <c:v>8.6400000000000005E-2</c:v>
                </c:pt>
                <c:pt idx="4">
                  <c:v>6</c:v>
                </c:pt>
                <c:pt idx="5">
                  <c:v>6.9116666666666671</c:v>
                </c:pt>
                <c:pt idx="6">
                  <c:v>1.728</c:v>
                </c:pt>
                <c:pt idx="7">
                  <c:v>6.9119999999999999</c:v>
                </c:pt>
                <c:pt idx="8">
                  <c:v>1.1519999999999999</c:v>
                </c:pt>
                <c:pt idx="9">
                  <c:v>1.1519999999999999</c:v>
                </c:pt>
                <c:pt idx="10">
                  <c:v>0.92159999999999997</c:v>
                </c:pt>
                <c:pt idx="11">
                  <c:v>1.728</c:v>
                </c:pt>
                <c:pt idx="12">
                  <c:v>5.5296000000000003</c:v>
                </c:pt>
                <c:pt idx="13">
                  <c:v>0.13600000000000001</c:v>
                </c:pt>
                <c:pt idx="14">
                  <c:v>2.3039999999999998</c:v>
                </c:pt>
                <c:pt idx="15">
                  <c:v>1.5495283018867925E-2</c:v>
                </c:pt>
                <c:pt idx="16">
                  <c:v>1.728</c:v>
                </c:pt>
                <c:pt idx="17">
                  <c:v>6.9119999999999999</c:v>
                </c:pt>
                <c:pt idx="18">
                  <c:v>1.4054567496466481</c:v>
                </c:pt>
                <c:pt idx="19">
                  <c:v>1.764</c:v>
                </c:pt>
                <c:pt idx="20">
                  <c:v>1.9289302325581394</c:v>
                </c:pt>
                <c:pt idx="21">
                  <c:v>0.34560000000000002</c:v>
                </c:pt>
                <c:pt idx="22">
                  <c:v>2.0249999999999999</c:v>
                </c:pt>
                <c:pt idx="23">
                  <c:v>2.16</c:v>
                </c:pt>
                <c:pt idx="24">
                  <c:v>6.1440000000000001</c:v>
                </c:pt>
                <c:pt idx="25">
                  <c:v>3.4359179226439078</c:v>
                </c:pt>
                <c:pt idx="26">
                  <c:v>0.38400000000000001</c:v>
                </c:pt>
                <c:pt idx="27">
                  <c:v>1.1808000000000001</c:v>
                </c:pt>
                <c:pt idx="28">
                  <c:v>1.0367999999999999</c:v>
                </c:pt>
                <c:pt idx="29">
                  <c:v>0.216</c:v>
                </c:pt>
                <c:pt idx="30">
                  <c:v>6.3331481747013862</c:v>
                </c:pt>
                <c:pt idx="31">
                  <c:v>1</c:v>
                </c:pt>
                <c:pt idx="32">
                  <c:v>1.728</c:v>
                </c:pt>
                <c:pt idx="33">
                  <c:v>1.4770019766013143</c:v>
                </c:pt>
                <c:pt idx="34">
                  <c:v>0.92159999999999997</c:v>
                </c:pt>
                <c:pt idx="35">
                  <c:v>2.16018001500125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5331408"/>
        <c:axId val="385338072"/>
      </c:scatterChart>
      <c:catAx>
        <c:axId val="385333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85334936"/>
        <c:crosses val="autoZero"/>
        <c:auto val="1"/>
        <c:lblAlgn val="ctr"/>
        <c:lblOffset val="100"/>
        <c:noMultiLvlLbl val="0"/>
      </c:catAx>
      <c:valAx>
        <c:axId val="385334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85333368"/>
        <c:crosses val="autoZero"/>
        <c:crossBetween val="between"/>
      </c:valAx>
      <c:valAx>
        <c:axId val="385338072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85331408"/>
        <c:crosses val="max"/>
        <c:crossBetween val="midCat"/>
      </c:valAx>
      <c:valAx>
        <c:axId val="385331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53380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271762779212849"/>
          <c:y val="0.2393555278147976"/>
          <c:w val="0.31913232538423758"/>
          <c:h val="5.1963412194722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Hoja1!$J$2</c:f>
              <c:strCache>
                <c:ptCount val="1"/>
                <c:pt idx="0">
                  <c:v>DISPONIBILIDAD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697441025071424E-3"/>
                  <c:y val="-2.3107864194495842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3.97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en-US" sz="10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b="0" i="0" u="none" strike="noStrike" kern="1200" baseline="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rPr>
                      <a:t>-25.35</a:t>
                    </a:r>
                  </a:p>
                </c:rich>
              </c:tx>
              <c:numFmt formatCode="#,##0.00;[Red]#,##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1.4697441025071827E-3"/>
                  <c:y val="-5.1350809321101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1.0777998910022481E-16"/>
                  <c:y val="-3.08104855926610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690844535792325E-2"/>
                      <c:h val="6.7282498997244033E-2"/>
                    </c:manualLayout>
                  </c15:layout>
                </c:ext>
              </c:extLst>
            </c:dLbl>
            <c:dLbl>
              <c:idx val="19"/>
              <c:layout>
                <c:manualLayout>
                  <c:x val="4.4092323075213867E-3"/>
                  <c:y val="-4.3648187922936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Hoja1!$C$3:$C$22</c:f>
              <c:strCache>
                <c:ptCount val="20"/>
                <c:pt idx="0">
                  <c:v>Xichú-Atarjea</c:v>
                </c:pt>
                <c:pt idx="1">
                  <c:v>Ocampo</c:v>
                </c:pt>
                <c:pt idx="2">
                  <c:v>Laguna Seca</c:v>
                </c:pt>
                <c:pt idx="3">
                  <c:v>Dr. Mora-San José Iturbide</c:v>
                </c:pt>
                <c:pt idx="4">
                  <c:v>San Miguel de Allende</c:v>
                </c:pt>
                <c:pt idx="5">
                  <c:v>Cuenca Alta del Río Laja</c:v>
                </c:pt>
                <c:pt idx="6">
                  <c:v>Silao-Romita</c:v>
                </c:pt>
                <c:pt idx="7">
                  <c:v>La Muralla</c:v>
                </c:pt>
                <c:pt idx="8">
                  <c:v>Valle de León</c:v>
                </c:pt>
                <c:pt idx="9">
                  <c:v>Río Turbio</c:v>
                </c:pt>
                <c:pt idx="10">
                  <c:v>Valle de Celaya</c:v>
                </c:pt>
                <c:pt idx="11">
                  <c:v>Valle de la Cuevita</c:v>
                </c:pt>
                <c:pt idx="12">
                  <c:v>Valle de Acámbaro</c:v>
                </c:pt>
                <c:pt idx="13">
                  <c:v>Salvatierra-Acámbaro</c:v>
                </c:pt>
                <c:pt idx="14">
                  <c:v>Irapuato-Valle</c:v>
                </c:pt>
                <c:pt idx="15">
                  <c:v>Pénjamo-Abasolo</c:v>
                </c:pt>
                <c:pt idx="16">
                  <c:v>Lago de Cuitzeo</c:v>
                </c:pt>
                <c:pt idx="17">
                  <c:v>Ciénega Prieta-Moroleón</c:v>
                </c:pt>
                <c:pt idx="18">
                  <c:v>Jaral de Berrios-Villa de Reyes</c:v>
                </c:pt>
                <c:pt idx="19">
                  <c:v>Santa María del Río</c:v>
                </c:pt>
              </c:strCache>
            </c:strRef>
          </c:cat>
          <c:val>
            <c:numRef>
              <c:f>Hoja1!$J$3:$J$22</c:f>
              <c:numCache>
                <c:formatCode>#,##0.00_ ;[Red]\-#,##0.00\ </c:formatCode>
                <c:ptCount val="20"/>
                <c:pt idx="0">
                  <c:v>1.7802929999999999</c:v>
                </c:pt>
                <c:pt idx="1">
                  <c:v>-0.95876399999999995</c:v>
                </c:pt>
                <c:pt idx="2">
                  <c:v>-31.16732</c:v>
                </c:pt>
                <c:pt idx="3">
                  <c:v>-23.358032000000001</c:v>
                </c:pt>
                <c:pt idx="4">
                  <c:v>-9.9854789999999998</c:v>
                </c:pt>
                <c:pt idx="5">
                  <c:v>-62.112693999999998</c:v>
                </c:pt>
                <c:pt idx="6">
                  <c:v>117.187549</c:v>
                </c:pt>
                <c:pt idx="7">
                  <c:v>-11.556108</c:v>
                </c:pt>
                <c:pt idx="8">
                  <c:v>-53.869256999999998</c:v>
                </c:pt>
                <c:pt idx="9" formatCode="0.000000_ ;[Red]\-0.000000\ ">
                  <c:v>-52.915999999999997</c:v>
                </c:pt>
                <c:pt idx="10" formatCode="0.000000_ ;[Red]\-0.000000\ ">
                  <c:v>-113.592266</c:v>
                </c:pt>
                <c:pt idx="11" formatCode="0.000000_ ;[Red]\-0.000000\ ">
                  <c:v>-0.476329</c:v>
                </c:pt>
                <c:pt idx="12" formatCode="0.000000_ ;[Red]\-0.000000\ ">
                  <c:v>27.065487999999998</c:v>
                </c:pt>
                <c:pt idx="13" formatCode="0.000000_ ;[Red]\-0.000000\ ">
                  <c:v>-43.037871000000003</c:v>
                </c:pt>
                <c:pt idx="14" formatCode="0.000000_ ;[Red]\-0.000000\ ">
                  <c:v>-71.457937999999999</c:v>
                </c:pt>
                <c:pt idx="15" formatCode="0.000000_ ;[Red]\-0.000000\ ">
                  <c:v>-127.886679</c:v>
                </c:pt>
                <c:pt idx="16" formatCode="0.000000_ ;[Red]\-0.000000\ ">
                  <c:v>2.7655189999999998</c:v>
                </c:pt>
                <c:pt idx="17" formatCode="0.000000_ ;[Red]\-0.000000\ ">
                  <c:v>-11.018269</c:v>
                </c:pt>
                <c:pt idx="18" formatCode="0.000000_ ;[Red]\-0.000000\ ">
                  <c:v>0.96165900000000004</c:v>
                </c:pt>
                <c:pt idx="19" formatCode="0.000000_ ;[Red]\-0.000000\ ">
                  <c:v>1.5480000000000001E-2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9028104"/>
        <c:axId val="439027712"/>
      </c:barChart>
      <c:catAx>
        <c:axId val="439028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high"/>
        <c:spPr>
          <a:ln w="15875">
            <a:solidFill>
              <a:srgbClr val="000000"/>
            </a:solidFill>
          </a:ln>
        </c:spPr>
        <c:txPr>
          <a:bodyPr rot="-5400000" vert="horz"/>
          <a:lstStyle/>
          <a:p>
            <a:pPr>
              <a:defRPr/>
            </a:pPr>
            <a:endParaRPr lang="es-MX"/>
          </a:p>
        </c:txPr>
        <c:crossAx val="439027712"/>
        <c:crosses val="autoZero"/>
        <c:auto val="1"/>
        <c:lblAlgn val="ctr"/>
        <c:lblOffset val="100"/>
        <c:noMultiLvlLbl val="0"/>
      </c:catAx>
      <c:valAx>
        <c:axId val="439027712"/>
        <c:scaling>
          <c:orientation val="minMax"/>
          <c:max val="50"/>
        </c:scaling>
        <c:delete val="0"/>
        <c:axPos val="l"/>
        <c:majorGridlines>
          <c:spPr>
            <a:ln w="15875">
              <a:solidFill>
                <a:srgbClr val="000000"/>
              </a:solidFill>
            </a:ln>
          </c:spPr>
        </c:majorGridlines>
        <c:numFmt formatCode="#,##0.00_ ;[Red]\-#,##0.00\ " sourceLinked="1"/>
        <c:majorTickMark val="out"/>
        <c:minorTickMark val="none"/>
        <c:tickLblPos val="nextTo"/>
        <c:crossAx val="43902810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099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noProof="0"/>
              <a:t>Haga clic para modificar el estilo de texto del patrón</a:t>
            </a:r>
          </a:p>
          <a:p>
            <a:pPr lvl="1"/>
            <a:r>
              <a:rPr lang="es-ES" altLang="es-MX" noProof="0"/>
              <a:t>Segundo nivel</a:t>
            </a:r>
          </a:p>
          <a:p>
            <a:pPr lvl="2"/>
            <a:r>
              <a:rPr lang="es-ES" altLang="es-MX" noProof="0"/>
              <a:t>Tercer nivel</a:t>
            </a:r>
          </a:p>
          <a:p>
            <a:pPr lvl="3"/>
            <a:r>
              <a:rPr lang="es-ES" altLang="es-MX" noProof="0"/>
              <a:t>Cuarto nivel</a:t>
            </a:r>
          </a:p>
          <a:p>
            <a:pPr lvl="4"/>
            <a:r>
              <a:rPr lang="es-ES" altLang="es-MX" noProof="0"/>
              <a:t>Quinto nivel</a:t>
            </a:r>
          </a:p>
        </p:txBody>
      </p:sp>
      <p:sp>
        <p:nvSpPr>
          <p:cNvPr id="4102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103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365DE75-9A86-4574-B0B5-A77F9FD8E53D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2427108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88602C2-A38E-41E7-B030-D1E26788382B}" type="slidenum">
              <a:rPr lang="es-ES" altLang="es-MX" smtClean="0"/>
              <a:pPr/>
              <a:t>1</a:t>
            </a:fld>
            <a:endParaRPr lang="es-ES" altLang="es-MX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MX" smtClean="0"/>
          </a:p>
        </p:txBody>
      </p:sp>
    </p:spTree>
    <p:extLst>
      <p:ext uri="{BB962C8B-B14F-4D97-AF65-F5344CB8AC3E}">
        <p14:creationId xmlns:p14="http://schemas.microsoft.com/office/powerpoint/2010/main" val="604156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65DE75-9A86-4574-B0B5-A77F9FD8E53D}" type="slidenum">
              <a:rPr lang="es-ES" altLang="es-MX" smtClean="0"/>
              <a:pPr>
                <a:defRPr/>
              </a:pPr>
              <a:t>23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307910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34E13-06AC-41DC-B6DD-EE75E01F0173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126678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2A28E-E5F4-40A0-827F-5D586225DCCD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50197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181ED-D440-4232-BCCF-41325D2090A1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103651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23610-3322-42F4-BF2B-41F9BA3B1A42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447024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568EA-5B08-4834-AAD0-174241826761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071267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3D079-8FE7-41D5-9882-0278E27577CE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0317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98FCD-F78A-4387-9C43-F6500F64F1B1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416989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17B37-DE37-4346-B03B-6BC7D98CB8B0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92322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AE6E9-2226-43A4-8ECD-25DA8EEEEA85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835026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EE6A1-F0C4-475F-ACD7-2B5B2DB7B7C0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55628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04444-94D2-4AD6-B563-47E7A197BE06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893727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texto del patrón</a:t>
            </a:r>
          </a:p>
          <a:p>
            <a:pPr lvl="1"/>
            <a:r>
              <a:rPr lang="es-ES" altLang="es-MX" smtClean="0"/>
              <a:t>Segundo nivel</a:t>
            </a:r>
          </a:p>
          <a:p>
            <a:pPr lvl="2"/>
            <a:r>
              <a:rPr lang="es-ES" altLang="es-MX" smtClean="0"/>
              <a:t>Tercer nivel</a:t>
            </a:r>
          </a:p>
          <a:p>
            <a:pPr lvl="3"/>
            <a:r>
              <a:rPr lang="es-ES" altLang="es-MX" smtClean="0"/>
              <a:t>Cuarto nivel</a:t>
            </a:r>
          </a:p>
          <a:p>
            <a:pPr lvl="4"/>
            <a:r>
              <a:rPr lang="es-ES" altLang="es-MX" smtClean="0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86F9CD8-4601-4E82-A91E-07E034AC477A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endParaRPr lang="es-MX" altLang="es-MX" sz="440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endParaRPr lang="es-MX" altLang="es-MX" sz="3200" smtClean="0"/>
          </a:p>
        </p:txBody>
      </p:sp>
      <p:sp>
        <p:nvSpPr>
          <p:cNvPr id="3" name="Rectángulo 2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3077" name="Imagen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 txBox="1">
            <a:spLocks/>
          </p:cNvSpPr>
          <p:nvPr/>
        </p:nvSpPr>
        <p:spPr bwMode="auto">
          <a:xfrm>
            <a:off x="0" y="4445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/>
              <a:t>CENSO ÚNICO DE APROVECHAMIENTOS, AVANCES Y RESULTADOS.</a:t>
            </a:r>
            <a:endParaRPr lang="es-MX" sz="2000"/>
          </a:p>
        </p:txBody>
      </p:sp>
      <p:grpSp>
        <p:nvGrpSpPr>
          <p:cNvPr id="14339" name="Grupo 4"/>
          <p:cNvGrpSpPr>
            <a:grpSpLocks/>
          </p:cNvGrpSpPr>
          <p:nvPr/>
        </p:nvGrpSpPr>
        <p:grpSpPr bwMode="auto">
          <a:xfrm>
            <a:off x="395288" y="765175"/>
            <a:ext cx="7461250" cy="5861050"/>
            <a:chOff x="598205" y="849858"/>
            <a:chExt cx="7460465" cy="5861397"/>
          </a:xfrm>
        </p:grpSpPr>
        <p:grpSp>
          <p:nvGrpSpPr>
            <p:cNvPr id="14340" name="10 Grupo"/>
            <p:cNvGrpSpPr>
              <a:grpSpLocks/>
            </p:cNvGrpSpPr>
            <p:nvPr/>
          </p:nvGrpSpPr>
          <p:grpSpPr bwMode="auto">
            <a:xfrm>
              <a:off x="598205" y="1269330"/>
              <a:ext cx="7269995" cy="5441925"/>
              <a:chOff x="783943" y="1112168"/>
              <a:chExt cx="7269995" cy="5441925"/>
            </a:xfrm>
          </p:grpSpPr>
          <p:pic>
            <p:nvPicPr>
              <p:cNvPr id="14342" name="8 Imagen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139" t="30182" r="32361" b="23109"/>
              <a:stretch>
                <a:fillRect/>
              </a:stretch>
            </p:blipFill>
            <p:spPr bwMode="auto">
              <a:xfrm>
                <a:off x="5724128" y="3501008"/>
                <a:ext cx="2057400" cy="30530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3" name="5 Imagen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975" t="36308" r="38033" b="21638"/>
              <a:stretch>
                <a:fillRect/>
              </a:stretch>
            </p:blipFill>
            <p:spPr bwMode="auto">
              <a:xfrm>
                <a:off x="5220072" y="1112168"/>
                <a:ext cx="2833866" cy="2748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4" name="4 Imagen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999" t="57384" r="36806" b="16969"/>
              <a:stretch>
                <a:fillRect/>
              </a:stretch>
            </p:blipFill>
            <p:spPr bwMode="auto">
              <a:xfrm>
                <a:off x="783943" y="1124744"/>
                <a:ext cx="3644041" cy="2880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5" name="6 Imagen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55" t="50761" r="30972" b="13084"/>
              <a:stretch>
                <a:fillRect/>
              </a:stretch>
            </p:blipFill>
            <p:spPr bwMode="auto">
              <a:xfrm>
                <a:off x="1235844" y="4005064"/>
                <a:ext cx="2832100" cy="2363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341" name="11 CuadroTexto"/>
            <p:cNvSpPr txBox="1">
              <a:spLocks noChangeArrowheads="1"/>
            </p:cNvSpPr>
            <p:nvPr/>
          </p:nvSpPr>
          <p:spPr bwMode="auto">
            <a:xfrm>
              <a:off x="2874094" y="849858"/>
              <a:ext cx="51845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MX"/>
                <a:t>HOMOLOGACIÓN DE LA INFORMACIÓN.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 txBox="1">
            <a:spLocks/>
          </p:cNvSpPr>
          <p:nvPr/>
        </p:nvSpPr>
        <p:spPr bwMode="auto">
          <a:xfrm>
            <a:off x="0" y="4445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/>
              <a:t>CENSO ÚNICO DE APROVECHAMIENTOS, AVANCES Y RESULTADOS.</a:t>
            </a:r>
            <a:endParaRPr lang="es-MX" sz="2000"/>
          </a:p>
        </p:txBody>
      </p:sp>
      <p:grpSp>
        <p:nvGrpSpPr>
          <p:cNvPr id="15363" name="Grupo 4"/>
          <p:cNvGrpSpPr>
            <a:grpSpLocks/>
          </p:cNvGrpSpPr>
          <p:nvPr/>
        </p:nvGrpSpPr>
        <p:grpSpPr bwMode="auto">
          <a:xfrm>
            <a:off x="220663" y="908050"/>
            <a:ext cx="8677275" cy="5114925"/>
            <a:chOff x="653121" y="1017051"/>
            <a:chExt cx="10673946" cy="5869628"/>
          </a:xfrm>
        </p:grpSpPr>
        <p:grpSp>
          <p:nvGrpSpPr>
            <p:cNvPr id="15364" name="Grupo 5"/>
            <p:cNvGrpSpPr>
              <a:grpSpLocks/>
            </p:cNvGrpSpPr>
            <p:nvPr/>
          </p:nvGrpSpPr>
          <p:grpSpPr bwMode="auto">
            <a:xfrm>
              <a:off x="6981932" y="1423483"/>
              <a:ext cx="4345135" cy="4207735"/>
              <a:chOff x="6981932" y="1423483"/>
              <a:chExt cx="4345135" cy="4207735"/>
            </a:xfrm>
          </p:grpSpPr>
          <p:sp>
            <p:nvSpPr>
              <p:cNvPr id="8" name="CuadroTexto 7"/>
              <p:cNvSpPr txBox="1"/>
              <p:nvPr/>
            </p:nvSpPr>
            <p:spPr>
              <a:xfrm>
                <a:off x="7157861" y="1423298"/>
                <a:ext cx="4169206" cy="208406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400" dirty="0"/>
                  <a:t>ACUÍFEROS QUE FALTAN DEL CENSO ÚNICO.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  <a:defRPr/>
                </a:pPr>
                <a:endParaRPr lang="es-MX" sz="1400" dirty="0"/>
              </a:p>
              <a:p>
                <a:pPr marL="342900" indent="-342900">
                  <a:buFont typeface="Arial" panose="020B0604020202020204" pitchFamily="34" charset="0"/>
                  <a:buChar char="•"/>
                  <a:defRPr/>
                </a:pPr>
                <a:r>
                  <a:rPr lang="es-MX" sz="1400" dirty="0"/>
                  <a:t>VALLE DE CELAYA.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  <a:defRPr/>
                </a:pPr>
                <a:r>
                  <a:rPr lang="es-MX" sz="1400" dirty="0"/>
                  <a:t>PÉNJAMO – ABASOLO.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  <a:defRPr/>
                </a:pPr>
                <a:r>
                  <a:rPr lang="es-MX" sz="1400" dirty="0"/>
                  <a:t>IRAPUATO – VALLE.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  <a:defRPr/>
                </a:pPr>
                <a:r>
                  <a:rPr lang="es-MX" sz="1400" dirty="0"/>
                  <a:t>CUENCA ALTA DEL RÍO LAJA.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  <a:defRPr/>
                </a:pPr>
                <a:r>
                  <a:rPr lang="es-MX" sz="1400" dirty="0"/>
                  <a:t>VALLE DE LEÓN.</a:t>
                </a:r>
              </a:p>
            </p:txBody>
          </p:sp>
          <p:sp>
            <p:nvSpPr>
              <p:cNvPr id="9" name="CuadroTexto 8"/>
              <p:cNvSpPr txBox="1"/>
              <p:nvPr/>
            </p:nvSpPr>
            <p:spPr>
              <a:xfrm>
                <a:off x="6982110" y="4465595"/>
                <a:ext cx="4344957" cy="116591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400" dirty="0"/>
                  <a:t>DOS ACUIFEROS INTERESTATALES: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es-MX" sz="1400" b="1" dirty="0">
                    <a:solidFill>
                      <a:schemeClr val="accent6">
                        <a:lumMod val="75000"/>
                      </a:schemeClr>
                    </a:solidFill>
                  </a:rPr>
                  <a:t>JARAL DE BERRIOS – VILLA DE REYES.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es-MX" sz="1400" b="1" dirty="0">
                    <a:solidFill>
                      <a:schemeClr val="accent1">
                        <a:lumMod val="75000"/>
                      </a:schemeClr>
                    </a:solidFill>
                  </a:rPr>
                  <a:t>SANTA MARÍA </a:t>
                </a:r>
                <a:r>
                  <a:rPr lang="es-MX" b="1" dirty="0">
                    <a:solidFill>
                      <a:schemeClr val="accent1">
                        <a:lumMod val="75000"/>
                      </a:schemeClr>
                    </a:solidFill>
                  </a:rPr>
                  <a:t>DEL RÍO.</a:t>
                </a:r>
              </a:p>
            </p:txBody>
          </p:sp>
        </p:grpSp>
        <p:pic>
          <p:nvPicPr>
            <p:cNvPr id="15365" name="Imagen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48" r="19083"/>
            <a:stretch>
              <a:fillRect/>
            </a:stretch>
          </p:blipFill>
          <p:spPr bwMode="auto">
            <a:xfrm>
              <a:off x="653121" y="1017051"/>
              <a:ext cx="5733391" cy="5869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 txBox="1">
            <a:spLocks/>
          </p:cNvSpPr>
          <p:nvPr/>
        </p:nvSpPr>
        <p:spPr bwMode="auto">
          <a:xfrm>
            <a:off x="0" y="4445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/>
              <a:t>CENSO ÚNICO DE APROVECHAMIENTOS, AVANCES Y RESULTADOS.</a:t>
            </a:r>
            <a:endParaRPr lang="es-MX" sz="2000"/>
          </a:p>
        </p:txBody>
      </p:sp>
      <p:sp>
        <p:nvSpPr>
          <p:cNvPr id="16387" name="3 CuadroTexto"/>
          <p:cNvSpPr txBox="1">
            <a:spLocks noChangeArrowheads="1"/>
          </p:cNvSpPr>
          <p:nvPr/>
        </p:nvSpPr>
        <p:spPr bwMode="auto">
          <a:xfrm>
            <a:off x="503238" y="1989138"/>
            <a:ext cx="81375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MX" sz="6000" b="1"/>
              <a:t>RESULTADOS DEL CENSO ÚNICO.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 txBox="1">
            <a:spLocks/>
          </p:cNvSpPr>
          <p:nvPr/>
        </p:nvSpPr>
        <p:spPr bwMode="auto">
          <a:xfrm>
            <a:off x="0" y="4445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/>
              <a:t>CENSO ÚNICO DE APROVECHAMIENTOS, AVANCES Y RESULTADOS.</a:t>
            </a:r>
            <a:endParaRPr lang="es-MX" sz="2000"/>
          </a:p>
        </p:txBody>
      </p:sp>
      <p:sp>
        <p:nvSpPr>
          <p:cNvPr id="17411" name="4 CuadroTexto"/>
          <p:cNvSpPr txBox="1">
            <a:spLocks noChangeArrowheads="1"/>
          </p:cNvSpPr>
          <p:nvPr/>
        </p:nvSpPr>
        <p:spPr bwMode="auto">
          <a:xfrm>
            <a:off x="468313" y="511175"/>
            <a:ext cx="8207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MX" sz="1600" b="1"/>
              <a:t>COMPARACIÓN DE RESULTADOS DEL CENSO ÚNICO (APROVECHAMIENTOS).</a:t>
            </a:r>
          </a:p>
        </p:txBody>
      </p:sp>
      <p:graphicFrame>
        <p:nvGraphicFramePr>
          <p:cNvPr id="6" name="1 Gráfico"/>
          <p:cNvGraphicFramePr>
            <a:graphicFrameLocks noGrp="1"/>
          </p:cNvGraphicFramePr>
          <p:nvPr/>
        </p:nvGraphicFramePr>
        <p:xfrm>
          <a:off x="179512" y="817996"/>
          <a:ext cx="8295536" cy="5698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 txBox="1">
            <a:spLocks/>
          </p:cNvSpPr>
          <p:nvPr/>
        </p:nvSpPr>
        <p:spPr bwMode="auto">
          <a:xfrm>
            <a:off x="0" y="4445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/>
              <a:t>CENSO ÚNICO DE APROVECHAMIENTOS, AVANCES Y RESULTADOS.</a:t>
            </a:r>
            <a:endParaRPr lang="es-MX" sz="2000"/>
          </a:p>
        </p:txBody>
      </p:sp>
      <p:pic>
        <p:nvPicPr>
          <p:cNvPr id="18435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" t="4132" b="4404"/>
          <a:stretch>
            <a:fillRect/>
          </a:stretch>
        </p:blipFill>
        <p:spPr bwMode="auto">
          <a:xfrm>
            <a:off x="25400" y="512763"/>
            <a:ext cx="592613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3132138" y="4113213"/>
          <a:ext cx="4400550" cy="27463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2615"/>
                <a:gridCol w="708338"/>
                <a:gridCol w="850006"/>
                <a:gridCol w="1239591"/>
              </a:tblGrid>
              <a:tr h="25379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</a:rPr>
                        <a:t>ACUÍFERO DE OCAMPO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67979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effectLst/>
                        </a:rPr>
                        <a:t>OBSERVACIÓN</a:t>
                      </a:r>
                      <a:endParaRPr lang="es-MX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effectLst/>
                        </a:rPr>
                        <a:t>FUENTES</a:t>
                      </a:r>
                      <a:endParaRPr lang="es-MX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000" u="none" strike="noStrike" dirty="0">
                          <a:effectLst/>
                        </a:rPr>
                        <a:t>VOLUMEN REPDA Mm</a:t>
                      </a:r>
                      <a:r>
                        <a:rPr lang="es-MX" sz="1000" u="none" strike="noStrike" baseline="30000" dirty="0">
                          <a:effectLst/>
                        </a:rPr>
                        <a:t>3</a:t>
                      </a:r>
                      <a:endParaRPr lang="es-MX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000" u="none" strike="noStrike" dirty="0">
                          <a:effectLst/>
                        </a:rPr>
                        <a:t>VOLUMEN DE EXTRACCIÓN Mm</a:t>
                      </a:r>
                      <a:r>
                        <a:rPr lang="es-MX" sz="1000" u="none" strike="noStrike" baseline="30000" dirty="0">
                          <a:effectLst/>
                        </a:rPr>
                        <a:t>3</a:t>
                      </a:r>
                      <a:endParaRPr lang="es-MX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ctr"/>
                </a:tc>
              </a:tr>
              <a:tr h="181279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CON TITULO</a:t>
                      </a:r>
                      <a:endParaRPr lang="es-MX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22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>
                          <a:effectLst/>
                        </a:rPr>
                        <a:t>1,696,570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1,355,720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</a:tr>
              <a:tr h="181279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DOMESTICO</a:t>
                      </a:r>
                      <a:endParaRPr lang="es-MX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1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 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400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</a:tr>
              <a:tr h="181279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EXTRACCIÓN MANUAL</a:t>
                      </a:r>
                      <a:endParaRPr lang="es-MX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5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 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47,304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</a:tr>
              <a:tr h="181279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FUERA DEL ACUIFERO</a:t>
                      </a:r>
                      <a:endParaRPr lang="es-MX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>
                          <a:effectLst/>
                        </a:rPr>
                        <a:t>2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>
                          <a:effectLst/>
                        </a:rPr>
                        <a:t>8,000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 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</a:tr>
              <a:tr h="181279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>
                          <a:effectLst/>
                        </a:rPr>
                        <a:t>INACTIVOS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>
                          <a:effectLst/>
                        </a:rPr>
                        <a:t>14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>
                          <a:effectLst/>
                        </a:rPr>
                        <a:t> 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7,884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</a:tr>
              <a:tr h="181279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>
                          <a:effectLst/>
                        </a:rPr>
                        <a:t>MANANTIALES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6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>
                          <a:effectLst/>
                        </a:rPr>
                        <a:t> 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44,019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</a:tr>
              <a:tr h="181279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>
                          <a:effectLst/>
                        </a:rPr>
                        <a:t>SIN EQUIPO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10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>
                          <a:effectLst/>
                        </a:rPr>
                        <a:t> 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203,670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</a:tr>
              <a:tr h="181279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>
                          <a:effectLst/>
                        </a:rPr>
                        <a:t>SIN TRAMITE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11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>
                          <a:effectLst/>
                        </a:rPr>
                        <a:t> 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263,457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</a:tr>
              <a:tr h="181279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>
                          <a:effectLst/>
                        </a:rPr>
                        <a:t>TITULOS EN TRAMITE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8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>
                          <a:effectLst/>
                        </a:rPr>
                        <a:t>379,900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>
                          <a:effectLst/>
                        </a:rPr>
                        <a:t>756,864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</a:tr>
              <a:tr h="181279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TOTAL</a:t>
                      </a:r>
                      <a:endParaRPr lang="es-MX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79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2,084,469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>
                          <a:effectLst/>
                        </a:rPr>
                        <a:t>2,679,318</a:t>
                      </a:r>
                      <a:endParaRPr lang="es-MX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3" marR="9523" marT="9522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25513"/>
            <a:ext cx="6480175" cy="500856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ítulo 1"/>
          <p:cNvSpPr txBox="1">
            <a:spLocks/>
          </p:cNvSpPr>
          <p:nvPr/>
        </p:nvSpPr>
        <p:spPr bwMode="auto">
          <a:xfrm>
            <a:off x="0" y="4445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/>
              <a:t>CENSO ÚNICO DE APROVECHAMIENTOS, AVANCES Y RESULTADOS.</a:t>
            </a:r>
            <a:endParaRPr lang="es-MX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 txBox="1">
            <a:spLocks/>
          </p:cNvSpPr>
          <p:nvPr/>
        </p:nvSpPr>
        <p:spPr bwMode="auto">
          <a:xfrm>
            <a:off x="0" y="4445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/>
              <a:t>CENSO ÚNICO DE APROVECHAMIENTOS, AVANCES Y RESULTADOS.</a:t>
            </a:r>
            <a:endParaRPr lang="es-MX" sz="2000"/>
          </a:p>
        </p:txBody>
      </p:sp>
      <p:graphicFrame>
        <p:nvGraphicFramePr>
          <p:cNvPr id="6" name="1 Gráfic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194727"/>
              </p:ext>
            </p:extLst>
          </p:nvPr>
        </p:nvGraphicFramePr>
        <p:xfrm>
          <a:off x="179512" y="908720"/>
          <a:ext cx="8227451" cy="549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 txBox="1">
            <a:spLocks/>
          </p:cNvSpPr>
          <p:nvPr/>
        </p:nvSpPr>
        <p:spPr bwMode="auto">
          <a:xfrm>
            <a:off x="0" y="4445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 dirty="0"/>
              <a:t>CENSO ÚNICO DE APROVECHAMIENTOS, AVANCES Y RESULTADOS.</a:t>
            </a:r>
            <a:endParaRPr lang="es-MX" sz="2000" dirty="0"/>
          </a:p>
        </p:txBody>
      </p:sp>
      <p:graphicFrame>
        <p:nvGraphicFramePr>
          <p:cNvPr id="3" name="Gráfic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131419"/>
              </p:ext>
            </p:extLst>
          </p:nvPr>
        </p:nvGraphicFramePr>
        <p:xfrm>
          <a:off x="467543" y="620687"/>
          <a:ext cx="8425217" cy="594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 txBox="1">
            <a:spLocks/>
          </p:cNvSpPr>
          <p:nvPr/>
        </p:nvSpPr>
        <p:spPr bwMode="auto">
          <a:xfrm>
            <a:off x="0" y="4445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 dirty="0"/>
              <a:t>CENSO ÚNICO DE APROVECHAMIENTOS, AVANCES Y RESULTADOS.</a:t>
            </a:r>
            <a:endParaRPr lang="es-MX" sz="2000" dirty="0"/>
          </a:p>
        </p:txBody>
      </p:sp>
      <p:graphicFrame>
        <p:nvGraphicFramePr>
          <p:cNvPr id="22531" name="Objeto 4"/>
          <p:cNvGraphicFramePr>
            <a:graphicFrameLocks noChangeAspect="1"/>
          </p:cNvGraphicFramePr>
          <p:nvPr/>
        </p:nvGraphicFramePr>
        <p:xfrm>
          <a:off x="107950" y="1628775"/>
          <a:ext cx="8747125" cy="284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3" name="Hoja de cálculo" r:id="rId3" imgW="8248779" imgH="2686185" progId="Excel.Sheet.8">
                  <p:embed/>
                </p:oleObj>
              </mc:Choice>
              <mc:Fallback>
                <p:oleObj name="Hoja de cálculo" r:id="rId3" imgW="8248779" imgH="2686185" progId="Excel.Sheet.8">
                  <p:embed/>
                  <p:pic>
                    <p:nvPicPr>
                      <p:cNvPr id="0" name="Objeto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628775"/>
                        <a:ext cx="8747125" cy="2849563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5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513273"/>
              </p:ext>
            </p:extLst>
          </p:nvPr>
        </p:nvGraphicFramePr>
        <p:xfrm>
          <a:off x="77788" y="1772816"/>
          <a:ext cx="8815387" cy="280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7" name="Hoja de cálculo" r:id="rId3" imgW="8429498" imgH="2686185" progId="Excel.Sheet.8">
                  <p:embed/>
                </p:oleObj>
              </mc:Choice>
              <mc:Fallback>
                <p:oleObj name="Hoja de cálculo" r:id="rId3" imgW="8429498" imgH="2686185" progId="Excel.Sheet.8">
                  <p:embed/>
                  <p:pic>
                    <p:nvPicPr>
                      <p:cNvPr id="0" name="Objeto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8" y="1772816"/>
                        <a:ext cx="8815387" cy="2808287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 bwMode="auto">
          <a:xfrm>
            <a:off x="0" y="4445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 dirty="0"/>
              <a:t>CENSO ÚNICO DE APROVECHAMIENTOS, AVANCES Y RESULTADOS.</a:t>
            </a:r>
            <a:endParaRPr lang="es-MX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 txBox="1">
            <a:spLocks/>
          </p:cNvSpPr>
          <p:nvPr/>
        </p:nvSpPr>
        <p:spPr bwMode="auto">
          <a:xfrm>
            <a:off x="900113" y="1268413"/>
            <a:ext cx="792003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sz="3600">
                <a:solidFill>
                  <a:schemeClr val="tx2"/>
                </a:solidFill>
              </a:rPr>
              <a:t>CENSO ÚNICO DE APROVECHAMIENTOS, AVANCES Y RESULTADOS </a:t>
            </a:r>
          </a:p>
        </p:txBody>
      </p:sp>
      <p:sp>
        <p:nvSpPr>
          <p:cNvPr id="5123" name="Subtítulo 2"/>
          <p:cNvSpPr txBox="1">
            <a:spLocks/>
          </p:cNvSpPr>
          <p:nvPr/>
        </p:nvSpPr>
        <p:spPr bwMode="auto">
          <a:xfrm>
            <a:off x="5148064" y="4437063"/>
            <a:ext cx="33845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MX" sz="1400" dirty="0"/>
              <a:t>Osvaldo Valdez </a:t>
            </a:r>
            <a:r>
              <a:rPr lang="es-MX" sz="1400" dirty="0" smtClean="0"/>
              <a:t>Robles</a:t>
            </a:r>
            <a:r>
              <a:rPr lang="es-MX" sz="1400" baseline="30000" dirty="0" smtClean="0"/>
              <a:t>1</a:t>
            </a:r>
          </a:p>
          <a:p>
            <a:r>
              <a:rPr lang="es-MX" sz="1400" dirty="0"/>
              <a:t>José Abraham Soto Avila</a:t>
            </a:r>
            <a:r>
              <a:rPr lang="es-MX" sz="1400" baseline="30000" dirty="0"/>
              <a:t>2</a:t>
            </a:r>
            <a:endParaRPr lang="es-MX" sz="1400" baseline="30000" dirty="0"/>
          </a:p>
          <a:p>
            <a:r>
              <a:rPr lang="es-MX" sz="1400" dirty="0"/>
              <a:t>Francisco Hugo </a:t>
            </a:r>
            <a:r>
              <a:rPr lang="es-MX" sz="1400"/>
              <a:t>Figueroa </a:t>
            </a:r>
            <a:r>
              <a:rPr lang="es-MX" sz="1400" smtClean="0"/>
              <a:t>Martinez</a:t>
            </a:r>
            <a:r>
              <a:rPr lang="es-MX" sz="1400" baseline="30000" smtClean="0"/>
              <a:t>1</a:t>
            </a:r>
            <a:endParaRPr lang="es-MX" sz="1400" dirty="0"/>
          </a:p>
          <a:p>
            <a:r>
              <a:rPr lang="es-MX" sz="1400" dirty="0" smtClean="0"/>
              <a:t>Edgar D. </a:t>
            </a:r>
            <a:r>
              <a:rPr lang="es-MX" sz="1400" dirty="0" err="1" smtClean="0"/>
              <a:t>Abelleyra</a:t>
            </a:r>
            <a:r>
              <a:rPr lang="es-MX" sz="1400" dirty="0" smtClean="0"/>
              <a:t> Cordero</a:t>
            </a:r>
            <a:r>
              <a:rPr lang="es-MX" sz="1400" baseline="30000" dirty="0" smtClean="0"/>
              <a:t>1</a:t>
            </a:r>
            <a:endParaRPr lang="es-MX" sz="1400" dirty="0" smtClean="0"/>
          </a:p>
          <a:p>
            <a:r>
              <a:rPr lang="es-MX" sz="1400" dirty="0" smtClean="0"/>
              <a:t>CONAGUA</a:t>
            </a:r>
            <a:r>
              <a:rPr lang="es-MX" sz="1400" baseline="30000" dirty="0" smtClean="0"/>
              <a:t>1</a:t>
            </a:r>
            <a:r>
              <a:rPr lang="es-MX" sz="1400" dirty="0"/>
              <a:t>, CEAG</a:t>
            </a:r>
            <a:r>
              <a:rPr lang="es-MX" sz="1400" baseline="30000" dirty="0"/>
              <a:t>2</a:t>
            </a:r>
            <a:r>
              <a:rPr lang="es-MX" sz="14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/>
          <p:cNvSpPr txBox="1">
            <a:spLocks/>
          </p:cNvSpPr>
          <p:nvPr/>
        </p:nvSpPr>
        <p:spPr bwMode="auto">
          <a:xfrm>
            <a:off x="0" y="4445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/>
              <a:t>CENSO ÚNICO DE APROVECHAMIENTOS, AVANCES Y RESULTADOS.</a:t>
            </a:r>
            <a:endParaRPr lang="es-MX" sz="2000"/>
          </a:p>
        </p:txBody>
      </p:sp>
      <p:graphicFrame>
        <p:nvGraphicFramePr>
          <p:cNvPr id="24579" name="Objeto 4"/>
          <p:cNvGraphicFramePr>
            <a:graphicFrameLocks noChangeAspect="1"/>
          </p:cNvGraphicFramePr>
          <p:nvPr/>
        </p:nvGraphicFramePr>
        <p:xfrm>
          <a:off x="107950" y="1484313"/>
          <a:ext cx="8747125" cy="323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1" name="Hoja de cálculo" r:id="rId3" imgW="8305777" imgH="3067185" progId="Excel.Sheet.8">
                  <p:embed/>
                </p:oleObj>
              </mc:Choice>
              <mc:Fallback>
                <p:oleObj name="Hoja de cálculo" r:id="rId3" imgW="8305777" imgH="3067185" progId="Excel.Sheet.8">
                  <p:embed/>
                  <p:pic>
                    <p:nvPicPr>
                      <p:cNvPr id="0" name="Objeto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484313"/>
                        <a:ext cx="8747125" cy="3230562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1"/>
          <p:cNvSpPr txBox="1">
            <a:spLocks/>
          </p:cNvSpPr>
          <p:nvPr/>
        </p:nvSpPr>
        <p:spPr bwMode="auto">
          <a:xfrm>
            <a:off x="0" y="4445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/>
              <a:t>CENSO ÚNICO DE APROVECHAMIENTOS, AVANCES Y RESULTADOS.</a:t>
            </a:r>
            <a:endParaRPr lang="es-MX" sz="2000"/>
          </a:p>
        </p:txBody>
      </p:sp>
      <p:graphicFrame>
        <p:nvGraphicFramePr>
          <p:cNvPr id="25603" name="Objeto 4"/>
          <p:cNvGraphicFramePr>
            <a:graphicFrameLocks noChangeAspect="1"/>
          </p:cNvGraphicFramePr>
          <p:nvPr/>
        </p:nvGraphicFramePr>
        <p:xfrm>
          <a:off x="130175" y="2060575"/>
          <a:ext cx="8748713" cy="252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5" name="Worksheet" r:id="rId3" imgW="7981856" imgH="2305129" progId="Excel.Sheet.8">
                  <p:embed/>
                </p:oleObj>
              </mc:Choice>
              <mc:Fallback>
                <p:oleObj name="Worksheet" r:id="rId3" imgW="7981856" imgH="2305129" progId="Excel.Sheet.8">
                  <p:embed/>
                  <p:pic>
                    <p:nvPicPr>
                      <p:cNvPr id="0" name="Objeto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175" y="2060575"/>
                        <a:ext cx="8748713" cy="2527300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-16899" y="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 dirty="0"/>
              <a:t>CENSO ÚNICO DE APROVECHAMIENTOS, AVANCES Y RESULTADOS.</a:t>
            </a:r>
            <a:endParaRPr lang="es-MX" sz="2000" dirty="0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7888756"/>
              </p:ext>
            </p:extLst>
          </p:nvPr>
        </p:nvGraphicFramePr>
        <p:xfrm>
          <a:off x="251520" y="1340768"/>
          <a:ext cx="8272063" cy="3312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8" name="Worksheet" r:id="rId3" imgW="4448213" imgH="1781293" progId="Excel.Sheet.12">
                  <p:embed/>
                </p:oleObj>
              </mc:Choice>
              <mc:Fallback>
                <p:oleObj name="Worksheet" r:id="rId3" imgW="4448213" imgH="178129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1340768"/>
                        <a:ext cx="8272063" cy="3312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577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7248467" cy="560108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-16899" y="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 dirty="0"/>
              <a:t>CENSO ÚNICO DE APROVECHAMIENTOS, AVANCES Y RESULTADOS.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255824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1"/>
          <p:cNvSpPr txBox="1">
            <a:spLocks/>
          </p:cNvSpPr>
          <p:nvPr/>
        </p:nvSpPr>
        <p:spPr bwMode="auto">
          <a:xfrm>
            <a:off x="0" y="4445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/>
              <a:t>CENSO ÚNICO DE APROVECHAMIENTOS, AVANCES Y RESULTADOS.</a:t>
            </a:r>
            <a:endParaRPr lang="es-MX" sz="2000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0094667"/>
              </p:ext>
            </p:extLst>
          </p:nvPr>
        </p:nvGraphicFramePr>
        <p:xfrm>
          <a:off x="107504" y="1628800"/>
          <a:ext cx="8702682" cy="230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4" name="Worksheet" r:id="rId3" imgW="8058070" imgH="2133600" progId="Excel.Sheet.12">
                  <p:embed/>
                </p:oleObj>
              </mc:Choice>
              <mc:Fallback>
                <p:oleObj name="Worksheet" r:id="rId3" imgW="8058070" imgH="21336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1628800"/>
                        <a:ext cx="8702682" cy="2304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1628800"/>
            <a:ext cx="7701689" cy="3312368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 bwMode="auto">
          <a:xfrm>
            <a:off x="0" y="4445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 dirty="0"/>
              <a:t>CENSO ÚNICO DE APROVECHAMIENTOS, AVANCES Y RESULTADOS.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422786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ítulo 1"/>
          <p:cNvSpPr txBox="1">
            <a:spLocks/>
          </p:cNvSpPr>
          <p:nvPr/>
        </p:nvSpPr>
        <p:spPr bwMode="auto">
          <a:xfrm>
            <a:off x="0" y="4445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 dirty="0"/>
              <a:t>CENSO ÚNICO DE APROVECHAMIENTOS, AVANCES Y RESULTADOS.</a:t>
            </a:r>
            <a:endParaRPr lang="es-MX" sz="2000" dirty="0"/>
          </a:p>
        </p:txBody>
      </p:sp>
      <p:graphicFrame>
        <p:nvGraphicFramePr>
          <p:cNvPr id="26627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83479"/>
              </p:ext>
            </p:extLst>
          </p:nvPr>
        </p:nvGraphicFramePr>
        <p:xfrm>
          <a:off x="0" y="1412875"/>
          <a:ext cx="8932863" cy="372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2" name="Hoja de cálculo" r:id="rId3" imgW="10696454" imgH="4457700" progId="Excel.Sheet.12">
                  <p:embed/>
                </p:oleObj>
              </mc:Choice>
              <mc:Fallback>
                <p:oleObj name="Hoja de cálculo" r:id="rId3" imgW="10696454" imgH="4457700" progId="Excel.Sheet.12">
                  <p:embed/>
                  <p:pic>
                    <p:nvPicPr>
                      <p:cNvPr id="0" name="Objeto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12875"/>
                        <a:ext cx="8932863" cy="3722688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1115616" y="5445224"/>
            <a:ext cx="5999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ACUÍFEROS = 167.491 Mm3, DISTRITO = 28.514 M</a:t>
            </a:r>
            <a:r>
              <a:rPr lang="es-MX" dirty="0"/>
              <a:t>m</a:t>
            </a:r>
            <a:r>
              <a:rPr lang="es-MX" dirty="0" smtClean="0"/>
              <a:t>3</a:t>
            </a:r>
          </a:p>
          <a:p>
            <a:endParaRPr lang="es-MX" dirty="0"/>
          </a:p>
          <a:p>
            <a:pPr algn="ctr"/>
            <a:r>
              <a:rPr lang="es-MX" b="1" dirty="0" smtClean="0"/>
              <a:t>TOTAL= 196.005 Mm3</a:t>
            </a:r>
            <a:endParaRPr lang="es-MX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0" y="4445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 dirty="0"/>
              <a:t>CENSO ÚNICO DE APROVECHAMIENTOS, AVANCES Y RESULTADOS.</a:t>
            </a:r>
            <a:endParaRPr lang="es-MX" sz="2000" dirty="0"/>
          </a:p>
        </p:txBody>
      </p:sp>
      <p:graphicFrame>
        <p:nvGraphicFramePr>
          <p:cNvPr id="5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657665"/>
              </p:ext>
            </p:extLst>
          </p:nvPr>
        </p:nvGraphicFramePr>
        <p:xfrm>
          <a:off x="107504" y="899428"/>
          <a:ext cx="8640960" cy="4946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3491880" y="503173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</a:rPr>
              <a:t>DISPONIBILIDAD 2018</a:t>
            </a:r>
            <a:endParaRPr lang="es-MX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19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3 CuadroTexto"/>
          <p:cNvSpPr txBox="1">
            <a:spLocks noChangeArrowheads="1"/>
          </p:cNvSpPr>
          <p:nvPr/>
        </p:nvSpPr>
        <p:spPr bwMode="auto">
          <a:xfrm>
            <a:off x="3348038" y="476250"/>
            <a:ext cx="4300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MX" b="1"/>
              <a:t>BENEFICIOS DEL CENSO ÚNICO.</a:t>
            </a:r>
          </a:p>
        </p:txBody>
      </p:sp>
      <p:sp>
        <p:nvSpPr>
          <p:cNvPr id="31747" name="4 CuadroTexto"/>
          <p:cNvSpPr txBox="1">
            <a:spLocks noChangeArrowheads="1"/>
          </p:cNvSpPr>
          <p:nvPr/>
        </p:nvSpPr>
        <p:spPr bwMode="auto">
          <a:xfrm>
            <a:off x="395288" y="933450"/>
            <a:ext cx="848677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s-MX"/>
              <a:t>UBICACIÓN DE NUEVOS SITIOS DE MONITOREO Y PRUEBAS DE BOMBEO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MX"/>
          </a:p>
          <a:p>
            <a:pPr algn="just">
              <a:buFont typeface="Arial" panose="020B0604020202020204" pitchFamily="34" charset="0"/>
              <a:buChar char="•"/>
            </a:pPr>
            <a:r>
              <a:rPr lang="es-MX"/>
              <a:t>MANEJO PARA LA DICTAMINACIÓN DEL AREA DE AGUAS SUBTERRÉNEAS DE LOS ACUÍFEROS.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MX"/>
          </a:p>
          <a:p>
            <a:pPr algn="just">
              <a:buFont typeface="Arial" panose="020B0604020202020204" pitchFamily="34" charset="0"/>
              <a:buChar char="•"/>
            </a:pPr>
            <a:r>
              <a:rPr lang="es-MX"/>
              <a:t>ÁNALISIS DE CONSUMOS ENERGETICOS EN LOS APROVECHAMIENTOS.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MX"/>
          </a:p>
          <a:p>
            <a:pPr algn="just">
              <a:buFont typeface="Arial" panose="020B0604020202020204" pitchFamily="34" charset="0"/>
              <a:buChar char="•"/>
            </a:pPr>
            <a:r>
              <a:rPr lang="es-MX"/>
              <a:t>MAYOR CERTIDUMBRE EN EL NUMERO Y CONSUMO DE LOS APROVECHAMIENTOS.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MX"/>
          </a:p>
          <a:p>
            <a:pPr algn="just">
              <a:buFont typeface="Arial" panose="020B0604020202020204" pitchFamily="34" charset="0"/>
              <a:buChar char="•"/>
            </a:pPr>
            <a:r>
              <a:rPr lang="es-MX"/>
              <a:t>MAYOR CERTIDUMBRE PARA EL CALCULO DE DISPONIBILIDADES DE AGUAS SUBTERRÁNEAS.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MX"/>
          </a:p>
          <a:p>
            <a:pPr algn="just">
              <a:buFont typeface="Arial" panose="020B0604020202020204" pitchFamily="34" charset="0"/>
              <a:buChar char="•"/>
            </a:pPr>
            <a:r>
              <a:rPr lang="es-MX"/>
              <a:t>HOMOLOGACIÓN DE CRITERIOS PARA TODOS LOS INVOLUCRADOS (CONAGUA, CEA Y COTA’S), POR EJEMPLO DATUM Y CAMPOS EN LAS BASES DE DATOS.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MX"/>
          </a:p>
          <a:p>
            <a:pPr algn="just">
              <a:buFont typeface="Arial" panose="020B0604020202020204" pitchFamily="34" charset="0"/>
              <a:buChar char="•"/>
            </a:pPr>
            <a:r>
              <a:rPr lang="es-MX"/>
              <a:t>FORTALECE EL TRABAJO COORDINADO ENTRE </a:t>
            </a:r>
          </a:p>
          <a:p>
            <a:pPr algn="just"/>
            <a:r>
              <a:rPr lang="es-MX"/>
              <a:t>INSTITUCIONES Y ASOCIACIONES DE USUARIOS.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MX"/>
          </a:p>
        </p:txBody>
      </p:sp>
      <p:sp>
        <p:nvSpPr>
          <p:cNvPr id="31748" name="Título 1"/>
          <p:cNvSpPr txBox="1">
            <a:spLocks/>
          </p:cNvSpPr>
          <p:nvPr/>
        </p:nvSpPr>
        <p:spPr bwMode="auto">
          <a:xfrm>
            <a:off x="0" y="4445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/>
              <a:t>CENSO ÚNICO DE APROVECHAMIENTOS, AVANCES Y RESULTADOS.</a:t>
            </a:r>
            <a:endParaRPr lang="es-MX" sz="2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n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" t="2864" r="50928" b="65637"/>
          <a:stretch>
            <a:fillRect/>
          </a:stretch>
        </p:blipFill>
        <p:spPr bwMode="auto">
          <a:xfrm>
            <a:off x="3708400" y="-242888"/>
            <a:ext cx="1943100" cy="194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900113" y="2492375"/>
            <a:ext cx="7056437" cy="1092200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FontTx/>
              <a:buNone/>
              <a:defRPr/>
            </a:pPr>
            <a:endParaRPr lang="es-ES" sz="2400" i="1" dirty="0"/>
          </a:p>
          <a:p>
            <a:pPr marL="0" indent="0" algn="just">
              <a:buFontTx/>
              <a:buNone/>
              <a:defRPr/>
            </a:pPr>
            <a:endParaRPr lang="es-ES" sz="2400" i="1" dirty="0"/>
          </a:p>
          <a:p>
            <a:pPr marL="0" indent="0" algn="just">
              <a:buFontTx/>
              <a:buNone/>
              <a:defRPr/>
            </a:pPr>
            <a:endParaRPr lang="es-ES" sz="2400" i="1" dirty="0"/>
          </a:p>
          <a:p>
            <a:pPr marL="0" indent="0" algn="just">
              <a:buFontTx/>
              <a:buNone/>
              <a:defRPr/>
            </a:pPr>
            <a:endParaRPr lang="es-ES" sz="2400" i="1" dirty="0"/>
          </a:p>
          <a:p>
            <a:pPr marL="0" indent="0" algn="just">
              <a:buFontTx/>
              <a:buNone/>
              <a:defRPr/>
            </a:pPr>
            <a:endParaRPr lang="es-ES" sz="2400" i="1" dirty="0"/>
          </a:p>
          <a:p>
            <a:pPr marL="0" indent="0" algn="ctr">
              <a:buFontTx/>
              <a:buNone/>
              <a:defRPr/>
            </a:pPr>
            <a:r>
              <a:rPr lang="es-ES" sz="14400" i="1" dirty="0"/>
              <a:t>GRACIAS POR SU ASISTENCIA</a:t>
            </a:r>
          </a:p>
          <a:p>
            <a:pPr marL="0" indent="0">
              <a:buFontTx/>
              <a:buNone/>
              <a:defRPr/>
            </a:pPr>
            <a:endParaRPr lang="es-ES" sz="2400" dirty="0"/>
          </a:p>
          <a:p>
            <a:pPr marL="0" indent="0">
              <a:buFontTx/>
              <a:buNone/>
              <a:defRPr/>
            </a:pPr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upo 3"/>
          <p:cNvGrpSpPr>
            <a:grpSpLocks/>
          </p:cNvGrpSpPr>
          <p:nvPr/>
        </p:nvGrpSpPr>
        <p:grpSpPr bwMode="auto">
          <a:xfrm>
            <a:off x="457200" y="1381125"/>
            <a:ext cx="8362950" cy="5002213"/>
            <a:chOff x="457199" y="1380505"/>
            <a:chExt cx="10989891" cy="5002838"/>
          </a:xfrm>
        </p:grpSpPr>
        <p:sp>
          <p:nvSpPr>
            <p:cNvPr id="6148" name="1 Título"/>
            <p:cNvSpPr txBox="1">
              <a:spLocks/>
            </p:cNvSpPr>
            <p:nvPr/>
          </p:nvSpPr>
          <p:spPr bwMode="auto">
            <a:xfrm>
              <a:off x="3454202" y="1380505"/>
              <a:ext cx="7992888" cy="47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s-MX" sz="3000" dirty="0">
                  <a:latin typeface="+mn-lt"/>
                </a:rPr>
                <a:t>Antecedentes.</a:t>
              </a:r>
            </a:p>
          </p:txBody>
        </p:sp>
        <p:sp>
          <p:nvSpPr>
            <p:cNvPr id="6" name="2 Marcador de contenido"/>
            <p:cNvSpPr txBox="1">
              <a:spLocks/>
            </p:cNvSpPr>
            <p:nvPr/>
          </p:nvSpPr>
          <p:spPr>
            <a:xfrm>
              <a:off x="457199" y="1856815"/>
              <a:ext cx="10543453" cy="4526528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es-ES" sz="2200" dirty="0">
                  <a:solidFill>
                    <a:srgbClr val="0D0D0D"/>
                  </a:solidFill>
                  <a:latin typeface="+mn-lt"/>
                </a:rPr>
                <a:t>Más del </a:t>
              </a:r>
              <a:r>
                <a:rPr lang="es-ES" sz="2200" b="1" dirty="0">
                  <a:solidFill>
                    <a:srgbClr val="0D0D0D"/>
                  </a:solidFill>
                  <a:latin typeface="+mn-lt"/>
                </a:rPr>
                <a:t>80%</a:t>
              </a:r>
              <a:r>
                <a:rPr lang="es-ES" sz="2200" dirty="0">
                  <a:solidFill>
                    <a:srgbClr val="0D0D0D"/>
                  </a:solidFill>
                  <a:latin typeface="+mn-lt"/>
                </a:rPr>
                <a:t> del agua subterránea es utilizada por la agricultura.</a:t>
              </a:r>
            </a:p>
            <a:p>
              <a:pPr algn="just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es-ES" sz="2200" dirty="0">
                  <a:solidFill>
                    <a:srgbClr val="0D0D0D"/>
                  </a:solidFill>
                  <a:latin typeface="+mn-lt"/>
                </a:rPr>
                <a:t>La mayoría del agua que se utiliza para uso público urbano proviene  del agua subterránea.</a:t>
              </a:r>
            </a:p>
            <a:p>
              <a:pPr algn="just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es-ES" sz="2200" dirty="0">
                  <a:solidFill>
                    <a:srgbClr val="0D0D0D"/>
                  </a:solidFill>
                  <a:latin typeface="+mn-lt"/>
                </a:rPr>
                <a:t>Constante abatimiento en los niveles de agua subterránea.</a:t>
              </a:r>
            </a:p>
            <a:p>
              <a:pPr algn="just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es-ES" sz="2200" dirty="0">
                  <a:solidFill>
                    <a:srgbClr val="0D0D0D"/>
                  </a:solidFill>
                  <a:latin typeface="+mn-lt"/>
                </a:rPr>
                <a:t>Falta de regulación de las extracciones de aguas subterráneas.</a:t>
              </a:r>
            </a:p>
            <a:p>
              <a:pPr algn="just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es-MX" sz="2200" dirty="0">
                  <a:solidFill>
                    <a:srgbClr val="0D0D0D"/>
                  </a:solidFill>
                  <a:latin typeface="+mn-lt"/>
                </a:rPr>
                <a:t>Desconocimiento de la totalidad de aprovechamientos de aguas subterráneas en el Estado.</a:t>
              </a:r>
            </a:p>
            <a:p>
              <a:pPr algn="just" eaLnBrk="1" hangingPunct="1">
                <a:lnSpc>
                  <a:spcPct val="90000"/>
                </a:lnSpc>
                <a:spcBef>
                  <a:spcPct val="50000"/>
                </a:spcBef>
                <a:buFontTx/>
                <a:buNone/>
              </a:pPr>
              <a:endParaRPr lang="es-ES" sz="2200" dirty="0">
                <a:solidFill>
                  <a:srgbClr val="0D0D0D"/>
                </a:solidFill>
                <a:latin typeface="Soberana Sans Regular" panose="02000000000000000000" pitchFamily="50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</a:pPr>
              <a:endParaRPr lang="es-MX" sz="2800" dirty="0">
                <a:latin typeface="Soberana Sans Regular" panose="02000000000000000000" pitchFamily="50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ts val="1000"/>
                </a:spcBef>
              </a:pPr>
              <a:endParaRPr lang="es-MX" sz="2800" dirty="0">
                <a:latin typeface="Soberana Sans Regular" panose="02000000000000000000" pitchFamily="50" charset="0"/>
              </a:endParaRPr>
            </a:p>
          </p:txBody>
        </p:sp>
      </p:grpSp>
      <p:sp>
        <p:nvSpPr>
          <p:cNvPr id="6147" name="Título 1"/>
          <p:cNvSpPr txBox="1">
            <a:spLocks/>
          </p:cNvSpPr>
          <p:nvPr/>
        </p:nvSpPr>
        <p:spPr bwMode="auto">
          <a:xfrm>
            <a:off x="0" y="4445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/>
              <a:t>CENSO ÚNICO DE APROVECHAMIENTOS, AVANCES Y RESULTADOS.</a:t>
            </a:r>
            <a:endParaRPr lang="es-MX"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407988" y="836712"/>
            <a:ext cx="2795587" cy="365125"/>
          </a:xfrm>
        </p:spPr>
        <p:txBody>
          <a:bodyPr/>
          <a:lstStyle/>
          <a:p>
            <a:pPr algn="l"/>
            <a:r>
              <a:rPr lang="es-MX" sz="3000" b="1" dirty="0" smtClean="0">
                <a:latin typeface="+mn-lt"/>
              </a:rPr>
              <a:t>Los COTAS</a:t>
            </a:r>
          </a:p>
        </p:txBody>
      </p:sp>
      <p:sp>
        <p:nvSpPr>
          <p:cNvPr id="7171" name="2 Marcador de contenido"/>
          <p:cNvSpPr>
            <a:spLocks noGrp="1"/>
          </p:cNvSpPr>
          <p:nvPr>
            <p:ph idx="1"/>
          </p:nvPr>
        </p:nvSpPr>
        <p:spPr>
          <a:xfrm>
            <a:off x="323850" y="1384400"/>
            <a:ext cx="8496300" cy="4525962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chemeClr val="accent1"/>
              </a:buClr>
              <a:buSzPct val="80000"/>
            </a:pPr>
            <a:endParaRPr lang="es-MX" sz="2000" dirty="0" smtClean="0"/>
          </a:p>
          <a:p>
            <a:pPr algn="just">
              <a:lnSpc>
                <a:spcPct val="90000"/>
              </a:lnSpc>
              <a:buClr>
                <a:schemeClr val="accent1"/>
              </a:buClr>
              <a:buSzPct val="80000"/>
            </a:pPr>
            <a:r>
              <a:rPr lang="es-MX" sz="2000" dirty="0" smtClean="0"/>
              <a:t>Los Consejos Técnicos de Aguas (COTAS) son Organizaciones de usuarios que buscan </a:t>
            </a:r>
            <a:r>
              <a:rPr lang="es-ES_tradnl" sz="2000" dirty="0" smtClean="0"/>
              <a:t>establecer la gestión integral del agua en la región a través del consenso y propuestas de alternativas para el manejo y conservación del recurso.</a:t>
            </a:r>
          </a:p>
          <a:p>
            <a:pPr algn="just">
              <a:lnSpc>
                <a:spcPct val="110000"/>
              </a:lnSpc>
            </a:pPr>
            <a:r>
              <a:rPr lang="es-ES_tradnl" sz="2000" dirty="0" smtClean="0"/>
              <a:t>Se constituyen entre 1997 y 1999 </a:t>
            </a:r>
            <a:r>
              <a:rPr lang="es-MX" sz="2000" dirty="0" smtClean="0"/>
              <a:t>con el respaldo del Gobierno del Estado de Guanajuato.</a:t>
            </a:r>
          </a:p>
          <a:p>
            <a:pPr algn="just">
              <a:lnSpc>
                <a:spcPct val="110000"/>
              </a:lnSpc>
            </a:pPr>
            <a:r>
              <a:rPr lang="es-MX" sz="2000" dirty="0" smtClean="0"/>
              <a:t>Existen 14 Consejos Técnicos de Aguas (COTAS).</a:t>
            </a:r>
          </a:p>
          <a:p>
            <a:pPr algn="just">
              <a:lnSpc>
                <a:spcPct val="110000"/>
              </a:lnSpc>
            </a:pPr>
            <a:r>
              <a:rPr lang="es-MX" sz="2000" dirty="0" smtClean="0"/>
              <a:t>En Octubre de 1999 se constituye el CONSEJO ESTATAL HIDRÁULICO, A.C., que agrupa a todos los COTAS, los 2 Distritos de Riego y algunas Unidades de Riego.</a:t>
            </a:r>
            <a:endParaRPr lang="es-ES_tradnl" sz="2000" dirty="0" smtClean="0"/>
          </a:p>
          <a:p>
            <a:endParaRPr lang="es-MX" sz="2000" dirty="0" smtClean="0">
              <a:latin typeface="Soberana Sans Regular" panose="02000000000000000000" pitchFamily="50" charset="0"/>
            </a:endParaRPr>
          </a:p>
        </p:txBody>
      </p:sp>
      <p:sp>
        <p:nvSpPr>
          <p:cNvPr id="7172" name="Título 1"/>
          <p:cNvSpPr txBox="1">
            <a:spLocks/>
          </p:cNvSpPr>
          <p:nvPr/>
        </p:nvSpPr>
        <p:spPr bwMode="auto">
          <a:xfrm>
            <a:off x="0" y="4445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/>
              <a:t>CENSO ÚNICO DE APROVECHAMIENTOS, AVANCES Y RESULTADOS.</a:t>
            </a:r>
            <a:endParaRPr lang="es-MX"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/>
          </p:cNvSpPr>
          <p:nvPr>
            <p:ph type="title"/>
          </p:nvPr>
        </p:nvSpPr>
        <p:spPr>
          <a:xfrm>
            <a:off x="468312" y="954088"/>
            <a:ext cx="6839991" cy="387350"/>
          </a:xfrm>
        </p:spPr>
        <p:txBody>
          <a:bodyPr/>
          <a:lstStyle/>
          <a:p>
            <a:pPr algn="l"/>
            <a:r>
              <a:rPr lang="es-MX" sz="3000" b="1" dirty="0" smtClean="0">
                <a:latin typeface="+mn-lt"/>
              </a:rPr>
              <a:t>Problemática</a:t>
            </a:r>
            <a:r>
              <a:rPr lang="es-MX" sz="3000" b="1" dirty="0" smtClean="0">
                <a:latin typeface="Soberana Sans Regular" panose="02000000000000000000" pitchFamily="50" charset="0"/>
              </a:rPr>
              <a:t> </a:t>
            </a:r>
            <a:r>
              <a:rPr lang="es-MX" sz="3000" b="1" dirty="0" smtClean="0">
                <a:latin typeface="+mn-lt"/>
              </a:rPr>
              <a:t>y situación actual</a:t>
            </a:r>
          </a:p>
        </p:txBody>
      </p:sp>
      <p:sp>
        <p:nvSpPr>
          <p:cNvPr id="8195" name="2 Marcador de contenido"/>
          <p:cNvSpPr>
            <a:spLocks noGrp="1"/>
          </p:cNvSpPr>
          <p:nvPr>
            <p:ph idx="1"/>
          </p:nvPr>
        </p:nvSpPr>
        <p:spPr>
          <a:xfrm>
            <a:off x="468313" y="1412875"/>
            <a:ext cx="8280400" cy="4354513"/>
          </a:xfrm>
        </p:spPr>
        <p:txBody>
          <a:bodyPr/>
          <a:lstStyle/>
          <a:p>
            <a:pPr algn="just"/>
            <a:r>
              <a:rPr lang="es-MX" sz="2600" dirty="0" smtClean="0">
                <a:latin typeface="+mj-lt"/>
              </a:rPr>
              <a:t>La información existente es con </a:t>
            </a:r>
            <a:r>
              <a:rPr lang="es-MX" sz="2600" dirty="0" err="1" smtClean="0">
                <a:latin typeface="+mj-lt"/>
              </a:rPr>
              <a:t>Datums</a:t>
            </a:r>
            <a:r>
              <a:rPr lang="es-MX" sz="2600" dirty="0" smtClean="0">
                <a:latin typeface="+mj-lt"/>
              </a:rPr>
              <a:t> de referencia distintos.</a:t>
            </a:r>
          </a:p>
          <a:p>
            <a:pPr algn="just"/>
            <a:r>
              <a:rPr lang="es-MX" sz="2600" dirty="0" smtClean="0">
                <a:latin typeface="+mj-lt"/>
              </a:rPr>
              <a:t>El numero de extracciones registradas en el REPDA es menor a la que arrojan los censos existentes (Conagua, CEA, COTAS, CEH, etc.).</a:t>
            </a:r>
          </a:p>
          <a:p>
            <a:pPr algn="just"/>
            <a:r>
              <a:rPr lang="es-MX" sz="2600" dirty="0" smtClean="0">
                <a:latin typeface="+mj-lt"/>
              </a:rPr>
              <a:t>18 de 20 acuíferos en el estado se encuentran sin disponibilidad.</a:t>
            </a:r>
          </a:p>
          <a:p>
            <a:pPr algn="just"/>
            <a:r>
              <a:rPr lang="es-MX" sz="2600" dirty="0" smtClean="0">
                <a:latin typeface="+mj-lt"/>
              </a:rPr>
              <a:t>Se extrae agua de forma ilegal e indiscriminada sin que se tenga pleno conocimiento del numero de aprovechamientos irregulares.</a:t>
            </a:r>
          </a:p>
          <a:p>
            <a:pPr algn="just"/>
            <a:endParaRPr lang="es-MX" sz="2600" dirty="0" smtClean="0">
              <a:latin typeface="+mj-lt"/>
            </a:endParaRPr>
          </a:p>
        </p:txBody>
      </p:sp>
      <p:sp>
        <p:nvSpPr>
          <p:cNvPr id="8196" name="Título 1"/>
          <p:cNvSpPr txBox="1">
            <a:spLocks/>
          </p:cNvSpPr>
          <p:nvPr/>
        </p:nvSpPr>
        <p:spPr bwMode="auto">
          <a:xfrm>
            <a:off x="0" y="4445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/>
              <a:t>CENSO ÚNICO DE APROVECHAMIENTOS, AVANCES Y RESULTADOS.</a:t>
            </a:r>
            <a:endParaRPr lang="es-MX" sz="2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2827" r="4446" b="3838"/>
          <a:stretch>
            <a:fillRect/>
          </a:stretch>
        </p:blipFill>
        <p:spPr bwMode="auto">
          <a:xfrm>
            <a:off x="827088" y="1049338"/>
            <a:ext cx="6645275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6 CuadroTexto"/>
          <p:cNvSpPr txBox="1">
            <a:spLocks noChangeArrowheads="1"/>
          </p:cNvSpPr>
          <p:nvPr/>
        </p:nvSpPr>
        <p:spPr bwMode="auto">
          <a:xfrm>
            <a:off x="5651500" y="3860800"/>
            <a:ext cx="33845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MX" sz="1400">
                <a:solidFill>
                  <a:srgbClr val="FF0000"/>
                </a:solidFill>
              </a:rPr>
              <a:t>PUBLICACIÓN DE LIMITES AÑO 2003.</a:t>
            </a:r>
          </a:p>
          <a:p>
            <a:endParaRPr lang="es-MX" sz="1400">
              <a:solidFill>
                <a:srgbClr val="FF0000"/>
              </a:solidFill>
            </a:endParaRPr>
          </a:p>
          <a:p>
            <a:r>
              <a:rPr lang="es-MX" sz="1400">
                <a:solidFill>
                  <a:schemeClr val="tx2"/>
                </a:solidFill>
              </a:rPr>
              <a:t>PUBLICACIÓN DE LIMITES AÑO 2009</a:t>
            </a:r>
            <a:r>
              <a:rPr lang="es-MX" sz="1600">
                <a:solidFill>
                  <a:schemeClr val="tx2"/>
                </a:solidFill>
              </a:rPr>
              <a:t>.</a:t>
            </a:r>
          </a:p>
          <a:p>
            <a:endParaRPr lang="es-MX"/>
          </a:p>
        </p:txBody>
      </p:sp>
      <p:sp>
        <p:nvSpPr>
          <p:cNvPr id="9220" name="Título 1"/>
          <p:cNvSpPr txBox="1">
            <a:spLocks/>
          </p:cNvSpPr>
          <p:nvPr/>
        </p:nvSpPr>
        <p:spPr bwMode="auto">
          <a:xfrm>
            <a:off x="0" y="4445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/>
              <a:t>CENSO ÚNICO DE APROVECHAMIENTOS, AVANCES Y RESULTADOS.</a:t>
            </a:r>
            <a:endParaRPr lang="es-MX"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ítulo 1"/>
          <p:cNvSpPr txBox="1">
            <a:spLocks/>
          </p:cNvSpPr>
          <p:nvPr/>
        </p:nvSpPr>
        <p:spPr bwMode="auto">
          <a:xfrm>
            <a:off x="0" y="4445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/>
              <a:t>CENSO ÚNICO DE APROVECHAMIENTOS, AVANCES Y RESULTADOS.</a:t>
            </a:r>
            <a:endParaRPr lang="es-MX" sz="2000"/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165656"/>
              </p:ext>
            </p:extLst>
          </p:nvPr>
        </p:nvGraphicFramePr>
        <p:xfrm>
          <a:off x="251520" y="985191"/>
          <a:ext cx="7576889" cy="4892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9" name="Worksheet" r:id="rId3" imgW="6800747" imgH="4391222" progId="Excel.Sheet.12">
                  <p:embed/>
                </p:oleObj>
              </mc:Choice>
              <mc:Fallback>
                <p:oleObj name="Worksheet" r:id="rId3" imgW="6800747" imgH="439122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985191"/>
                        <a:ext cx="7576889" cy="4892081"/>
                      </a:xfrm>
                      <a:prstGeom prst="rect">
                        <a:avLst/>
                      </a:prstGeom>
                      <a:ln w="158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 txBox="1">
            <a:spLocks/>
          </p:cNvSpPr>
          <p:nvPr/>
        </p:nvSpPr>
        <p:spPr bwMode="auto">
          <a:xfrm>
            <a:off x="0" y="4445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/>
              <a:t>CENSO ÚNICO DE APROVECHAMIENTOS, AVANCES Y RESULTADOS.</a:t>
            </a:r>
            <a:endParaRPr lang="es-MX" sz="2000"/>
          </a:p>
        </p:txBody>
      </p:sp>
      <p:pic>
        <p:nvPicPr>
          <p:cNvPr id="12291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987425"/>
            <a:ext cx="89312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131840" y="547171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00B0F0"/>
                </a:solidFill>
              </a:rPr>
              <a:t>DISPÓNIBILIDAD DEL AÑO 2015</a:t>
            </a:r>
            <a:endParaRPr lang="es-MX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 txBox="1">
            <a:spLocks/>
          </p:cNvSpPr>
          <p:nvPr/>
        </p:nvSpPr>
        <p:spPr bwMode="auto">
          <a:xfrm>
            <a:off x="0" y="4445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2000"/>
              <a:t>CENSO ÚNICO DE APROVECHAMIENTOS, AVANCES Y RESULTADOS.</a:t>
            </a:r>
            <a:endParaRPr lang="es-MX" sz="2000"/>
          </a:p>
        </p:txBody>
      </p:sp>
      <p:pic>
        <p:nvPicPr>
          <p:cNvPr id="13315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692150"/>
            <a:ext cx="777240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CuadroTexto 5"/>
          <p:cNvSpPr txBox="1">
            <a:spLocks noChangeArrowheads="1"/>
          </p:cNvSpPr>
          <p:nvPr/>
        </p:nvSpPr>
        <p:spPr bwMode="auto">
          <a:xfrm>
            <a:off x="468313" y="5529263"/>
            <a:ext cx="72723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MX"/>
              <a:t>VISITAS Y DICTAMENES TECNICOS REALIZADOS POR EL DEPARTAMENTO DE AGUAS SUBTERRÁNEAS DE LA DIRECCIÓN LOCAL GUANAUATO, DESDE EL AÑO 1999 AL 2017.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iseño predeterminado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iseño predeterminado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3436</TotalTime>
  <Words>801</Words>
  <Application>Microsoft Office PowerPoint</Application>
  <PresentationFormat>Presentación en pantalla (4:3)</PresentationFormat>
  <Paragraphs>148</Paragraphs>
  <Slides>29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Arial</vt:lpstr>
      <vt:lpstr>Calibri</vt:lpstr>
      <vt:lpstr>Soberana Sans Regular</vt:lpstr>
      <vt:lpstr>Diseño predeterminado</vt:lpstr>
      <vt:lpstr>Worksheet</vt:lpstr>
      <vt:lpstr>Hoja de cálculo</vt:lpstr>
      <vt:lpstr>Presentación de PowerPoint</vt:lpstr>
      <vt:lpstr>Presentación de PowerPoint</vt:lpstr>
      <vt:lpstr>Presentación de PowerPoint</vt:lpstr>
      <vt:lpstr>Los COTAS</vt:lpstr>
      <vt:lpstr>Problemática y situación actual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cea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arodriguez65</dc:creator>
  <cp:lastModifiedBy>Osvaldo Valdez Robles</cp:lastModifiedBy>
  <cp:revision>100</cp:revision>
  <dcterms:created xsi:type="dcterms:W3CDTF">2016-03-10T23:28:48Z</dcterms:created>
  <dcterms:modified xsi:type="dcterms:W3CDTF">2018-08-30T16:30:10Z</dcterms:modified>
</cp:coreProperties>
</file>