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handoutMasterIdLst>
    <p:handoutMasterId r:id="rId22"/>
  </p:handoutMasterIdLst>
  <p:sldIdLst>
    <p:sldId id="374" r:id="rId2"/>
    <p:sldId id="397" r:id="rId3"/>
    <p:sldId id="427" r:id="rId4"/>
    <p:sldId id="428" r:id="rId5"/>
    <p:sldId id="431" r:id="rId6"/>
    <p:sldId id="448" r:id="rId7"/>
    <p:sldId id="449" r:id="rId8"/>
    <p:sldId id="437" r:id="rId9"/>
    <p:sldId id="446" r:id="rId10"/>
    <p:sldId id="447" r:id="rId11"/>
    <p:sldId id="393" r:id="rId12"/>
    <p:sldId id="450" r:id="rId13"/>
    <p:sldId id="430" r:id="rId14"/>
    <p:sldId id="435" r:id="rId15"/>
    <p:sldId id="432" r:id="rId16"/>
    <p:sldId id="433" r:id="rId17"/>
    <p:sldId id="434" r:id="rId18"/>
    <p:sldId id="436" r:id="rId19"/>
    <p:sldId id="429" r:id="rId20"/>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434"/>
    <a:srgbClr val="00CC00"/>
    <a:srgbClr val="C0C0C0"/>
    <a:srgbClr val="FF0066"/>
    <a:srgbClr val="003300"/>
    <a:srgbClr val="1014C6"/>
    <a:srgbClr val="4700D6"/>
    <a:srgbClr val="663300"/>
    <a:srgbClr val="0099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89863" autoAdjust="0"/>
  </p:normalViewPr>
  <p:slideViewPr>
    <p:cSldViewPr>
      <p:cViewPr varScale="1">
        <p:scale>
          <a:sx n="77" d="100"/>
          <a:sy n="77" d="100"/>
        </p:scale>
        <p:origin x="979"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85" d="100"/>
          <a:sy n="85" d="100"/>
        </p:scale>
        <p:origin x="3126"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Periodo 2004 a 2016</c:v>
                </c:pt>
              </c:strCache>
            </c:strRef>
          </c:tx>
          <c:spPr>
            <a:solidFill>
              <a:schemeClr val="accent1"/>
            </a:solidFill>
            <a:ln>
              <a:noFill/>
            </a:ln>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c:f>
              <c:numCache>
                <c:formatCode>General</c:formatCode>
                <c:ptCount val="1"/>
              </c:numCache>
            </c:numRef>
          </c:cat>
          <c:val>
            <c:numRef>
              <c:f>Hoja1!$B$2</c:f>
              <c:numCache>
                <c:formatCode>#,##0</c:formatCode>
                <c:ptCount val="1"/>
                <c:pt idx="0">
                  <c:v>84161</c:v>
                </c:pt>
              </c:numCache>
            </c:numRef>
          </c:val>
        </c:ser>
        <c:ser>
          <c:idx val="1"/>
          <c:order val="1"/>
          <c:tx>
            <c:strRef>
              <c:f>Hoja1!$C$1</c:f>
              <c:strCache>
                <c:ptCount val="1"/>
                <c:pt idx="0">
                  <c:v>Títulos vencidos 2017</c:v>
                </c:pt>
              </c:strCache>
            </c:strRef>
          </c:tx>
          <c:spPr>
            <a:solidFill>
              <a:schemeClr val="accent2"/>
            </a:solidFill>
            <a:ln>
              <a:noFill/>
            </a:ln>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c:f>
              <c:numCache>
                <c:formatCode>General</c:formatCode>
                <c:ptCount val="1"/>
              </c:numCache>
            </c:numRef>
          </c:cat>
          <c:val>
            <c:numRef>
              <c:f>Hoja1!$C$2</c:f>
              <c:numCache>
                <c:formatCode>#,##0</c:formatCode>
                <c:ptCount val="1"/>
                <c:pt idx="0">
                  <c:v>8193</c:v>
                </c:pt>
              </c:numCache>
            </c:numRef>
          </c:val>
        </c:ser>
        <c:ser>
          <c:idx val="2"/>
          <c:order val="2"/>
          <c:tx>
            <c:strRef>
              <c:f>Hoja1!$D$1</c:f>
              <c:strCache>
                <c:ptCount val="1"/>
                <c:pt idx="0">
                  <c:v>Títulos que vencen 2018</c:v>
                </c:pt>
              </c:strCache>
            </c:strRef>
          </c:tx>
          <c:spPr>
            <a:solidFill>
              <a:schemeClr val="accent3"/>
            </a:solidFill>
            <a:ln>
              <a:noFill/>
            </a:ln>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c:f>
              <c:numCache>
                <c:formatCode>General</c:formatCode>
                <c:ptCount val="1"/>
              </c:numCache>
            </c:numRef>
          </c:cat>
          <c:val>
            <c:numRef>
              <c:f>Hoja1!$D$2</c:f>
              <c:numCache>
                <c:formatCode>#,##0</c:formatCode>
                <c:ptCount val="1"/>
                <c:pt idx="0">
                  <c:v>25436</c:v>
                </c:pt>
              </c:numCache>
            </c:numRef>
          </c:val>
        </c:ser>
        <c:dLbls>
          <c:showLegendKey val="0"/>
          <c:showVal val="0"/>
          <c:showCatName val="0"/>
          <c:showSerName val="0"/>
          <c:showPercent val="0"/>
          <c:showBubbleSize val="0"/>
        </c:dLbls>
        <c:gapWidth val="219"/>
        <c:overlap val="-27"/>
        <c:axId val="281441408"/>
        <c:axId val="281427408"/>
      </c:barChart>
      <c:catAx>
        <c:axId val="281441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281427408"/>
        <c:crosses val="autoZero"/>
        <c:auto val="1"/>
        <c:lblAlgn val="ctr"/>
        <c:lblOffset val="100"/>
        <c:noMultiLvlLbl val="0"/>
      </c:catAx>
      <c:valAx>
        <c:axId val="2814274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281441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solidFill>
      <a:schemeClr val="bg1">
        <a:lumMod val="95000"/>
      </a:schemeClr>
    </a:solid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col"/>
        <c:grouping val="clustered"/>
        <c:varyColors val="0"/>
        <c:ser>
          <c:idx val="3"/>
          <c:order val="0"/>
          <c:tx>
            <c:strRef>
              <c:f>Hoja1!$G$4</c:f>
              <c:strCache>
                <c:ptCount val="1"/>
              </c:strCache>
            </c:strRef>
          </c:tx>
          <c:spPr>
            <a:solidFill>
              <a:srgbClr val="00CC00"/>
            </a:solidFill>
            <a:ln>
              <a:noFill/>
            </a:ln>
            <a:effectLst/>
            <a:scene3d>
              <a:camera prst="orthographicFront"/>
              <a:lightRig rig="threePt" dir="t"/>
            </a:scene3d>
            <a:sp3d>
              <a:bevelT w="165100" prst="coolSlant"/>
              <a:bevelB w="165100" prst="coolSlant"/>
            </a:sp3d>
          </c:spPr>
          <c:invertIfNegative val="0"/>
          <c:dPt>
            <c:idx val="0"/>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4"/>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5"/>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6"/>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9"/>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0"/>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1"/>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2"/>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3"/>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4"/>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5"/>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7"/>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8"/>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19"/>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20"/>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22"/>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23"/>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24"/>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25"/>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27"/>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29"/>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30"/>
            <c:invertIfNegative val="0"/>
            <c:bubble3D val="0"/>
            <c:spPr>
              <a:solidFill>
                <a:srgbClr val="00CC00"/>
              </a:solidFill>
              <a:ln>
                <a:noFill/>
              </a:ln>
              <a:effectLst/>
              <a:scene3d>
                <a:camera prst="orthographicFront"/>
                <a:lightRig rig="threePt" dir="t"/>
              </a:scene3d>
              <a:sp3d>
                <a:bevelT w="165100" prst="coolSlant"/>
                <a:bevelB w="165100" prst="coolSlant"/>
              </a:sp3d>
            </c:spPr>
          </c:dPt>
          <c:dPt>
            <c:idx val="31"/>
            <c:invertIfNegative val="0"/>
            <c:bubble3D val="0"/>
            <c:spPr>
              <a:solidFill>
                <a:srgbClr val="00CC00"/>
              </a:solidFill>
              <a:ln>
                <a:noFill/>
              </a:ln>
              <a:effectLst/>
              <a:scene3d>
                <a:camera prst="orthographicFront"/>
                <a:lightRig rig="threePt" dir="t"/>
              </a:scene3d>
              <a:sp3d>
                <a:bevelT w="165100" prst="coolSlant"/>
                <a:bevelB w="165100" prst="coolSlant"/>
              </a:sp3d>
            </c:spPr>
          </c:dPt>
          <c:dLbls>
            <c:dLbl>
              <c:idx val="20"/>
              <c:layout>
                <c:manualLayout>
                  <c:x val="1.0119549558245806E-2"/>
                  <c:y val="-9.018884265384669E-2"/>
                </c:manualLayout>
              </c:layout>
              <c:tx>
                <c:rich>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Soberana Sans" panose="02000000000000000000" pitchFamily="50" charset="0"/>
                        <a:ea typeface="+mn-ea"/>
                        <a:cs typeface="+mn-cs"/>
                      </a:defRPr>
                    </a:pPr>
                    <a:fld id="{F95E3BC6-C7A3-441F-BF09-5C2C11C56045}" type="VALUE">
                      <a:rPr lang="en-US" sz="1200" b="1"/>
                      <a:pPr>
                        <a:defRPr sz="800" b="1">
                          <a:latin typeface="Soberana Sans" panose="02000000000000000000" pitchFamily="50" charset="0"/>
                        </a:defRPr>
                      </a:pPr>
                      <a:t>[VALOR]</a:t>
                    </a:fld>
                    <a:endParaRPr lang="es-MX"/>
                  </a:p>
                </c:rich>
              </c:tx>
              <c:spPr>
                <a:solidFill>
                  <a:srgbClr val="FFC000"/>
                </a:solid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Soberana Sans" panose="02000000000000000000" pitchFamily="50" charset="0"/>
                      <a:ea typeface="+mn-ea"/>
                      <a:cs typeface="+mn-cs"/>
                    </a:defRPr>
                  </a:pPr>
                  <a:endParaRPr lang="es-MX"/>
                </a:p>
              </c:tx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Soberana Sans" panose="02000000000000000000" pitchFamily="50" charset="0"/>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Hoja1!$A$2:$A$33</c:f>
              <c:strCache>
                <c:ptCount val="32"/>
                <c:pt idx="0">
                  <c:v>OAXACA</c:v>
                </c:pt>
                <c:pt idx="1">
                  <c:v>CHIHUAHUA</c:v>
                </c:pt>
                <c:pt idx="2">
                  <c:v>YUCATAN</c:v>
                </c:pt>
                <c:pt idx="3">
                  <c:v>CHIAPAS</c:v>
                </c:pt>
                <c:pt idx="4">
                  <c:v>JALISCO</c:v>
                </c:pt>
                <c:pt idx="5">
                  <c:v>SONORA</c:v>
                </c:pt>
                <c:pt idx="6">
                  <c:v>NUEVO LEON</c:v>
                </c:pt>
                <c:pt idx="7">
                  <c:v>ZACATECAS</c:v>
                </c:pt>
                <c:pt idx="8">
                  <c:v>TAMAULIPAS</c:v>
                </c:pt>
                <c:pt idx="9">
                  <c:v>MICHOACAN</c:v>
                </c:pt>
                <c:pt idx="10">
                  <c:v>SINALOA</c:v>
                </c:pt>
                <c:pt idx="11">
                  <c:v>SAN LUIS POTOSI</c:v>
                </c:pt>
                <c:pt idx="12">
                  <c:v>COAHUILA DE ZARAGOZA</c:v>
                </c:pt>
                <c:pt idx="13">
                  <c:v>PUEBLA</c:v>
                </c:pt>
                <c:pt idx="14">
                  <c:v>BAJA CALIFORNIA</c:v>
                </c:pt>
                <c:pt idx="15">
                  <c:v>GUERRERO</c:v>
                </c:pt>
                <c:pt idx="16">
                  <c:v>AGUASCALIENTES</c:v>
                </c:pt>
                <c:pt idx="17">
                  <c:v>DURANGO</c:v>
                </c:pt>
                <c:pt idx="18">
                  <c:v>HIDALGO</c:v>
                </c:pt>
                <c:pt idx="19">
                  <c:v>NAYARIT</c:v>
                </c:pt>
                <c:pt idx="20">
                  <c:v>GUANAJUATO</c:v>
                </c:pt>
                <c:pt idx="21">
                  <c:v>VERACRUZ</c:v>
                </c:pt>
                <c:pt idx="22">
                  <c:v>MÉXICO</c:v>
                </c:pt>
                <c:pt idx="23">
                  <c:v>QUINTANA ROO</c:v>
                </c:pt>
                <c:pt idx="24">
                  <c:v>COLIMA</c:v>
                </c:pt>
                <c:pt idx="25">
                  <c:v>QUERÉTARO</c:v>
                </c:pt>
                <c:pt idx="26">
                  <c:v>BAJA CALIFORNIA SUR</c:v>
                </c:pt>
                <c:pt idx="27">
                  <c:v>CAMPECHE</c:v>
                </c:pt>
                <c:pt idx="28">
                  <c:v>TABASCO</c:v>
                </c:pt>
                <c:pt idx="29">
                  <c:v>MORELOS</c:v>
                </c:pt>
                <c:pt idx="30">
                  <c:v>TLAXCALA</c:v>
                </c:pt>
                <c:pt idx="31">
                  <c:v>DISTRITO FEDERAL</c:v>
                </c:pt>
              </c:strCache>
            </c:strRef>
          </c:cat>
          <c:val>
            <c:numRef>
              <c:f>Hoja1!$E$2:$E$33</c:f>
              <c:numCache>
                <c:formatCode>#,##0</c:formatCode>
                <c:ptCount val="32"/>
                <c:pt idx="0">
                  <c:v>12960</c:v>
                </c:pt>
                <c:pt idx="1">
                  <c:v>9198</c:v>
                </c:pt>
                <c:pt idx="2">
                  <c:v>8762</c:v>
                </c:pt>
                <c:pt idx="3">
                  <c:v>8103</c:v>
                </c:pt>
                <c:pt idx="4">
                  <c:v>7835</c:v>
                </c:pt>
                <c:pt idx="5">
                  <c:v>6012</c:v>
                </c:pt>
                <c:pt idx="6">
                  <c:v>5658</c:v>
                </c:pt>
                <c:pt idx="7">
                  <c:v>5620</c:v>
                </c:pt>
                <c:pt idx="8">
                  <c:v>4163</c:v>
                </c:pt>
                <c:pt idx="9">
                  <c:v>4101</c:v>
                </c:pt>
                <c:pt idx="10">
                  <c:v>4051</c:v>
                </c:pt>
                <c:pt idx="11">
                  <c:v>4006</c:v>
                </c:pt>
                <c:pt idx="12">
                  <c:v>3304</c:v>
                </c:pt>
                <c:pt idx="13">
                  <c:v>2994</c:v>
                </c:pt>
                <c:pt idx="14">
                  <c:v>2915</c:v>
                </c:pt>
                <c:pt idx="15">
                  <c:v>2834</c:v>
                </c:pt>
                <c:pt idx="16">
                  <c:v>2820</c:v>
                </c:pt>
                <c:pt idx="17">
                  <c:v>2632</c:v>
                </c:pt>
                <c:pt idx="18">
                  <c:v>2462</c:v>
                </c:pt>
                <c:pt idx="19">
                  <c:v>2437</c:v>
                </c:pt>
                <c:pt idx="20">
                  <c:v>2435</c:v>
                </c:pt>
                <c:pt idx="21">
                  <c:v>2294</c:v>
                </c:pt>
                <c:pt idx="22">
                  <c:v>2112</c:v>
                </c:pt>
                <c:pt idx="23">
                  <c:v>2052</c:v>
                </c:pt>
                <c:pt idx="24">
                  <c:v>1935</c:v>
                </c:pt>
                <c:pt idx="25">
                  <c:v>1131</c:v>
                </c:pt>
                <c:pt idx="26">
                  <c:v>1032</c:v>
                </c:pt>
                <c:pt idx="27">
                  <c:v>967</c:v>
                </c:pt>
                <c:pt idx="28" formatCode="General">
                  <c:v>365</c:v>
                </c:pt>
                <c:pt idx="29">
                  <c:v>341</c:v>
                </c:pt>
                <c:pt idx="30">
                  <c:v>193</c:v>
                </c:pt>
                <c:pt idx="31">
                  <c:v>66</c:v>
                </c:pt>
              </c:numCache>
            </c:numRef>
          </c:val>
        </c:ser>
        <c:dLbls>
          <c:showLegendKey val="0"/>
          <c:showVal val="0"/>
          <c:showCatName val="0"/>
          <c:showSerName val="0"/>
          <c:showPercent val="0"/>
          <c:showBubbleSize val="0"/>
        </c:dLbls>
        <c:gapWidth val="182"/>
        <c:axId val="281429648"/>
        <c:axId val="281435248"/>
      </c:barChart>
      <c:catAx>
        <c:axId val="281429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MX"/>
          </a:p>
        </c:txPr>
        <c:crossAx val="281435248"/>
        <c:crosses val="autoZero"/>
        <c:auto val="1"/>
        <c:lblAlgn val="ctr"/>
        <c:lblOffset val="100"/>
        <c:noMultiLvlLbl val="0"/>
      </c:catAx>
      <c:valAx>
        <c:axId val="2814352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281429648"/>
        <c:crosses val="autoZero"/>
        <c:crossBetween val="between"/>
      </c:valAx>
      <c:spPr>
        <a:solidFill>
          <a:schemeClr val="bg1">
            <a:lumMod val="95000"/>
          </a:schemeClr>
        </a:solidFill>
        <a:ln>
          <a:noFill/>
        </a:ln>
        <a:effectLst/>
        <a:scene3d>
          <a:camera prst="orthographicFront"/>
          <a:lightRig rig="threePt" dir="t"/>
        </a:scene3d>
        <a:sp3d>
          <a:bevelT/>
          <a:bevelB/>
        </a:sp3d>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a:p>
        </p:txBody>
      </p:sp>
      <p:sp>
        <p:nvSpPr>
          <p:cNvPr id="3" name="2 Marcador de fecha"/>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D12BC02-643C-4C8F-9506-13F0DDE8CA62}" type="datetimeFigureOut">
              <a:rPr lang="es-MX" smtClean="0"/>
              <a:t>29/08/2018</a:t>
            </a:fld>
            <a:endParaRPr lang="es-MX"/>
          </a:p>
        </p:txBody>
      </p:sp>
      <p:sp>
        <p:nvSpPr>
          <p:cNvPr id="4" name="3 Marcador de pie de página"/>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208E47D-9EF3-4A7A-AE20-15E0BBF2FB1C}" type="slidenum">
              <a:rPr lang="es-MX" smtClean="0"/>
              <a:t>‹Nº›</a:t>
            </a:fld>
            <a:endParaRPr lang="es-MX"/>
          </a:p>
        </p:txBody>
      </p:sp>
    </p:spTree>
    <p:extLst>
      <p:ext uri="{BB962C8B-B14F-4D97-AF65-F5344CB8AC3E}">
        <p14:creationId xmlns:p14="http://schemas.microsoft.com/office/powerpoint/2010/main" val="1546151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E7332F-833D-4DF1-A6D3-C6804E8BBF41}" type="datetimeFigureOut">
              <a:rPr lang="es-MX" smtClean="0"/>
              <a:t>29/08/2018</a:t>
            </a:fld>
            <a:endParaRPr lang="es-MX"/>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MX"/>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E3B15AF-7A42-4F72-B74D-224309E4D991}" type="slidenum">
              <a:rPr lang="es-MX" smtClean="0"/>
              <a:t>‹Nº›</a:t>
            </a:fld>
            <a:endParaRPr lang="es-MX"/>
          </a:p>
        </p:txBody>
      </p:sp>
    </p:spTree>
    <p:extLst>
      <p:ext uri="{BB962C8B-B14F-4D97-AF65-F5344CB8AC3E}">
        <p14:creationId xmlns:p14="http://schemas.microsoft.com/office/powerpoint/2010/main" val="1095280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E3B15AF-7A42-4F72-B74D-224309E4D991}" type="slidenum">
              <a:rPr lang="es-MX" smtClean="0"/>
              <a:t>1</a:t>
            </a:fld>
            <a:endParaRPr lang="es-MX"/>
          </a:p>
        </p:txBody>
      </p:sp>
    </p:spTree>
    <p:extLst>
      <p:ext uri="{BB962C8B-B14F-4D97-AF65-F5344CB8AC3E}">
        <p14:creationId xmlns:p14="http://schemas.microsoft.com/office/powerpoint/2010/main" val="2372379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107504" y="44624"/>
            <a:ext cx="7416824" cy="432048"/>
          </a:xfrm>
        </p:spPr>
        <p:txBody>
          <a:bodyPr>
            <a:noAutofit/>
          </a:bodyPr>
          <a:lstStyle>
            <a:lvl1pPr algn="ctr">
              <a:defRPr lang="es-MX" sz="2000" b="1" kern="1200" dirty="0">
                <a:solidFill>
                  <a:schemeClr val="tx1"/>
                </a:solidFill>
                <a:effectLst/>
                <a:latin typeface="Soberana Sans" panose="02000000000000000000" pitchFamily="50" charset="0"/>
                <a:ea typeface="+mn-ea"/>
                <a:cs typeface="+mn-cs"/>
              </a:defRPr>
            </a:lvl1pPr>
          </a:lstStyle>
          <a:p>
            <a:r>
              <a:rPr lang="es-ES" dirty="0"/>
              <a:t>Haga clic para modificar el estilo de título del patrón</a:t>
            </a:r>
            <a:endParaRPr lang="es-MX" dirty="0"/>
          </a:p>
        </p:txBody>
      </p:sp>
      <p:sp>
        <p:nvSpPr>
          <p:cNvPr id="3" name="2 Marcador de contenido"/>
          <p:cNvSpPr>
            <a:spLocks noGrp="1"/>
          </p:cNvSpPr>
          <p:nvPr>
            <p:ph idx="1"/>
          </p:nvPr>
        </p:nvSpPr>
        <p:spPr>
          <a:xfrm>
            <a:off x="323528" y="764704"/>
            <a:ext cx="8496944" cy="5472608"/>
          </a:xfrm>
        </p:spPr>
        <p:txBody>
          <a:bodyPr>
            <a:normAutofit/>
          </a:bodyPr>
          <a:lstStyle>
            <a:lvl1pPr>
              <a:defRPr sz="2000" b="1">
                <a:solidFill>
                  <a:schemeClr val="tx1">
                    <a:lumMod val="65000"/>
                    <a:lumOff val="35000"/>
                  </a:schemeClr>
                </a:solidFill>
                <a:effectLst/>
                <a:latin typeface="Soberana Sans" panose="02000000000000000000" pitchFamily="50" charset="0"/>
              </a:defRPr>
            </a:lvl1pPr>
            <a:lvl2pPr>
              <a:defRPr sz="2000" b="1">
                <a:solidFill>
                  <a:schemeClr val="tx1">
                    <a:lumMod val="65000"/>
                    <a:lumOff val="35000"/>
                  </a:schemeClr>
                </a:solidFill>
                <a:effectLst/>
                <a:latin typeface="Soberana Sans" panose="02000000000000000000" pitchFamily="50" charset="0"/>
              </a:defRPr>
            </a:lvl2pPr>
            <a:lvl3pPr>
              <a:defRPr sz="2000" b="1">
                <a:solidFill>
                  <a:schemeClr val="tx1">
                    <a:lumMod val="65000"/>
                    <a:lumOff val="35000"/>
                  </a:schemeClr>
                </a:solidFill>
                <a:effectLst/>
                <a:latin typeface="Soberana Sans" panose="02000000000000000000" pitchFamily="50" charset="0"/>
              </a:defRPr>
            </a:lvl3pPr>
            <a:lvl4pPr>
              <a:defRPr sz="2000" b="1">
                <a:solidFill>
                  <a:schemeClr val="tx1">
                    <a:lumMod val="65000"/>
                    <a:lumOff val="35000"/>
                  </a:schemeClr>
                </a:solidFill>
                <a:effectLst/>
                <a:latin typeface="Soberana Sans" panose="02000000000000000000" pitchFamily="50" charset="0"/>
              </a:defRPr>
            </a:lvl4pPr>
            <a:lvl5pPr>
              <a:defRPr sz="2000" b="1">
                <a:solidFill>
                  <a:schemeClr val="tx1">
                    <a:lumMod val="65000"/>
                    <a:lumOff val="35000"/>
                  </a:schemeClr>
                </a:solidFill>
                <a:effectLst/>
                <a:latin typeface="Soberana Sans" panose="02000000000000000000" pitchFamily="50" charset="0"/>
              </a:defRPr>
            </a:lvl5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Tree>
    <p:extLst>
      <p:ext uri="{BB962C8B-B14F-4D97-AF65-F5344CB8AC3E}">
        <p14:creationId xmlns:p14="http://schemas.microsoft.com/office/powerpoint/2010/main" val="1860116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atin typeface="Soberana Sans" panose="02000000000000000000" pitchFamily="50" charset="0"/>
              </a:defRPr>
            </a:lvl1pPr>
          </a:lstStyle>
          <a:p>
            <a:r>
              <a:rPr lang="es-ES" dirty="0"/>
              <a:t>Haga clic para modificar el estilo de título del patrón</a:t>
            </a:r>
            <a:endParaRPr lang="es-MX" dirty="0"/>
          </a:p>
        </p:txBody>
      </p:sp>
      <p:sp>
        <p:nvSpPr>
          <p:cNvPr id="3" name="2 Marcador de contenido"/>
          <p:cNvSpPr>
            <a:spLocks noGrp="1"/>
          </p:cNvSpPr>
          <p:nvPr>
            <p:ph sz="half" idx="1"/>
          </p:nvPr>
        </p:nvSpPr>
        <p:spPr>
          <a:xfrm>
            <a:off x="457200" y="1600200"/>
            <a:ext cx="4038600" cy="4525963"/>
          </a:xfrm>
        </p:spPr>
        <p:txBody>
          <a:bodyPr/>
          <a:lstStyle>
            <a:lvl1pPr>
              <a:defRPr sz="2800">
                <a:latin typeface="Soberana Sans" panose="02000000000000000000" pitchFamily="50" charset="0"/>
              </a:defRPr>
            </a:lvl1pPr>
            <a:lvl2pPr>
              <a:defRPr sz="2400">
                <a:latin typeface="Soberana Sans" panose="02000000000000000000" pitchFamily="50" charset="0"/>
              </a:defRPr>
            </a:lvl2pPr>
            <a:lvl3pPr>
              <a:defRPr sz="2000">
                <a:latin typeface="Soberana Sans" panose="02000000000000000000" pitchFamily="50" charset="0"/>
              </a:defRPr>
            </a:lvl3pPr>
            <a:lvl4pPr>
              <a:defRPr sz="1800">
                <a:latin typeface="Soberana Sans" panose="02000000000000000000" pitchFamily="50" charset="0"/>
              </a:defRPr>
            </a:lvl4pPr>
            <a:lvl5pPr>
              <a:defRPr sz="1800">
                <a:latin typeface="Soberana Sans" panose="02000000000000000000" pitchFamily="50" charset="0"/>
              </a:defRPr>
            </a:lvl5pPr>
            <a:lvl6pPr>
              <a:defRPr sz="1800"/>
            </a:lvl6pPr>
            <a:lvl7pPr>
              <a:defRPr sz="1800"/>
            </a:lvl7pPr>
            <a:lvl8pPr>
              <a:defRPr sz="1800"/>
            </a:lvl8pPr>
            <a:lvl9pPr>
              <a:defRPr sz="1800"/>
            </a:lvl9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
        <p:nvSpPr>
          <p:cNvPr id="4" name="3 Marcador de contenido"/>
          <p:cNvSpPr>
            <a:spLocks noGrp="1"/>
          </p:cNvSpPr>
          <p:nvPr>
            <p:ph sz="half" idx="2"/>
          </p:nvPr>
        </p:nvSpPr>
        <p:spPr>
          <a:xfrm>
            <a:off x="4648200" y="1600200"/>
            <a:ext cx="4038600" cy="4525963"/>
          </a:xfrm>
        </p:spPr>
        <p:txBody>
          <a:bodyPr/>
          <a:lstStyle>
            <a:lvl1pPr>
              <a:defRPr sz="2800">
                <a:latin typeface="Soberana Sans" panose="02000000000000000000" pitchFamily="50" charset="0"/>
              </a:defRPr>
            </a:lvl1pPr>
            <a:lvl2pPr>
              <a:defRPr sz="2400">
                <a:latin typeface="Soberana Sans" panose="02000000000000000000" pitchFamily="50" charset="0"/>
              </a:defRPr>
            </a:lvl2pPr>
            <a:lvl3pPr>
              <a:defRPr sz="2000">
                <a:latin typeface="Soberana Sans" panose="02000000000000000000" pitchFamily="50" charset="0"/>
              </a:defRPr>
            </a:lvl3pPr>
            <a:lvl4pPr>
              <a:defRPr sz="1800">
                <a:latin typeface="Soberana Sans" panose="02000000000000000000" pitchFamily="50" charset="0"/>
              </a:defRPr>
            </a:lvl4pPr>
            <a:lvl5pPr>
              <a:defRPr sz="1800">
                <a:latin typeface="Soberana Sans" panose="02000000000000000000" pitchFamily="50" charset="0"/>
              </a:defRPr>
            </a:lvl5pPr>
            <a:lvl6pPr>
              <a:defRPr sz="1800"/>
            </a:lvl6pPr>
            <a:lvl7pPr>
              <a:defRPr sz="1800"/>
            </a:lvl7pPr>
            <a:lvl8pPr>
              <a:defRPr sz="1800"/>
            </a:lvl8pPr>
            <a:lvl9pPr>
              <a:defRPr sz="1800"/>
            </a:lvl9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
        <p:nvSpPr>
          <p:cNvPr id="5" name="4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1476304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atin typeface="Soberana Sans" panose="02000000000000000000" pitchFamily="50" charset="0"/>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atin typeface="Soberana Sans" panose="020000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atin typeface="Soberana Sans" panose="02000000000000000000" pitchFamily="50" charset="0"/>
              </a:defRPr>
            </a:lvl1pPr>
            <a:lvl2pPr>
              <a:defRPr sz="2000">
                <a:latin typeface="Soberana Sans" panose="02000000000000000000" pitchFamily="50" charset="0"/>
              </a:defRPr>
            </a:lvl2pPr>
            <a:lvl3pPr>
              <a:defRPr sz="1800">
                <a:latin typeface="Soberana Sans" panose="02000000000000000000" pitchFamily="50" charset="0"/>
              </a:defRPr>
            </a:lvl3pPr>
            <a:lvl4pPr>
              <a:defRPr sz="1600">
                <a:latin typeface="Soberana Sans" panose="02000000000000000000" pitchFamily="50" charset="0"/>
              </a:defRPr>
            </a:lvl4pPr>
            <a:lvl5pPr>
              <a:defRPr sz="1600">
                <a:latin typeface="Soberana Sans" panose="02000000000000000000" pitchFamily="50" charset="0"/>
              </a:defRPr>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atin typeface="Soberana Sans" panose="020000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atin typeface="Soberana Sans" panose="02000000000000000000" pitchFamily="50" charset="0"/>
              </a:defRPr>
            </a:lvl1pPr>
            <a:lvl2pPr>
              <a:defRPr sz="2000">
                <a:latin typeface="Soberana Sans" panose="02000000000000000000" pitchFamily="50" charset="0"/>
              </a:defRPr>
            </a:lvl2pPr>
            <a:lvl3pPr>
              <a:defRPr sz="1800">
                <a:latin typeface="Soberana Sans" panose="02000000000000000000" pitchFamily="50" charset="0"/>
              </a:defRPr>
            </a:lvl3pPr>
            <a:lvl4pPr>
              <a:defRPr sz="1600">
                <a:latin typeface="Soberana Sans" panose="02000000000000000000" pitchFamily="50" charset="0"/>
              </a:defRPr>
            </a:lvl4pPr>
            <a:lvl5pPr>
              <a:defRPr sz="1600">
                <a:latin typeface="Soberana Sans" panose="02000000000000000000" pitchFamily="50" charset="0"/>
              </a:defRPr>
            </a:lvl5pPr>
            <a:lvl6pPr>
              <a:defRPr sz="1600"/>
            </a:lvl6pPr>
            <a:lvl7pPr>
              <a:defRPr sz="1600"/>
            </a:lvl7pPr>
            <a:lvl8pPr>
              <a:defRPr sz="1600"/>
            </a:lvl8pPr>
            <a:lvl9pPr>
              <a:defRPr sz="1600"/>
            </a:lvl9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
        <p:nvSpPr>
          <p:cNvPr id="7" name="6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3533839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4007118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109118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atin typeface="Soberana Sans" panose="02000000000000000000" pitchFamily="50"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3730980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2341142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764704"/>
            <a:ext cx="6019800" cy="536145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346033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251520" y="692696"/>
            <a:ext cx="8640960" cy="1094645"/>
          </a:xfrm>
        </p:spPr>
        <p:txBody>
          <a:bodyPr/>
          <a:lstStyle>
            <a:lvl1pPr algn="ctr">
              <a:defRPr>
                <a:latin typeface="Soberana Sans" panose="02000000000000000000" pitchFamily="50" charset="0"/>
              </a:defRPr>
            </a:lvl1pPr>
          </a:lstStyle>
          <a:p>
            <a:r>
              <a:rPr lang="es-ES" dirty="0"/>
              <a:t>Haga clic para modificar el estilo de título del patrón</a:t>
            </a:r>
            <a:endParaRPr lang="es-MX" dirty="0"/>
          </a:p>
        </p:txBody>
      </p:sp>
      <p:sp>
        <p:nvSpPr>
          <p:cNvPr id="3" name="2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375933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1_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atin typeface="Soberana Sans" panose="02000000000000000000" pitchFamily="50" charset="0"/>
              </a:defRPr>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692696"/>
            <a:ext cx="5111750" cy="5433467"/>
          </a:xfrm>
          <a:prstGeom prst="rect">
            <a:avLst/>
          </a:prstGeom>
        </p:spPr>
        <p:txBody>
          <a:bodyPr/>
          <a:lstStyle>
            <a:lvl1pPr>
              <a:defRPr sz="3200">
                <a:latin typeface="Soberana Sans" panose="02000000000000000000" pitchFamily="50" charset="0"/>
              </a:defRPr>
            </a:lvl1pPr>
            <a:lvl2pPr>
              <a:defRPr sz="2800">
                <a:latin typeface="Soberana Sans" panose="02000000000000000000" pitchFamily="50" charset="0"/>
              </a:defRPr>
            </a:lvl2pPr>
            <a:lvl3pPr>
              <a:defRPr sz="2400">
                <a:latin typeface="Soberana Sans" panose="02000000000000000000" pitchFamily="50" charset="0"/>
              </a:defRPr>
            </a:lvl3pPr>
            <a:lvl4pPr>
              <a:defRPr sz="2000">
                <a:latin typeface="Soberana Sans" panose="02000000000000000000" pitchFamily="50" charset="0"/>
              </a:defRPr>
            </a:lvl4pPr>
            <a:lvl5pPr>
              <a:defRPr sz="2000">
                <a:latin typeface="Soberana Sans" panose="02000000000000000000" pitchFamily="50" charset="0"/>
              </a:defRPr>
            </a:lvl5pPr>
            <a:lvl6pPr>
              <a:defRPr sz="2000"/>
            </a:lvl6pPr>
            <a:lvl7pPr>
              <a:defRPr sz="2000"/>
            </a:lvl7pPr>
            <a:lvl8pPr>
              <a:defRPr sz="2000"/>
            </a:lvl8pPr>
            <a:lvl9pPr>
              <a:defRPr sz="2000"/>
            </a:lvl9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a:t>Haga clic para modificar el estilo de texto del patrón</a:t>
            </a:r>
          </a:p>
        </p:txBody>
      </p:sp>
      <p:sp>
        <p:nvSpPr>
          <p:cNvPr id="6" name="5 CuadroTexto"/>
          <p:cNvSpPr txBox="1"/>
          <p:nvPr userDrawn="1"/>
        </p:nvSpPr>
        <p:spPr>
          <a:xfrm>
            <a:off x="2474976" y="6470678"/>
            <a:ext cx="3435556" cy="338554"/>
          </a:xfrm>
          <a:prstGeom prst="rect">
            <a:avLst/>
          </a:prstGeom>
          <a:noFill/>
        </p:spPr>
        <p:txBody>
          <a:bodyPr wrap="none" rtlCol="0">
            <a:spAutoFit/>
          </a:bodyPr>
          <a:lstStyle/>
          <a:p>
            <a:r>
              <a:rPr lang="es-MX" b="1" dirty="0">
                <a:solidFill>
                  <a:schemeClr val="bg1"/>
                </a:solidFill>
              </a:rPr>
              <a:t>Gerencia de Servicios</a:t>
            </a:r>
            <a:r>
              <a:rPr lang="es-MX" b="1" baseline="0" dirty="0">
                <a:solidFill>
                  <a:schemeClr val="bg1"/>
                </a:solidFill>
              </a:rPr>
              <a:t> a Usuarios</a:t>
            </a:r>
            <a:endParaRPr lang="es-MX" b="1" dirty="0">
              <a:solidFill>
                <a:schemeClr val="bg1"/>
              </a:solidFill>
            </a:endParaRPr>
          </a:p>
        </p:txBody>
      </p:sp>
    </p:spTree>
    <p:extLst>
      <p:ext uri="{BB962C8B-B14F-4D97-AF65-F5344CB8AC3E}">
        <p14:creationId xmlns:p14="http://schemas.microsoft.com/office/powerpoint/2010/main" val="288043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1_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atin typeface="Soberana Sans" panose="02000000000000000000" pitchFamily="50" charset="0"/>
              </a:defRPr>
            </a:lvl1pPr>
          </a:lstStyle>
          <a:p>
            <a:r>
              <a:rPr lang="es-ES" dirty="0"/>
              <a:t>Haga clic para modificar el estilo de título del patrón</a:t>
            </a:r>
            <a:endParaRPr lang="es-MX" dirty="0"/>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atin typeface="Soberana Sans" panose="02000000000000000000" pitchFamily="5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5 CuadroTexto"/>
          <p:cNvSpPr txBox="1"/>
          <p:nvPr userDrawn="1"/>
        </p:nvSpPr>
        <p:spPr>
          <a:xfrm>
            <a:off x="2474976" y="6470678"/>
            <a:ext cx="3435556" cy="338554"/>
          </a:xfrm>
          <a:prstGeom prst="rect">
            <a:avLst/>
          </a:prstGeom>
          <a:noFill/>
        </p:spPr>
        <p:txBody>
          <a:bodyPr wrap="none" rtlCol="0">
            <a:spAutoFit/>
          </a:bodyPr>
          <a:lstStyle/>
          <a:p>
            <a:r>
              <a:rPr lang="es-MX" b="1" dirty="0">
                <a:solidFill>
                  <a:schemeClr val="bg1"/>
                </a:solidFill>
              </a:rPr>
              <a:t>Gerencia de Servicios</a:t>
            </a:r>
            <a:r>
              <a:rPr lang="es-MX" b="1" baseline="0" dirty="0">
                <a:solidFill>
                  <a:schemeClr val="bg1"/>
                </a:solidFill>
              </a:rPr>
              <a:t> a Usuarios</a:t>
            </a:r>
            <a:endParaRPr lang="es-MX" b="1" dirty="0">
              <a:solidFill>
                <a:schemeClr val="bg1"/>
              </a:solidFill>
            </a:endParaRPr>
          </a:p>
        </p:txBody>
      </p:sp>
    </p:spTree>
    <p:extLst>
      <p:ext uri="{BB962C8B-B14F-4D97-AF65-F5344CB8AC3E}">
        <p14:creationId xmlns:p14="http://schemas.microsoft.com/office/powerpoint/2010/main" val="44380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En blanc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520388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1_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atin typeface="Soberana Sans" panose="02000000000000000000" pitchFamily="50" charset="0"/>
              </a:defRPr>
            </a:lvl1pPr>
          </a:lstStyle>
          <a:p>
            <a:r>
              <a:rPr lang="es-ES" dirty="0"/>
              <a:t>Haga clic para modificar el estilo de título del patrón</a:t>
            </a:r>
            <a:endParaRPr lang="es-MX" dirty="0"/>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lvl1pPr>
              <a:defRPr>
                <a:latin typeface="Soberana Sans" panose="02000000000000000000" pitchFamily="50" charset="0"/>
              </a:defRPr>
            </a:lvl1pPr>
            <a:lvl2pPr>
              <a:defRPr>
                <a:latin typeface="Soberana Sans" panose="02000000000000000000" pitchFamily="50" charset="0"/>
              </a:defRPr>
            </a:lvl2pPr>
            <a:lvl3pPr>
              <a:defRPr>
                <a:latin typeface="Soberana Sans" panose="02000000000000000000" pitchFamily="50" charset="0"/>
              </a:defRPr>
            </a:lvl3pPr>
            <a:lvl4pPr>
              <a:defRPr>
                <a:latin typeface="Soberana Sans" panose="02000000000000000000" pitchFamily="50" charset="0"/>
              </a:defRPr>
            </a:lvl4pPr>
            <a:lvl5pPr>
              <a:defRPr>
                <a:latin typeface="Soberana Sans" panose="02000000000000000000" pitchFamily="50"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CuadroTexto"/>
          <p:cNvSpPr txBox="1"/>
          <p:nvPr userDrawn="1"/>
        </p:nvSpPr>
        <p:spPr>
          <a:xfrm>
            <a:off x="2474976" y="6470678"/>
            <a:ext cx="3435556" cy="338554"/>
          </a:xfrm>
          <a:prstGeom prst="rect">
            <a:avLst/>
          </a:prstGeom>
          <a:noFill/>
        </p:spPr>
        <p:txBody>
          <a:bodyPr wrap="none" rtlCol="0">
            <a:spAutoFit/>
          </a:bodyPr>
          <a:lstStyle/>
          <a:p>
            <a:r>
              <a:rPr lang="es-MX" b="1" dirty="0">
                <a:solidFill>
                  <a:schemeClr val="bg1"/>
                </a:solidFill>
              </a:rPr>
              <a:t>Gerencia de Servicios</a:t>
            </a:r>
            <a:r>
              <a:rPr lang="es-MX" b="1" baseline="0" dirty="0">
                <a:solidFill>
                  <a:schemeClr val="bg1"/>
                </a:solidFill>
              </a:rPr>
              <a:t> a Usuarios</a:t>
            </a:r>
            <a:endParaRPr lang="es-MX" b="1" dirty="0">
              <a:solidFill>
                <a:schemeClr val="bg1"/>
              </a:solidFill>
            </a:endParaRPr>
          </a:p>
        </p:txBody>
      </p:sp>
    </p:spTree>
    <p:extLst>
      <p:ext uri="{BB962C8B-B14F-4D97-AF65-F5344CB8AC3E}">
        <p14:creationId xmlns:p14="http://schemas.microsoft.com/office/powerpoint/2010/main" val="1176889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1_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lvl1pPr>
              <a:defRPr>
                <a:latin typeface="Soberana Sans" panose="02000000000000000000" pitchFamily="50" charset="0"/>
              </a:defRPr>
            </a:lvl1pPr>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lvl1pPr>
              <a:defRPr>
                <a:latin typeface="Soberana Sans" panose="02000000000000000000" pitchFamily="50" charset="0"/>
              </a:defRPr>
            </a:lvl1pPr>
            <a:lvl2pPr>
              <a:defRPr>
                <a:latin typeface="Soberana Sans" panose="02000000000000000000" pitchFamily="50" charset="0"/>
              </a:defRPr>
            </a:lvl2pPr>
            <a:lvl3pPr>
              <a:defRPr>
                <a:latin typeface="Soberana Sans" panose="02000000000000000000" pitchFamily="50" charset="0"/>
              </a:defRPr>
            </a:lvl3pPr>
            <a:lvl4pPr>
              <a:defRPr>
                <a:latin typeface="Soberana Sans" panose="02000000000000000000" pitchFamily="50" charset="0"/>
              </a:defRPr>
            </a:lvl4pPr>
            <a:lvl5pPr>
              <a:defRPr>
                <a:latin typeface="Soberana Sans" panose="02000000000000000000" pitchFamily="50"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CuadroTexto"/>
          <p:cNvSpPr txBox="1"/>
          <p:nvPr userDrawn="1"/>
        </p:nvSpPr>
        <p:spPr>
          <a:xfrm>
            <a:off x="2474976" y="6470678"/>
            <a:ext cx="3435556" cy="338554"/>
          </a:xfrm>
          <a:prstGeom prst="rect">
            <a:avLst/>
          </a:prstGeom>
          <a:noFill/>
        </p:spPr>
        <p:txBody>
          <a:bodyPr wrap="none" rtlCol="0">
            <a:spAutoFit/>
          </a:bodyPr>
          <a:lstStyle/>
          <a:p>
            <a:r>
              <a:rPr lang="es-MX" b="1" dirty="0">
                <a:solidFill>
                  <a:schemeClr val="bg1"/>
                </a:solidFill>
              </a:rPr>
              <a:t>Gerencia de Servicios</a:t>
            </a:r>
            <a:r>
              <a:rPr lang="es-MX" b="1" baseline="0" dirty="0">
                <a:solidFill>
                  <a:schemeClr val="bg1"/>
                </a:solidFill>
              </a:rPr>
              <a:t> a Usuarios</a:t>
            </a:r>
            <a:endParaRPr lang="es-MX" b="1" dirty="0">
              <a:solidFill>
                <a:schemeClr val="bg1"/>
              </a:solidFill>
            </a:endParaRPr>
          </a:p>
        </p:txBody>
      </p:sp>
    </p:spTree>
    <p:extLst>
      <p:ext uri="{BB962C8B-B14F-4D97-AF65-F5344CB8AC3E}">
        <p14:creationId xmlns:p14="http://schemas.microsoft.com/office/powerpoint/2010/main" val="907267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980728"/>
            <a:ext cx="7772400" cy="1470025"/>
          </a:xfrm>
        </p:spPr>
        <p:txBody>
          <a:bodyPr/>
          <a:lstStyle>
            <a:lvl1pPr>
              <a:defRPr>
                <a:latin typeface="Soberana Sans" panose="02000000000000000000" pitchFamily="50" charset="0"/>
              </a:defRPr>
            </a:lvl1pPr>
          </a:lstStyle>
          <a:p>
            <a:r>
              <a:rPr lang="es-ES"/>
              <a:t>Haga clic para modificar el estilo de título del patrón</a:t>
            </a:r>
            <a:endParaRPr lang="es-MX"/>
          </a:p>
        </p:txBody>
      </p:sp>
      <p:sp>
        <p:nvSpPr>
          <p:cNvPr id="3" name="2 Subtítulo"/>
          <p:cNvSpPr>
            <a:spLocks noGrp="1"/>
          </p:cNvSpPr>
          <p:nvPr>
            <p:ph type="subTitle" idx="1"/>
          </p:nvPr>
        </p:nvSpPr>
        <p:spPr>
          <a:xfrm>
            <a:off x="971600" y="2708920"/>
            <a:ext cx="7200800" cy="2880320"/>
          </a:xfrm>
        </p:spPr>
        <p:txBody>
          <a:bodyPr/>
          <a:lstStyle>
            <a:lvl1pPr marL="0" indent="0" algn="ctr">
              <a:buNone/>
              <a:defRPr>
                <a:solidFill>
                  <a:schemeClr val="tx1">
                    <a:lumMod val="65000"/>
                    <a:lumOff val="35000"/>
                  </a:schemeClr>
                </a:solidFill>
                <a:effectLst/>
                <a:latin typeface="Soberana Sans" panose="02000000000000000000"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a:t>Haga clic para modificar el estilo de subtítulo del patrón</a:t>
            </a:r>
            <a:endParaRPr lang="es-MX" dirty="0"/>
          </a:p>
        </p:txBody>
      </p:sp>
      <p:sp>
        <p:nvSpPr>
          <p:cNvPr id="4" name="3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Tree>
    <p:extLst>
      <p:ext uri="{BB962C8B-B14F-4D97-AF65-F5344CB8AC3E}">
        <p14:creationId xmlns:p14="http://schemas.microsoft.com/office/powerpoint/2010/main" val="383127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Soberana Sans" panose="02000000000000000000"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B338356-1C6E-4EAF-9970-AA3BB0E4EAD6}" type="datetimeFigureOut">
              <a:rPr lang="es-MX" smtClean="0"/>
              <a:pPr/>
              <a:t>29/08/2018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7A3DA8-EB30-4446-85E4-697A8F4FDC85}" type="slidenum">
              <a:rPr lang="es-MX" smtClean="0"/>
              <a:pPr/>
              <a:t>‹Nº›</a:t>
            </a:fld>
            <a:endParaRPr lang="es-MX"/>
          </a:p>
        </p:txBody>
      </p:sp>
      <p:sp>
        <p:nvSpPr>
          <p:cNvPr id="7" name="1 Título"/>
          <p:cNvSpPr txBox="1">
            <a:spLocks/>
          </p:cNvSpPr>
          <p:nvPr userDrawn="1"/>
        </p:nvSpPr>
        <p:spPr>
          <a:xfrm>
            <a:off x="1043608" y="485800"/>
            <a:ext cx="5976664" cy="1143000"/>
          </a:xfrm>
          <a:prstGeom prst="rect">
            <a:avLst/>
          </a:prstGeom>
        </p:spPr>
        <p:txBody>
          <a:bodyPr vert="horz" lIns="91440" tIns="45720" rIns="91440" bIns="45720" rtlCol="0" anchor="ctr">
            <a:noAutofit/>
          </a:bodyPr>
          <a:lstStyle>
            <a:lvl1pPr algn="r" defTabSz="914400" rtl="0" eaLnBrk="1" latinLnBrk="0" hangingPunct="1">
              <a:spcBef>
                <a:spcPct val="0"/>
              </a:spcBef>
              <a:buNone/>
              <a:defRPr lang="es-MX" sz="3600" kern="1200" dirty="0">
                <a:solidFill>
                  <a:schemeClr val="bg1"/>
                </a:solidFill>
                <a:effectLst>
                  <a:outerShdw blurRad="38100" dist="38100" dir="2700000" algn="tl">
                    <a:srgbClr val="000000">
                      <a:alpha val="43137"/>
                    </a:srgbClr>
                  </a:outerShdw>
                </a:effectLst>
                <a:latin typeface="+mn-lt"/>
                <a:ea typeface="+mn-ea"/>
                <a:cs typeface="+mn-cs"/>
              </a:defRPr>
            </a:lvl1pPr>
          </a:lstStyle>
          <a:p>
            <a:r>
              <a:rPr lang="es-MX" dirty="0">
                <a:latin typeface="Soberana Sans" panose="02000000000000000000" pitchFamily="50" charset="0"/>
              </a:rPr>
              <a:t>Haga clic para modificar el estilo de título del patrón</a:t>
            </a:r>
          </a:p>
        </p:txBody>
      </p:sp>
    </p:spTree>
    <p:extLst>
      <p:ext uri="{BB962C8B-B14F-4D97-AF65-F5344CB8AC3E}">
        <p14:creationId xmlns:p14="http://schemas.microsoft.com/office/powerpoint/2010/main" val="149488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251520" y="764704"/>
            <a:ext cx="8640960" cy="5400600"/>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
        <p:nvSpPr>
          <p:cNvPr id="2" name="1 Marcador de título"/>
          <p:cNvSpPr>
            <a:spLocks noGrp="1"/>
          </p:cNvSpPr>
          <p:nvPr>
            <p:ph type="title"/>
          </p:nvPr>
        </p:nvSpPr>
        <p:spPr>
          <a:xfrm>
            <a:off x="72008" y="44624"/>
            <a:ext cx="7452320" cy="504056"/>
          </a:xfrm>
          <a:prstGeom prst="rect">
            <a:avLst/>
          </a:prstGeom>
        </p:spPr>
        <p:txBody>
          <a:bodyPr vert="horz" lIns="91440" tIns="45720" rIns="91440" bIns="45720" rtlCol="0" anchor="ctr">
            <a:noAutofit/>
          </a:bodyPr>
          <a:lstStyle/>
          <a:p>
            <a:r>
              <a:rPr lang="es-ES" dirty="0"/>
              <a:t>Haga clic para modificar el estilo de título del patrón</a:t>
            </a:r>
            <a:endParaRPr lang="es-MX"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38356-1C6E-4EAF-9970-AA3BB0E4EAD6}" type="datetimeFigureOut">
              <a:rPr lang="es-MX" smtClean="0"/>
              <a:pPr/>
              <a:t>29/08/2018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7A3DA8-EB30-4446-85E4-697A8F4FDC85}" type="slidenum">
              <a:rPr lang="es-MX" smtClean="0"/>
              <a:pPr/>
              <a:t>‹Nº›</a:t>
            </a:fld>
            <a:endParaRPr lang="es-MX"/>
          </a:p>
        </p:txBody>
      </p:sp>
      <p:pic>
        <p:nvPicPr>
          <p:cNvPr id="10" name="9 Imagen"/>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7668344" y="182379"/>
            <a:ext cx="1152128" cy="294293"/>
          </a:xfrm>
          <a:prstGeom prst="rect">
            <a:avLst/>
          </a:prstGeom>
        </p:spPr>
      </p:pic>
      <p:cxnSp>
        <p:nvCxnSpPr>
          <p:cNvPr id="13" name="12 Conector recto"/>
          <p:cNvCxnSpPr/>
          <p:nvPr userDrawn="1"/>
        </p:nvCxnSpPr>
        <p:spPr>
          <a:xfrm>
            <a:off x="251520" y="548680"/>
            <a:ext cx="2880320" cy="0"/>
          </a:xfrm>
          <a:prstGeom prst="line">
            <a:avLst/>
          </a:prstGeom>
          <a:ln>
            <a:solidFill>
              <a:srgbClr val="00B050"/>
            </a:solidFill>
          </a:ln>
        </p:spPr>
        <p:style>
          <a:lnRef idx="2">
            <a:schemeClr val="dk1"/>
          </a:lnRef>
          <a:fillRef idx="0">
            <a:schemeClr val="dk1"/>
          </a:fillRef>
          <a:effectRef idx="1">
            <a:schemeClr val="dk1"/>
          </a:effectRef>
          <a:fontRef idx="minor">
            <a:schemeClr val="tx1"/>
          </a:fontRef>
        </p:style>
      </p:cxnSp>
      <p:cxnSp>
        <p:nvCxnSpPr>
          <p:cNvPr id="20" name="19 Conector recto"/>
          <p:cNvCxnSpPr/>
          <p:nvPr userDrawn="1"/>
        </p:nvCxnSpPr>
        <p:spPr>
          <a:xfrm>
            <a:off x="3131840" y="548680"/>
            <a:ext cx="2880320"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cxnSp>
        <p:nvCxnSpPr>
          <p:cNvPr id="22" name="21 Conector recto"/>
          <p:cNvCxnSpPr/>
          <p:nvPr userDrawn="1"/>
        </p:nvCxnSpPr>
        <p:spPr>
          <a:xfrm>
            <a:off x="6012160" y="548680"/>
            <a:ext cx="288032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346467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71" r:id="rId9"/>
    <p:sldLayoutId id="2147483672" r:id="rId10"/>
    <p:sldLayoutId id="2147483673" r:id="rId11"/>
    <p:sldLayoutId id="2147483674" r:id="rId12"/>
    <p:sldLayoutId id="2147483676" r:id="rId13"/>
    <p:sldLayoutId id="2147483677" r:id="rId14"/>
    <p:sldLayoutId id="2147483678" r:id="rId15"/>
    <p:sldLayoutId id="2147483679" r:id="rId16"/>
  </p:sldLayoutIdLst>
  <p:txStyles>
    <p:titleStyle>
      <a:lvl1pPr algn="ctr" defTabSz="914400" rtl="0" eaLnBrk="1" latinLnBrk="0" hangingPunct="1">
        <a:spcBef>
          <a:spcPct val="0"/>
        </a:spcBef>
        <a:buNone/>
        <a:defRPr sz="2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es-ES" sz="3200" b="1" kern="1200" dirty="0" smtClean="0">
          <a:solidFill>
            <a:srgbClr val="92D050"/>
          </a:solidFill>
          <a:effectLst>
            <a:outerShdw blurRad="38100" dist="38100" dir="2700000" algn="tl">
              <a:srgbClr val="000000">
                <a:alpha val="43137"/>
              </a:srgbClr>
            </a:outerShdw>
          </a:effectLst>
          <a:latin typeface="+mn-lt"/>
          <a:ea typeface="+mn-ea"/>
          <a:cs typeface="+mn-cs"/>
        </a:defRPr>
      </a:lvl1pPr>
      <a:lvl2pPr marL="742950" indent="-285750" algn="l" defTabSz="914400" rtl="0" eaLnBrk="1" latinLnBrk="0" hangingPunct="1">
        <a:spcBef>
          <a:spcPct val="20000"/>
        </a:spcBef>
        <a:buFont typeface="Arial" pitchFamily="34" charset="0"/>
        <a:buChar char="–"/>
        <a:defRPr lang="es-ES" sz="3200" b="1" kern="1200" dirty="0" smtClean="0">
          <a:solidFill>
            <a:srgbClr val="92D050"/>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spcBef>
          <a:spcPct val="20000"/>
        </a:spcBef>
        <a:buFont typeface="Arial" pitchFamily="34" charset="0"/>
        <a:buChar char="•"/>
        <a:defRPr lang="es-ES" sz="3200" b="1" kern="1200" dirty="0" smtClean="0">
          <a:solidFill>
            <a:srgbClr val="92D050"/>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spcBef>
          <a:spcPct val="20000"/>
        </a:spcBef>
        <a:buFont typeface="Arial" pitchFamily="34" charset="0"/>
        <a:buChar char="–"/>
        <a:defRPr lang="es-ES" sz="3200" b="1" kern="1200" dirty="0" smtClean="0">
          <a:solidFill>
            <a:srgbClr val="92D050"/>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spcBef>
          <a:spcPct val="20000"/>
        </a:spcBef>
        <a:buFont typeface="Arial" pitchFamily="34" charset="0"/>
        <a:buChar char="»"/>
        <a:defRPr lang="es-MX" sz="3200" b="1" kern="1200" dirty="0" smtClean="0">
          <a:solidFill>
            <a:srgbClr val="92D050"/>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5.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subTitle" idx="1"/>
          </p:nvPr>
        </p:nvSpPr>
        <p:spPr>
          <a:xfrm>
            <a:off x="504900" y="980728"/>
            <a:ext cx="8064896" cy="2808312"/>
          </a:xfrm>
        </p:spPr>
        <p:txBody>
          <a:bodyPr>
            <a:normAutofit fontScale="92500" lnSpcReduction="20000"/>
          </a:bodyPr>
          <a:lstStyle/>
          <a:p>
            <a:endParaRPr lang="es-MX" sz="2800" dirty="0" smtClean="0"/>
          </a:p>
          <a:p>
            <a:r>
              <a:rPr lang="es-MX" sz="2800" u="sng" dirty="0"/>
              <a:t>Subdirección General de </a:t>
            </a:r>
            <a:r>
              <a:rPr lang="es-MX" sz="2800" u="sng" dirty="0" smtClean="0"/>
              <a:t>Administración </a:t>
            </a:r>
          </a:p>
          <a:p>
            <a:r>
              <a:rPr lang="es-MX" sz="2800" u="sng" dirty="0" smtClean="0"/>
              <a:t>del </a:t>
            </a:r>
            <a:r>
              <a:rPr lang="es-MX" sz="2800" u="sng" dirty="0"/>
              <a:t>Agua</a:t>
            </a:r>
          </a:p>
          <a:p>
            <a:endParaRPr lang="es-MX" sz="2400" dirty="0"/>
          </a:p>
          <a:p>
            <a:r>
              <a:rPr lang="es-MX" sz="2400" u="sng" dirty="0" smtClean="0">
                <a:solidFill>
                  <a:schemeClr val="tx1"/>
                </a:solidFill>
              </a:rPr>
              <a:t>Decreto de facilidades administrativas para el otorgamiento de nuevas concesiones y asignaciones cuya vigencia haya expirado a partir del </a:t>
            </a:r>
          </a:p>
          <a:p>
            <a:r>
              <a:rPr lang="es-MX" sz="2400" u="sng" dirty="0" smtClean="0">
                <a:solidFill>
                  <a:schemeClr val="tx1"/>
                </a:solidFill>
              </a:rPr>
              <a:t>1 de enero de 2004</a:t>
            </a:r>
          </a:p>
          <a:p>
            <a:endParaRPr lang="es-MX" sz="2400" dirty="0" smtClean="0"/>
          </a:p>
          <a:p>
            <a:endParaRPr lang="es-MX" sz="2000" dirty="0">
              <a:solidFill>
                <a:schemeClr val="tx1"/>
              </a:solidFill>
            </a:endParaRPr>
          </a:p>
        </p:txBody>
      </p:sp>
      <p:sp>
        <p:nvSpPr>
          <p:cNvPr id="5" name="Rectángulo 4"/>
          <p:cNvSpPr/>
          <p:nvPr/>
        </p:nvSpPr>
        <p:spPr>
          <a:xfrm>
            <a:off x="539552" y="1298512"/>
            <a:ext cx="8064896" cy="785843"/>
          </a:xfrm>
          <a:prstGeom prst="rect">
            <a:avLst/>
          </a:prstGeom>
        </p:spPr>
        <p:txBody>
          <a:bodyPr vert="horz" lIns="91440" tIns="45720" rIns="91440" bIns="45720" rtlCol="0">
            <a:noAutofit/>
          </a:bodyPr>
          <a:lstStyle/>
          <a:p>
            <a:pPr algn="ctr">
              <a:spcBef>
                <a:spcPct val="20000"/>
              </a:spcBef>
              <a:buFont typeface="Arial" pitchFamily="34" charset="0"/>
              <a:buNone/>
            </a:pPr>
            <a:endParaRPr lang="es-MX" sz="2400" b="1" dirty="0">
              <a:latin typeface="Soberana Sans" panose="02000000000000000000" pitchFamily="50" charset="0"/>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4197581"/>
            <a:ext cx="4514850" cy="2324100"/>
          </a:xfrm>
          <a:prstGeom prst="rect">
            <a:avLst/>
          </a:prstGeom>
        </p:spPr>
      </p:pic>
    </p:spTree>
    <p:extLst>
      <p:ext uri="{BB962C8B-B14F-4D97-AF65-F5344CB8AC3E}">
        <p14:creationId xmlns:p14="http://schemas.microsoft.com/office/powerpoint/2010/main" val="1888858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72008" y="44624"/>
            <a:ext cx="7452320" cy="504056"/>
          </a:xfrm>
        </p:spPr>
        <p:txBody>
          <a:bodyPr/>
          <a:lstStyle/>
          <a:p>
            <a:r>
              <a:rPr lang="es-MX" dirty="0" smtClean="0">
                <a:solidFill>
                  <a:schemeClr val="tx1"/>
                </a:solidFill>
              </a:rPr>
              <a:t>Pasos para la validación del RFC</a:t>
            </a:r>
            <a:endParaRPr lang="es-MX" dirty="0">
              <a:solidFill>
                <a:schemeClr val="tx1"/>
              </a:solidFill>
            </a:endParaRPr>
          </a:p>
        </p:txBody>
      </p:sp>
      <p:pic>
        <p:nvPicPr>
          <p:cNvPr id="4" name="Imagen 3"/>
          <p:cNvPicPr>
            <a:picLocks noChangeAspect="1"/>
          </p:cNvPicPr>
          <p:nvPr/>
        </p:nvPicPr>
        <p:blipFill>
          <a:blip r:embed="rId2"/>
          <a:stretch>
            <a:fillRect/>
          </a:stretch>
        </p:blipFill>
        <p:spPr>
          <a:xfrm>
            <a:off x="467544" y="980728"/>
            <a:ext cx="8064895" cy="5328592"/>
          </a:xfrm>
          <a:prstGeom prst="rect">
            <a:avLst/>
          </a:prstGeom>
        </p:spPr>
      </p:pic>
      <p:sp>
        <p:nvSpPr>
          <p:cNvPr id="5" name="CuadroTexto 4"/>
          <p:cNvSpPr txBox="1"/>
          <p:nvPr/>
        </p:nvSpPr>
        <p:spPr>
          <a:xfrm>
            <a:off x="3635896" y="2132856"/>
            <a:ext cx="2520280" cy="276999"/>
          </a:xfrm>
          <a:prstGeom prst="rect">
            <a:avLst/>
          </a:prstGeom>
          <a:noFill/>
        </p:spPr>
        <p:txBody>
          <a:bodyPr wrap="square" rtlCol="0">
            <a:spAutoFit/>
          </a:bodyPr>
          <a:lstStyle/>
          <a:p>
            <a:r>
              <a:rPr lang="es-MX" sz="1200" b="1" dirty="0">
                <a:latin typeface="Soberana Sans" panose="02000000000000000000" pitchFamily="50" charset="0"/>
              </a:rPr>
              <a:t>2</a:t>
            </a:r>
            <a:r>
              <a:rPr lang="es-MX" sz="1200" b="1" dirty="0" smtClean="0">
                <a:latin typeface="Soberana Sans" panose="02000000000000000000" pitchFamily="50" charset="0"/>
              </a:rPr>
              <a:t>. Ingresar RFC</a:t>
            </a:r>
            <a:endParaRPr lang="es-MX" sz="1200" b="1" dirty="0">
              <a:latin typeface="Soberana Sans" panose="02000000000000000000" pitchFamily="50" charset="0"/>
            </a:endParaRPr>
          </a:p>
        </p:txBody>
      </p:sp>
      <p:sp>
        <p:nvSpPr>
          <p:cNvPr id="6" name="CuadroTexto 5"/>
          <p:cNvSpPr txBox="1"/>
          <p:nvPr/>
        </p:nvSpPr>
        <p:spPr>
          <a:xfrm>
            <a:off x="4139952" y="2550259"/>
            <a:ext cx="2520280" cy="276999"/>
          </a:xfrm>
          <a:prstGeom prst="rect">
            <a:avLst/>
          </a:prstGeom>
          <a:noFill/>
        </p:spPr>
        <p:txBody>
          <a:bodyPr wrap="square" rtlCol="0">
            <a:spAutoFit/>
          </a:bodyPr>
          <a:lstStyle/>
          <a:p>
            <a:r>
              <a:rPr lang="es-MX" sz="1200" b="1" dirty="0">
                <a:latin typeface="Soberana Sans" panose="02000000000000000000" pitchFamily="50" charset="0"/>
              </a:rPr>
              <a:t>3</a:t>
            </a:r>
            <a:r>
              <a:rPr lang="es-MX" sz="1200" b="1" smtClean="0">
                <a:latin typeface="Soberana Sans" panose="02000000000000000000" pitchFamily="50" charset="0"/>
              </a:rPr>
              <a:t>. </a:t>
            </a:r>
            <a:r>
              <a:rPr lang="es-MX" sz="1200" b="1" dirty="0" smtClean="0">
                <a:latin typeface="Soberana Sans" panose="02000000000000000000" pitchFamily="50" charset="0"/>
              </a:rPr>
              <a:t>Consultar RFC</a:t>
            </a:r>
            <a:endParaRPr lang="es-MX" sz="1200" b="1" dirty="0">
              <a:latin typeface="Soberana Sans" panose="02000000000000000000" pitchFamily="50" charset="0"/>
            </a:endParaRPr>
          </a:p>
        </p:txBody>
      </p:sp>
    </p:spTree>
    <p:extLst>
      <p:ext uri="{BB962C8B-B14F-4D97-AF65-F5344CB8AC3E}">
        <p14:creationId xmlns:p14="http://schemas.microsoft.com/office/powerpoint/2010/main" val="270578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flipH="1">
            <a:off x="7236296" y="5013176"/>
            <a:ext cx="1719634" cy="1719634"/>
          </a:xfrm>
          <a:prstGeom prst="rect">
            <a:avLst/>
          </a:prstGeom>
        </p:spPr>
      </p:pic>
      <p:sp>
        <p:nvSpPr>
          <p:cNvPr id="5" name="CuadroTexto 4"/>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6" name="CuadroTexto 5"/>
          <p:cNvSpPr txBox="1"/>
          <p:nvPr/>
        </p:nvSpPr>
        <p:spPr>
          <a:xfrm>
            <a:off x="323528" y="980728"/>
            <a:ext cx="3024336" cy="584775"/>
          </a:xfrm>
          <a:prstGeom prst="rect">
            <a:avLst/>
          </a:prstGeom>
          <a:solidFill>
            <a:schemeClr val="accent3">
              <a:lumMod val="40000"/>
              <a:lumOff val="60000"/>
            </a:schemeClr>
          </a:solidFill>
          <a:scene3d>
            <a:camera prst="orthographicFront"/>
            <a:lightRig rig="threePt" dir="t"/>
          </a:scene3d>
          <a:sp3d>
            <a:bevelT/>
            <a:bevelB w="152400" h="50800" prst="softRound"/>
          </a:sp3d>
        </p:spPr>
        <p:txBody>
          <a:bodyPr wrap="square" rtlCol="0">
            <a:spAutoFit/>
          </a:bodyPr>
          <a:lstStyle/>
          <a:p>
            <a:pPr algn="ctr"/>
            <a:r>
              <a:rPr lang="es-MX" sz="1600" b="1" dirty="0" smtClean="0">
                <a:latin typeface="Soberana Sans" panose="02000000000000000000" pitchFamily="50" charset="0"/>
              </a:rPr>
              <a:t>Acciones a realizar por la Conagua:</a:t>
            </a:r>
          </a:p>
        </p:txBody>
      </p:sp>
      <p:sp>
        <p:nvSpPr>
          <p:cNvPr id="7" name="Rectángulo 6"/>
          <p:cNvSpPr/>
          <p:nvPr/>
        </p:nvSpPr>
        <p:spPr>
          <a:xfrm>
            <a:off x="899592" y="2109304"/>
            <a:ext cx="6967214" cy="2903872"/>
          </a:xfrm>
          <a:prstGeom prst="rect">
            <a:avLst/>
          </a:prstGeom>
          <a:ln w="53975">
            <a:solidFill>
              <a:schemeClr val="accent3">
                <a:lumMod val="60000"/>
                <a:lumOff val="40000"/>
              </a:schemeClr>
            </a:solidFill>
          </a:ln>
          <a:scene3d>
            <a:camera prst="orthographicFront"/>
            <a:lightRig rig="threePt" dir="t"/>
          </a:scene3d>
          <a:sp3d>
            <a:bevelT w="165100" prst="coolSlant"/>
            <a:bevelB w="165100" prst="coolSlant"/>
          </a:sp3d>
        </p:spPr>
        <p:txBody>
          <a:bodyPr wrap="square">
            <a:spAutoFit/>
          </a:bodyPr>
          <a:lstStyle/>
          <a:p>
            <a:pPr marL="285750" indent="-285750" algn="just">
              <a:buFont typeface="Arial" panose="020B0604020202020204" pitchFamily="34" charset="0"/>
              <a:buChar char="•"/>
            </a:pPr>
            <a:r>
              <a:rPr lang="es-MX" dirty="0" smtClean="0">
                <a:latin typeface="Soberana Sans" panose="02000000000000000000" pitchFamily="50" charset="0"/>
              </a:rPr>
              <a:t>Procederá </a:t>
            </a:r>
            <a:r>
              <a:rPr lang="es-MX" dirty="0">
                <a:latin typeface="Soberana Sans" panose="02000000000000000000" pitchFamily="50" charset="0"/>
              </a:rPr>
              <a:t>a </a:t>
            </a:r>
            <a:r>
              <a:rPr lang="es-MX" b="1" i="1" u="sng" dirty="0">
                <a:latin typeface="Soberana Sans" panose="02000000000000000000" pitchFamily="50" charset="0"/>
              </a:rPr>
              <a:t>emitir e inscribir el nuevo título de concesión o asignación</a:t>
            </a:r>
            <a:r>
              <a:rPr lang="es-MX" b="1" i="1" dirty="0">
                <a:latin typeface="Soberana Sans" panose="02000000000000000000" pitchFamily="50" charset="0"/>
              </a:rPr>
              <a:t> </a:t>
            </a:r>
            <a:r>
              <a:rPr lang="es-MX" dirty="0">
                <a:latin typeface="Soberana Sans" panose="02000000000000000000" pitchFamily="50" charset="0"/>
              </a:rPr>
              <a:t>en el Registro Público de Derechos de Agua.</a:t>
            </a:r>
          </a:p>
          <a:p>
            <a:pPr algn="just"/>
            <a:endParaRPr lang="es-MX" dirty="0">
              <a:latin typeface="Soberana Sans" panose="02000000000000000000" pitchFamily="50" charset="0"/>
            </a:endParaRPr>
          </a:p>
          <a:p>
            <a:pPr marL="285750" indent="-285750" algn="just">
              <a:buFont typeface="Arial" panose="020B0604020202020204" pitchFamily="34" charset="0"/>
              <a:buChar char="•"/>
            </a:pPr>
            <a:r>
              <a:rPr lang="es-ES" dirty="0" smtClean="0">
                <a:latin typeface="Soberana Sans" panose="02000000000000000000" pitchFamily="50" charset="0"/>
              </a:rPr>
              <a:t>Al concluir la vigencia del Decreto, la Conagua procederá a </a:t>
            </a:r>
            <a:r>
              <a:rPr lang="es-ES" b="1" i="1" u="sng" dirty="0" smtClean="0">
                <a:latin typeface="Soberana Sans" panose="02000000000000000000" pitchFamily="50" charset="0"/>
              </a:rPr>
              <a:t>inscribir la extinción por término de vigencia de los títulos de concesión o asignación</a:t>
            </a:r>
            <a:r>
              <a:rPr lang="es-ES" dirty="0" smtClean="0">
                <a:latin typeface="Soberana Sans" panose="02000000000000000000" pitchFamily="50" charset="0"/>
              </a:rPr>
              <a:t>, cuyos titulares no hayan tramitado la prórroga de sus títulos, en los términos del Decreto.</a:t>
            </a:r>
            <a:endParaRPr lang="es-MX" dirty="0">
              <a:latin typeface="Soberana Sans" panose="02000000000000000000" pitchFamily="50" charset="0"/>
            </a:endParaRPr>
          </a:p>
          <a:p>
            <a:pPr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effectLst/>
              <a:latin typeface="Soberana Sans" panose="020000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1346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l="8735"/>
          <a:stretch/>
        </p:blipFill>
        <p:spPr>
          <a:xfrm>
            <a:off x="8028384" y="2564904"/>
            <a:ext cx="1106041" cy="2808312"/>
          </a:xfrm>
          <a:prstGeom prst="rect">
            <a:avLst/>
          </a:prstGeom>
        </p:spPr>
      </p:pic>
      <p:sp>
        <p:nvSpPr>
          <p:cNvPr id="4" name="CuadroTexto 3"/>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5" name="CuadroTexto 4"/>
          <p:cNvSpPr txBox="1"/>
          <p:nvPr/>
        </p:nvSpPr>
        <p:spPr>
          <a:xfrm>
            <a:off x="323528" y="764704"/>
            <a:ext cx="3312368" cy="707886"/>
          </a:xfrm>
          <a:prstGeom prst="rect">
            <a:avLst/>
          </a:prstGeom>
          <a:solidFill>
            <a:schemeClr val="accent6">
              <a:lumMod val="75000"/>
              <a:alpha val="81000"/>
            </a:schemeClr>
          </a:solidFill>
          <a:scene3d>
            <a:camera prst="orthographicFront"/>
            <a:lightRig rig="threePt" dir="t"/>
          </a:scene3d>
          <a:sp3d>
            <a:bevelT w="101600" prst="riblet"/>
            <a:bevelB w="152400" h="50800" prst="softRound"/>
          </a:sp3d>
        </p:spPr>
        <p:txBody>
          <a:bodyPr wrap="square" rtlCol="0">
            <a:spAutoFit/>
          </a:bodyPr>
          <a:lstStyle/>
          <a:p>
            <a:pPr algn="ctr"/>
            <a:r>
              <a:rPr lang="es-MX" sz="2000" b="1" dirty="0" smtClean="0">
                <a:latin typeface="Soberana Sans" panose="02000000000000000000" pitchFamily="50" charset="0"/>
              </a:rPr>
              <a:t>Particularidades del Decreto:</a:t>
            </a:r>
            <a:endParaRPr lang="es-MX" sz="2000" b="1" dirty="0">
              <a:latin typeface="Soberana Sans" panose="02000000000000000000" pitchFamily="50" charset="0"/>
            </a:endParaRPr>
          </a:p>
        </p:txBody>
      </p:sp>
      <p:sp>
        <p:nvSpPr>
          <p:cNvPr id="6" name="Rectángulo 5"/>
          <p:cNvSpPr/>
          <p:nvPr/>
        </p:nvSpPr>
        <p:spPr>
          <a:xfrm>
            <a:off x="1259632" y="1983901"/>
            <a:ext cx="6552728" cy="3970318"/>
          </a:xfrm>
          <a:prstGeom prst="rect">
            <a:avLst/>
          </a:prstGeom>
          <a:ln w="15875">
            <a:solidFill>
              <a:schemeClr val="bg1">
                <a:lumMod val="85000"/>
              </a:schemeClr>
            </a:solidFill>
          </a:ln>
          <a:scene3d>
            <a:camera prst="orthographicFront"/>
            <a:lightRig rig="threePt" dir="t"/>
          </a:scene3d>
          <a:sp3d>
            <a:bevelT/>
            <a:bevelB/>
          </a:sp3d>
        </p:spPr>
        <p:txBody>
          <a:bodyPr wrap="square">
            <a:spAutoFit/>
          </a:bodyPr>
          <a:lstStyle/>
          <a:p>
            <a:pPr marL="285750" indent="-285750" algn="just">
              <a:buClr>
                <a:schemeClr val="bg1">
                  <a:lumMod val="50000"/>
                </a:schemeClr>
              </a:buClr>
              <a:buSzPct val="124000"/>
              <a:buFont typeface="Wingdings" panose="05000000000000000000" pitchFamily="2" charset="2"/>
              <a:buChar char="Ø"/>
            </a:pPr>
            <a:r>
              <a:rPr lang="es-ES" dirty="0" smtClean="0">
                <a:latin typeface="Soberana Sans" panose="02000000000000000000" pitchFamily="50" charset="0"/>
              </a:rPr>
              <a:t>Siempre </a:t>
            </a:r>
            <a:r>
              <a:rPr lang="es-ES" dirty="0">
                <a:latin typeface="Soberana Sans" panose="02000000000000000000" pitchFamily="50" charset="0"/>
              </a:rPr>
              <a:t>que sus beneficiarios acrediten los derechos </a:t>
            </a:r>
            <a:r>
              <a:rPr lang="es-ES" dirty="0" smtClean="0">
                <a:latin typeface="Soberana Sans" panose="02000000000000000000" pitchFamily="50" charset="0"/>
              </a:rPr>
              <a:t>sucesorios, los </a:t>
            </a:r>
            <a:r>
              <a:rPr lang="es-ES" dirty="0">
                <a:latin typeface="Soberana Sans" panose="02000000000000000000" pitchFamily="50" charset="0"/>
              </a:rPr>
              <a:t>títulos de concesión, cuyos titulares hayan fallecido, podrán ser regularizados en términos del </a:t>
            </a:r>
            <a:r>
              <a:rPr lang="es-ES" dirty="0" smtClean="0">
                <a:latin typeface="Soberana Sans" panose="02000000000000000000" pitchFamily="50" charset="0"/>
              </a:rPr>
              <a:t>Decreto.</a:t>
            </a:r>
            <a:endParaRPr lang="es-MX" dirty="0">
              <a:latin typeface="Soberana Sans" panose="02000000000000000000" pitchFamily="50" charset="0"/>
            </a:endParaRPr>
          </a:p>
          <a:p>
            <a:pPr marL="285750" indent="-285750" algn="just">
              <a:buClr>
                <a:schemeClr val="bg1">
                  <a:lumMod val="50000"/>
                </a:schemeClr>
              </a:buClr>
              <a:buSzPct val="124000"/>
              <a:buFont typeface="Wingdings" panose="05000000000000000000" pitchFamily="2" charset="2"/>
              <a:buChar char="Ø"/>
            </a:pPr>
            <a:endParaRPr lang="es-MX" dirty="0">
              <a:latin typeface="Soberana Sans" panose="02000000000000000000" pitchFamily="50" charset="0"/>
            </a:endParaRPr>
          </a:p>
          <a:p>
            <a:pPr marL="285750" indent="-285750" algn="just">
              <a:buClr>
                <a:schemeClr val="bg1">
                  <a:lumMod val="50000"/>
                </a:schemeClr>
              </a:buClr>
              <a:buSzPct val="124000"/>
              <a:buFont typeface="Wingdings" panose="05000000000000000000" pitchFamily="2" charset="2"/>
              <a:buChar char="Ø"/>
            </a:pPr>
            <a:r>
              <a:rPr lang="es-ES" dirty="0" smtClean="0">
                <a:latin typeface="Soberana Sans" panose="02000000000000000000" pitchFamily="50" charset="0"/>
              </a:rPr>
              <a:t>Los </a:t>
            </a:r>
            <a:r>
              <a:rPr lang="es-ES" dirty="0">
                <a:latin typeface="Soberana Sans" panose="02000000000000000000" pitchFamily="50" charset="0"/>
              </a:rPr>
              <a:t>interesados a los que se les hubiere negado la solicitud de prórroga por haberla solicitado fuera del plazo establecido en la Ley de Aguas Nacionales y hayan interpuesto algún medio de </a:t>
            </a:r>
            <a:r>
              <a:rPr lang="es-ES" dirty="0" smtClean="0">
                <a:latin typeface="Soberana Sans" panose="02000000000000000000" pitchFamily="50" charset="0"/>
              </a:rPr>
              <a:t>impugnación </a:t>
            </a:r>
            <a:r>
              <a:rPr lang="es-ES" dirty="0">
                <a:latin typeface="Soberana Sans" panose="02000000000000000000" pitchFamily="50" charset="0"/>
              </a:rPr>
              <a:t>que se encuentre pendiente de resolución, podrán ser beneficiarios </a:t>
            </a:r>
            <a:r>
              <a:rPr lang="es-ES" dirty="0" smtClean="0">
                <a:latin typeface="Soberana Sans" panose="02000000000000000000" pitchFamily="50" charset="0"/>
              </a:rPr>
              <a:t>del Decreto</a:t>
            </a:r>
            <a:r>
              <a:rPr lang="es-ES" dirty="0">
                <a:latin typeface="Soberana Sans" panose="02000000000000000000" pitchFamily="50" charset="0"/>
              </a:rPr>
              <a:t>, </a:t>
            </a:r>
            <a:r>
              <a:rPr lang="es-ES" b="1" i="1" u="sng" dirty="0">
                <a:latin typeface="Soberana Sans" panose="02000000000000000000" pitchFamily="50" charset="0"/>
              </a:rPr>
              <a:t>previo desistimiento de aquél, exhibiendo para ello, el escrito presentado ante la autoridad jurisdiccional</a:t>
            </a:r>
            <a:r>
              <a:rPr lang="es-ES" i="1" dirty="0">
                <a:latin typeface="Soberana Sans" panose="02000000000000000000" pitchFamily="50" charset="0"/>
              </a:rPr>
              <a:t> </a:t>
            </a:r>
            <a:r>
              <a:rPr lang="es-ES" dirty="0">
                <a:latin typeface="Soberana Sans" panose="02000000000000000000" pitchFamily="50" charset="0"/>
              </a:rPr>
              <a:t>competente. </a:t>
            </a:r>
            <a:endParaRPr lang="es-MX" dirty="0">
              <a:latin typeface="Soberana Sans" panose="02000000000000000000" pitchFamily="50" charset="0"/>
            </a:endParaRPr>
          </a:p>
          <a:p>
            <a:pPr marL="285750" indent="-285750" algn="just">
              <a:buClr>
                <a:schemeClr val="bg1">
                  <a:lumMod val="50000"/>
                </a:schemeClr>
              </a:buClr>
              <a:buSzPct val="124000"/>
              <a:buFont typeface="Wingdings" panose="05000000000000000000" pitchFamily="2" charset="2"/>
              <a:buChar char="Ø"/>
            </a:pPr>
            <a:endParaRPr lang="es-MX" dirty="0">
              <a:latin typeface="Soberana Sans" panose="02000000000000000000" pitchFamily="50" charset="0"/>
            </a:endParaRPr>
          </a:p>
        </p:txBody>
      </p:sp>
    </p:spTree>
    <p:extLst>
      <p:ext uri="{BB962C8B-B14F-4D97-AF65-F5344CB8AC3E}">
        <p14:creationId xmlns:p14="http://schemas.microsoft.com/office/powerpoint/2010/main" val="3646744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l="8735"/>
          <a:stretch/>
        </p:blipFill>
        <p:spPr>
          <a:xfrm>
            <a:off x="8028384" y="2564904"/>
            <a:ext cx="1106041" cy="2808312"/>
          </a:xfrm>
          <a:prstGeom prst="rect">
            <a:avLst/>
          </a:prstGeom>
        </p:spPr>
      </p:pic>
      <p:sp>
        <p:nvSpPr>
          <p:cNvPr id="4" name="CuadroTexto 3"/>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5" name="CuadroTexto 4"/>
          <p:cNvSpPr txBox="1"/>
          <p:nvPr/>
        </p:nvSpPr>
        <p:spPr>
          <a:xfrm>
            <a:off x="323528" y="764704"/>
            <a:ext cx="3312368" cy="707886"/>
          </a:xfrm>
          <a:prstGeom prst="rect">
            <a:avLst/>
          </a:prstGeom>
          <a:solidFill>
            <a:schemeClr val="accent6">
              <a:lumMod val="75000"/>
              <a:alpha val="81000"/>
            </a:schemeClr>
          </a:solidFill>
          <a:scene3d>
            <a:camera prst="orthographicFront"/>
            <a:lightRig rig="threePt" dir="t"/>
          </a:scene3d>
          <a:sp3d>
            <a:bevelT w="101600" prst="riblet"/>
            <a:bevelB w="152400" h="50800" prst="softRound"/>
          </a:sp3d>
        </p:spPr>
        <p:txBody>
          <a:bodyPr wrap="square" rtlCol="0">
            <a:spAutoFit/>
          </a:bodyPr>
          <a:lstStyle/>
          <a:p>
            <a:pPr algn="ctr"/>
            <a:r>
              <a:rPr lang="es-MX" sz="2000" b="1" dirty="0">
                <a:latin typeface="Soberana Sans" panose="02000000000000000000" pitchFamily="50" charset="0"/>
              </a:rPr>
              <a:t>Particularidades del Decreto</a:t>
            </a:r>
            <a:r>
              <a:rPr lang="es-MX" sz="1600" b="1" dirty="0" smtClean="0">
                <a:latin typeface="Soberana Sans" panose="02000000000000000000" pitchFamily="50" charset="0"/>
              </a:rPr>
              <a:t>:</a:t>
            </a:r>
            <a:endParaRPr lang="es-MX" sz="1600" b="1" dirty="0">
              <a:latin typeface="Soberana Sans" panose="02000000000000000000" pitchFamily="50" charset="0"/>
            </a:endParaRPr>
          </a:p>
        </p:txBody>
      </p:sp>
      <p:sp>
        <p:nvSpPr>
          <p:cNvPr id="6" name="Rectángulo 5"/>
          <p:cNvSpPr/>
          <p:nvPr/>
        </p:nvSpPr>
        <p:spPr>
          <a:xfrm>
            <a:off x="1043608" y="1845401"/>
            <a:ext cx="6768752" cy="4247317"/>
          </a:xfrm>
          <a:prstGeom prst="rect">
            <a:avLst/>
          </a:prstGeom>
          <a:ln w="15875">
            <a:solidFill>
              <a:schemeClr val="bg1">
                <a:lumMod val="85000"/>
              </a:schemeClr>
            </a:solidFill>
          </a:ln>
          <a:scene3d>
            <a:camera prst="orthographicFront"/>
            <a:lightRig rig="threePt" dir="t"/>
          </a:scene3d>
          <a:sp3d>
            <a:bevelT/>
            <a:bevelB/>
          </a:sp3d>
        </p:spPr>
        <p:txBody>
          <a:bodyPr wrap="square">
            <a:spAutoFit/>
          </a:bodyPr>
          <a:lstStyle/>
          <a:p>
            <a:pPr algn="just">
              <a:buClr>
                <a:schemeClr val="bg1">
                  <a:lumMod val="50000"/>
                </a:schemeClr>
              </a:buClr>
              <a:buSzPct val="124000"/>
            </a:pPr>
            <a:endParaRPr lang="es-MX" dirty="0">
              <a:latin typeface="Soberana Sans" panose="02000000000000000000" pitchFamily="50" charset="0"/>
            </a:endParaRPr>
          </a:p>
          <a:p>
            <a:pPr marL="285750" indent="-285750" algn="just">
              <a:buClr>
                <a:schemeClr val="bg1">
                  <a:lumMod val="50000"/>
                </a:schemeClr>
              </a:buClr>
              <a:buSzPct val="124000"/>
              <a:buFont typeface="Wingdings" panose="05000000000000000000" pitchFamily="2" charset="2"/>
              <a:buChar char="Ø"/>
            </a:pPr>
            <a:r>
              <a:rPr lang="es-ES" dirty="0" smtClean="0">
                <a:latin typeface="Soberana Sans" panose="02000000000000000000" pitchFamily="50" charset="0"/>
              </a:rPr>
              <a:t>Los </a:t>
            </a:r>
            <a:r>
              <a:rPr lang="es-ES" dirty="0">
                <a:latin typeface="Soberana Sans" panose="02000000000000000000" pitchFamily="50" charset="0"/>
              </a:rPr>
              <a:t>títulos de concesión o asignación, señalados en el </a:t>
            </a:r>
            <a:r>
              <a:rPr lang="es-ES" dirty="0" smtClean="0">
                <a:latin typeface="Soberana Sans" panose="02000000000000000000" pitchFamily="50" charset="0"/>
              </a:rPr>
              <a:t>Decreto</a:t>
            </a:r>
            <a:r>
              <a:rPr lang="es-ES" dirty="0">
                <a:latin typeface="Soberana Sans" panose="02000000000000000000" pitchFamily="50" charset="0"/>
              </a:rPr>
              <a:t>, en los cuales se haya declarado la caducidad parcial de los volúmenes amparados en los mismos, y cuyas resoluciones se encuentren firmes, </a:t>
            </a:r>
            <a:r>
              <a:rPr lang="es-ES" b="1" i="1" u="sng" dirty="0">
                <a:latin typeface="Soberana Sans" panose="02000000000000000000" pitchFamily="50" charset="0"/>
              </a:rPr>
              <a:t>se podrá otorgar la nueva concesión o asignación</a:t>
            </a:r>
            <a:r>
              <a:rPr lang="es-ES" dirty="0">
                <a:latin typeface="Soberana Sans" panose="02000000000000000000" pitchFamily="50" charset="0"/>
              </a:rPr>
              <a:t>, </a:t>
            </a:r>
            <a:r>
              <a:rPr lang="es-ES" b="1" i="1" u="sng" dirty="0">
                <a:latin typeface="Soberana Sans" panose="02000000000000000000" pitchFamily="50" charset="0"/>
              </a:rPr>
              <a:t>respecto del volumen que no fue sujeto de caducidad</a:t>
            </a:r>
            <a:r>
              <a:rPr lang="es-ES" dirty="0">
                <a:latin typeface="Soberana Sans" panose="02000000000000000000" pitchFamily="50" charset="0"/>
              </a:rPr>
              <a:t>.</a:t>
            </a:r>
            <a:endParaRPr lang="es-MX" dirty="0">
              <a:latin typeface="Soberana Sans" panose="02000000000000000000" pitchFamily="50" charset="0"/>
            </a:endParaRPr>
          </a:p>
          <a:p>
            <a:pPr algn="just">
              <a:buClr>
                <a:schemeClr val="bg1">
                  <a:lumMod val="50000"/>
                </a:schemeClr>
              </a:buClr>
              <a:buSzPct val="124000"/>
            </a:pPr>
            <a:endParaRPr lang="es-MX" dirty="0">
              <a:latin typeface="Soberana Sans" panose="02000000000000000000" pitchFamily="50" charset="0"/>
            </a:endParaRPr>
          </a:p>
          <a:p>
            <a:pPr marL="285750" indent="-285750" algn="just">
              <a:buClr>
                <a:schemeClr val="bg1">
                  <a:lumMod val="50000"/>
                </a:schemeClr>
              </a:buClr>
              <a:buSzPct val="124000"/>
              <a:buFont typeface="Wingdings" panose="05000000000000000000" pitchFamily="2" charset="2"/>
              <a:buChar char="Ø"/>
            </a:pPr>
            <a:r>
              <a:rPr lang="es-ES" dirty="0" smtClean="0">
                <a:latin typeface="Soberana Sans" panose="02000000000000000000" pitchFamily="50" charset="0"/>
              </a:rPr>
              <a:t>En los supuestos en que </a:t>
            </a:r>
            <a:r>
              <a:rPr lang="es-ES" dirty="0">
                <a:latin typeface="Soberana Sans" panose="02000000000000000000" pitchFamily="50" charset="0"/>
              </a:rPr>
              <a:t>se haya declarado la nulidad, caducidad total o revocación de los títulos por causas imputables al usuario, pero la resolución haya sido impugnada, y en el medio de defensa se haya declarado en definitiva la nulidad o la ilegalidad del acto administrativo, se podrán obtener los beneficios del </a:t>
            </a:r>
            <a:r>
              <a:rPr lang="es-ES" dirty="0" smtClean="0">
                <a:latin typeface="Soberana Sans" panose="02000000000000000000" pitchFamily="50" charset="0"/>
              </a:rPr>
              <a:t>Decreto</a:t>
            </a:r>
            <a:r>
              <a:rPr lang="es-ES" dirty="0">
                <a:latin typeface="Soberana Sans" panose="02000000000000000000" pitchFamily="50" charset="0"/>
              </a:rPr>
              <a:t>, siempre que se cumpla con los requisitos que el mismo establece.</a:t>
            </a:r>
            <a:endParaRPr lang="es-MX" dirty="0">
              <a:latin typeface="Soberana Sans" panose="02000000000000000000" pitchFamily="50" charset="0"/>
            </a:endParaRPr>
          </a:p>
        </p:txBody>
      </p:sp>
    </p:spTree>
    <p:extLst>
      <p:ext uri="{BB962C8B-B14F-4D97-AF65-F5344CB8AC3E}">
        <p14:creationId xmlns:p14="http://schemas.microsoft.com/office/powerpoint/2010/main" val="2054292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l="8735"/>
          <a:stretch/>
        </p:blipFill>
        <p:spPr>
          <a:xfrm>
            <a:off x="8028384" y="2564904"/>
            <a:ext cx="1106041" cy="2808312"/>
          </a:xfrm>
          <a:prstGeom prst="rect">
            <a:avLst/>
          </a:prstGeom>
        </p:spPr>
      </p:pic>
      <p:sp>
        <p:nvSpPr>
          <p:cNvPr id="4" name="CuadroTexto 3"/>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5" name="CuadroTexto 4"/>
          <p:cNvSpPr txBox="1"/>
          <p:nvPr/>
        </p:nvSpPr>
        <p:spPr>
          <a:xfrm>
            <a:off x="395536" y="929625"/>
            <a:ext cx="2916832" cy="707886"/>
          </a:xfrm>
          <a:prstGeom prst="rect">
            <a:avLst/>
          </a:prstGeom>
          <a:solidFill>
            <a:schemeClr val="accent6">
              <a:lumMod val="75000"/>
              <a:alpha val="81000"/>
            </a:schemeClr>
          </a:solidFill>
          <a:scene3d>
            <a:camera prst="orthographicFront"/>
            <a:lightRig rig="threePt" dir="t"/>
          </a:scene3d>
          <a:sp3d>
            <a:bevelT w="101600" prst="riblet"/>
            <a:bevelB w="152400" h="50800" prst="softRound"/>
          </a:sp3d>
        </p:spPr>
        <p:txBody>
          <a:bodyPr wrap="square" rtlCol="0">
            <a:spAutoFit/>
          </a:bodyPr>
          <a:lstStyle/>
          <a:p>
            <a:pPr algn="ctr"/>
            <a:r>
              <a:rPr lang="es-MX" sz="2000" b="1" dirty="0">
                <a:latin typeface="Soberana Sans" panose="02000000000000000000" pitchFamily="50" charset="0"/>
              </a:rPr>
              <a:t>Particularidades del Decreto:</a:t>
            </a:r>
          </a:p>
        </p:txBody>
      </p:sp>
      <p:sp>
        <p:nvSpPr>
          <p:cNvPr id="6" name="Rectángulo 5"/>
          <p:cNvSpPr/>
          <p:nvPr/>
        </p:nvSpPr>
        <p:spPr>
          <a:xfrm>
            <a:off x="1259632" y="2089353"/>
            <a:ext cx="6264696" cy="3416320"/>
          </a:xfrm>
          <a:prstGeom prst="rect">
            <a:avLst/>
          </a:prstGeom>
          <a:ln w="15875">
            <a:solidFill>
              <a:schemeClr val="bg1">
                <a:lumMod val="85000"/>
              </a:schemeClr>
            </a:solidFill>
          </a:ln>
          <a:scene3d>
            <a:camera prst="orthographicFront"/>
            <a:lightRig rig="threePt" dir="t"/>
          </a:scene3d>
          <a:sp3d>
            <a:bevelT/>
            <a:bevelB/>
          </a:sp3d>
        </p:spPr>
        <p:txBody>
          <a:bodyPr wrap="square">
            <a:spAutoFit/>
          </a:bodyPr>
          <a:lstStyle/>
          <a:p>
            <a:pPr marL="285750" indent="-285750" algn="just">
              <a:buClr>
                <a:schemeClr val="bg1">
                  <a:lumMod val="50000"/>
                </a:schemeClr>
              </a:buClr>
              <a:buSzPct val="124000"/>
              <a:buFont typeface="Wingdings" panose="05000000000000000000" pitchFamily="2" charset="2"/>
              <a:buChar char="Ø"/>
            </a:pPr>
            <a:r>
              <a:rPr lang="es-ES" dirty="0">
                <a:latin typeface="Soberana Sans" panose="02000000000000000000" pitchFamily="50" charset="0"/>
              </a:rPr>
              <a:t>Los usuarios que presentaron solicitud de adhesión al amparo de los Decretos de facilidades administrativas, publicados en el Diario Oficial de la Federación, el 7 de abril de 2014 y 17 de mayo de 2016, respectivamente, </a:t>
            </a:r>
            <a:r>
              <a:rPr lang="es-ES" dirty="0" smtClean="0">
                <a:latin typeface="Soberana Sans" panose="02000000000000000000" pitchFamily="50" charset="0"/>
              </a:rPr>
              <a:t>en los cuales se consideraba reducción del volumen concesionado y </a:t>
            </a:r>
            <a:r>
              <a:rPr lang="es-ES" dirty="0">
                <a:latin typeface="Soberana Sans" panose="02000000000000000000" pitchFamily="50" charset="0"/>
              </a:rPr>
              <a:t>se encuentre pendiente su inscripción en el Registro Público de Derechos de Agua, podrá optar porque se resuelva conforme a lo establecido en el </a:t>
            </a:r>
            <a:r>
              <a:rPr lang="es-ES" dirty="0" smtClean="0">
                <a:latin typeface="Soberana Sans" panose="02000000000000000000" pitchFamily="50" charset="0"/>
              </a:rPr>
              <a:t>nuevo Decreto </a:t>
            </a:r>
            <a:r>
              <a:rPr lang="es-ES" dirty="0">
                <a:latin typeface="Soberana Sans" panose="02000000000000000000" pitchFamily="50" charset="0"/>
              </a:rPr>
              <a:t>o de acuerdo con el Decreto de facilidades </a:t>
            </a:r>
            <a:r>
              <a:rPr lang="es-ES" dirty="0" smtClean="0">
                <a:latin typeface="Soberana Sans" panose="02000000000000000000" pitchFamily="50" charset="0"/>
              </a:rPr>
              <a:t>administrativas </a:t>
            </a:r>
            <a:r>
              <a:rPr lang="es-ES" dirty="0">
                <a:latin typeface="Soberana Sans" panose="02000000000000000000" pitchFamily="50" charset="0"/>
              </a:rPr>
              <a:t>mediante el cual se inició el tramite.</a:t>
            </a:r>
            <a:endParaRPr lang="es-MX" dirty="0">
              <a:latin typeface="Soberana Sans" panose="02000000000000000000" pitchFamily="50" charset="0"/>
            </a:endParaRPr>
          </a:p>
          <a:p>
            <a:pPr marL="285750" indent="-285750" algn="just">
              <a:buClr>
                <a:schemeClr val="bg1">
                  <a:lumMod val="50000"/>
                </a:schemeClr>
              </a:buClr>
              <a:buSzPct val="124000"/>
              <a:buFont typeface="Wingdings" panose="05000000000000000000" pitchFamily="2" charset="2"/>
              <a:buChar char="Ø"/>
            </a:pPr>
            <a:endParaRPr lang="es-MX" dirty="0">
              <a:latin typeface="Soberana Sans" panose="02000000000000000000" pitchFamily="50" charset="0"/>
            </a:endParaRPr>
          </a:p>
        </p:txBody>
      </p:sp>
    </p:spTree>
    <p:extLst>
      <p:ext uri="{BB962C8B-B14F-4D97-AF65-F5344CB8AC3E}">
        <p14:creationId xmlns:p14="http://schemas.microsoft.com/office/powerpoint/2010/main" val="2148765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echa curvada hacia la derecha 5"/>
          <p:cNvSpPr/>
          <p:nvPr/>
        </p:nvSpPr>
        <p:spPr>
          <a:xfrm>
            <a:off x="611560" y="1556792"/>
            <a:ext cx="1296144" cy="2592288"/>
          </a:xfrm>
          <a:prstGeom prst="curvedRight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 name="CuadroTexto 2"/>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4" name="CuadroTexto 3"/>
          <p:cNvSpPr txBox="1"/>
          <p:nvPr/>
        </p:nvSpPr>
        <p:spPr>
          <a:xfrm>
            <a:off x="323528" y="764704"/>
            <a:ext cx="3384376" cy="1231106"/>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scene3d>
            <a:camera prst="orthographicFront"/>
            <a:lightRig rig="threePt" dir="t"/>
          </a:scene3d>
          <a:sp3d>
            <a:bevelT w="101600" prst="riblet"/>
            <a:bevelB w="152400" h="50800" prst="softRound"/>
          </a:sp3d>
        </p:spPr>
        <p:txBody>
          <a:bodyPr wrap="square" rtlCol="0">
            <a:spAutoFit/>
          </a:bodyPr>
          <a:lstStyle/>
          <a:p>
            <a:pPr algn="ctr"/>
            <a:endParaRPr lang="es-MX" sz="500" b="1" dirty="0" smtClean="0">
              <a:latin typeface="Soberana Sans" panose="02000000000000000000" pitchFamily="50" charset="0"/>
            </a:endParaRPr>
          </a:p>
          <a:p>
            <a:pPr algn="ctr"/>
            <a:r>
              <a:rPr lang="es-MX" sz="1600" b="1" dirty="0" smtClean="0">
                <a:latin typeface="Soberana Sans" panose="02000000000000000000" pitchFamily="50" charset="0"/>
              </a:rPr>
              <a:t>No serán beneficiarios del Decreto, los concesionarios que se encuentren en los siguientes supuestos:</a:t>
            </a:r>
          </a:p>
          <a:p>
            <a:pPr algn="ctr"/>
            <a:endParaRPr lang="es-MX" sz="500" b="1" dirty="0">
              <a:latin typeface="Soberana Sans" panose="02000000000000000000" pitchFamily="50" charset="0"/>
            </a:endParaRPr>
          </a:p>
        </p:txBody>
      </p:sp>
      <p:sp>
        <p:nvSpPr>
          <p:cNvPr id="5" name="Rectángulo 4"/>
          <p:cNvSpPr/>
          <p:nvPr/>
        </p:nvSpPr>
        <p:spPr>
          <a:xfrm>
            <a:off x="1907704" y="2636912"/>
            <a:ext cx="6264696" cy="2800767"/>
          </a:xfrm>
          <a:prstGeom prst="rect">
            <a:avLst/>
          </a:prstGeom>
          <a:ln w="15875">
            <a:solidFill>
              <a:schemeClr val="bg1">
                <a:lumMod val="85000"/>
              </a:schemeClr>
            </a:solidFill>
          </a:ln>
          <a:scene3d>
            <a:camera prst="orthographicFront"/>
            <a:lightRig rig="threePt" dir="t"/>
          </a:scene3d>
          <a:sp3d>
            <a:bevelT/>
            <a:bevelB/>
          </a:sp3d>
        </p:spPr>
        <p:txBody>
          <a:bodyPr wrap="square">
            <a:spAutoFit/>
          </a:bodyPr>
          <a:lstStyle/>
          <a:p>
            <a:pPr marL="285750" indent="-285750">
              <a:buFont typeface="Arial" panose="020B0604020202020204" pitchFamily="34" charset="0"/>
              <a:buChar char="•"/>
            </a:pPr>
            <a:endParaRPr lang="es-MX" sz="1600" dirty="0"/>
          </a:p>
          <a:p>
            <a:pPr marL="342900" indent="-342900" algn="just">
              <a:buFont typeface="Arial" panose="020B0604020202020204" pitchFamily="34" charset="0"/>
              <a:buChar char="•"/>
            </a:pPr>
            <a:r>
              <a:rPr lang="es-ES" sz="2000" dirty="0" smtClean="0">
                <a:latin typeface="Soberana Sans" panose="02000000000000000000" pitchFamily="50" charset="0"/>
              </a:rPr>
              <a:t>Quienes hayan </a:t>
            </a:r>
            <a:r>
              <a:rPr lang="es-ES" sz="2000" dirty="0">
                <a:latin typeface="Soberana Sans" panose="02000000000000000000" pitchFamily="50" charset="0"/>
              </a:rPr>
              <a:t>iniciado un trámite de transmisión parcial o total de derechos, con respecto al título de concesión </a:t>
            </a:r>
            <a:r>
              <a:rPr lang="es-ES" sz="2000" dirty="0" smtClean="0">
                <a:latin typeface="Soberana Sans" panose="02000000000000000000" pitchFamily="50" charset="0"/>
              </a:rPr>
              <a:t>de que se trate.</a:t>
            </a:r>
          </a:p>
          <a:p>
            <a:pPr marL="342900" indent="-342900" algn="just">
              <a:buFont typeface="Arial" panose="020B0604020202020204" pitchFamily="34" charset="0"/>
              <a:buChar char="•"/>
            </a:pPr>
            <a:endParaRPr lang="es-ES" sz="2000" dirty="0">
              <a:latin typeface="Soberana Sans" panose="02000000000000000000" pitchFamily="50" charset="0"/>
            </a:endParaRPr>
          </a:p>
          <a:p>
            <a:pPr marL="342900" indent="-342900" algn="just">
              <a:buFont typeface="Arial" panose="020B0604020202020204" pitchFamily="34" charset="0"/>
              <a:buChar char="•"/>
            </a:pPr>
            <a:r>
              <a:rPr lang="es-ES" sz="2000" dirty="0" smtClean="0">
                <a:latin typeface="Soberana Sans" panose="02000000000000000000" pitchFamily="50" charset="0"/>
              </a:rPr>
              <a:t>Quienes hayan formulado renuncia expresa a los derechos consignados en los títulos de concesión.</a:t>
            </a:r>
            <a:endParaRPr lang="es-MX" sz="2000" dirty="0">
              <a:latin typeface="Soberana Sans" panose="02000000000000000000" pitchFamily="50" charset="0"/>
            </a:endParaRPr>
          </a:p>
          <a:p>
            <a:r>
              <a:rPr lang="es-ES" sz="2000" dirty="0">
                <a:latin typeface="Soberana Sans" panose="02000000000000000000" pitchFamily="50" charset="0"/>
              </a:rPr>
              <a:t> </a:t>
            </a:r>
            <a:endParaRPr lang="es-MX" sz="2000" dirty="0">
              <a:latin typeface="Soberana Sans" panose="02000000000000000000" pitchFamily="50" charset="0"/>
            </a:endParaRPr>
          </a:p>
        </p:txBody>
      </p:sp>
    </p:spTree>
    <p:extLst>
      <p:ext uri="{BB962C8B-B14F-4D97-AF65-F5344CB8AC3E}">
        <p14:creationId xmlns:p14="http://schemas.microsoft.com/office/powerpoint/2010/main" val="4009908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l="65750" t="32150" r="3800" b="41600"/>
          <a:stretch/>
        </p:blipFill>
        <p:spPr>
          <a:xfrm>
            <a:off x="3347864" y="1005552"/>
            <a:ext cx="2088232" cy="1800200"/>
          </a:xfrm>
          <a:prstGeom prst="rect">
            <a:avLst/>
          </a:prstGeom>
        </p:spPr>
      </p:pic>
      <p:sp>
        <p:nvSpPr>
          <p:cNvPr id="3" name="CuadroTexto 2"/>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4" name="Rectángulo 3"/>
          <p:cNvSpPr/>
          <p:nvPr/>
        </p:nvSpPr>
        <p:spPr>
          <a:xfrm>
            <a:off x="827584" y="889989"/>
            <a:ext cx="2736304" cy="1015663"/>
          </a:xfrm>
          <a:prstGeom prst="rect">
            <a:avLst/>
          </a:prstGeom>
          <a:solidFill>
            <a:srgbClr val="FFC000">
              <a:alpha val="70000"/>
            </a:srgbClr>
          </a:solidFill>
          <a:ln w="15875">
            <a:solidFill>
              <a:schemeClr val="accent3">
                <a:lumMod val="60000"/>
                <a:lumOff val="40000"/>
              </a:schemeClr>
            </a:solidFill>
          </a:ln>
          <a:scene3d>
            <a:camera prst="orthographicFront"/>
            <a:lightRig rig="threePt" dir="t"/>
          </a:scene3d>
          <a:sp3d>
            <a:bevelT/>
            <a:bevelB/>
          </a:sp3d>
        </p:spPr>
        <p:txBody>
          <a:bodyPr wrap="square">
            <a:spAutoFit/>
          </a:bodyPr>
          <a:lstStyle/>
          <a:p>
            <a:pPr algn="ctr">
              <a:buClr>
                <a:schemeClr val="bg1">
                  <a:lumMod val="50000"/>
                </a:schemeClr>
              </a:buClr>
              <a:buSzPct val="124000"/>
            </a:pPr>
            <a:endParaRPr lang="es-MX" sz="1000" b="1" dirty="0" smtClean="0">
              <a:latin typeface="Soberana Sans" panose="02000000000000000000" pitchFamily="50" charset="0"/>
            </a:endParaRPr>
          </a:p>
          <a:p>
            <a:pPr algn="ctr">
              <a:buClr>
                <a:schemeClr val="bg1">
                  <a:lumMod val="50000"/>
                </a:schemeClr>
              </a:buClr>
              <a:buSzPct val="124000"/>
            </a:pPr>
            <a:r>
              <a:rPr lang="es-MX" sz="2000" b="1" dirty="0" smtClean="0">
                <a:latin typeface="Soberana Sans" panose="02000000000000000000" pitchFamily="50" charset="0"/>
              </a:rPr>
              <a:t>VIGENCIA DEL DECRETO</a:t>
            </a:r>
          </a:p>
          <a:p>
            <a:pPr algn="ctr">
              <a:buClr>
                <a:schemeClr val="bg1">
                  <a:lumMod val="50000"/>
                </a:schemeClr>
              </a:buClr>
              <a:buSzPct val="124000"/>
            </a:pPr>
            <a:endParaRPr lang="es-MX" sz="1000" b="1" dirty="0">
              <a:latin typeface="Soberana Sans" panose="02000000000000000000" pitchFamily="50" charset="0"/>
            </a:endParaRPr>
          </a:p>
        </p:txBody>
      </p:sp>
      <p:sp>
        <p:nvSpPr>
          <p:cNvPr id="5" name="Rectángulo 4"/>
          <p:cNvSpPr/>
          <p:nvPr/>
        </p:nvSpPr>
        <p:spPr>
          <a:xfrm>
            <a:off x="1907704" y="3140968"/>
            <a:ext cx="5688632" cy="1384995"/>
          </a:xfrm>
          <a:prstGeom prst="rect">
            <a:avLst/>
          </a:prstGeom>
          <a:ln w="60325">
            <a:solidFill>
              <a:srgbClr val="FFC000"/>
            </a:solidFill>
          </a:ln>
          <a:scene3d>
            <a:camera prst="orthographicFront"/>
            <a:lightRig rig="threePt" dir="t"/>
          </a:scene3d>
          <a:sp3d>
            <a:bevelT/>
            <a:bevelB/>
          </a:sp3d>
        </p:spPr>
        <p:txBody>
          <a:bodyPr wrap="square">
            <a:spAutoFit/>
          </a:bodyPr>
          <a:lstStyle/>
          <a:p>
            <a:pPr algn="ctr">
              <a:buClr>
                <a:schemeClr val="bg1">
                  <a:lumMod val="50000"/>
                </a:schemeClr>
              </a:buClr>
              <a:buSzPct val="124000"/>
            </a:pPr>
            <a:r>
              <a:rPr lang="es-ES" sz="2800" dirty="0" smtClean="0">
                <a:latin typeface="Soberana Sans" panose="02000000000000000000" pitchFamily="50" charset="0"/>
              </a:rPr>
              <a:t>A partir del día siguiente de su publicación en el DOF y hasta el 31 de diciembre de 2018.</a:t>
            </a:r>
            <a:endParaRPr lang="es-MX" sz="2800" dirty="0">
              <a:latin typeface="Soberana Sans" panose="02000000000000000000" pitchFamily="50" charset="0"/>
            </a:endParaRPr>
          </a:p>
        </p:txBody>
      </p:sp>
    </p:spTree>
    <p:extLst>
      <p:ext uri="{BB962C8B-B14F-4D97-AF65-F5344CB8AC3E}">
        <p14:creationId xmlns:p14="http://schemas.microsoft.com/office/powerpoint/2010/main" val="24207042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043608" y="83166"/>
            <a:ext cx="5976664" cy="369332"/>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pPr algn="ctr"/>
            <a:r>
              <a:rPr lang="es-MX" b="1" dirty="0" smtClean="0">
                <a:latin typeface="Soberana Sans" panose="02000000000000000000" pitchFamily="50" charset="0"/>
              </a:rPr>
              <a:t>Manifestación bajo protesta de decir verdad</a:t>
            </a:r>
          </a:p>
        </p:txBody>
      </p:sp>
      <p:pic>
        <p:nvPicPr>
          <p:cNvPr id="4" name="Imagen 3"/>
          <p:cNvPicPr>
            <a:picLocks noChangeAspect="1"/>
          </p:cNvPicPr>
          <p:nvPr/>
        </p:nvPicPr>
        <p:blipFill rotWithShape="1">
          <a:blip r:embed="rId2"/>
          <a:srcRect t="8333"/>
          <a:stretch/>
        </p:blipFill>
        <p:spPr>
          <a:xfrm>
            <a:off x="1619672" y="648915"/>
            <a:ext cx="5613334" cy="3168352"/>
          </a:xfrm>
          <a:prstGeom prst="rect">
            <a:avLst/>
          </a:prstGeom>
        </p:spPr>
      </p:pic>
      <p:pic>
        <p:nvPicPr>
          <p:cNvPr id="5" name="Imagen 4"/>
          <p:cNvPicPr>
            <a:picLocks noChangeAspect="1"/>
          </p:cNvPicPr>
          <p:nvPr/>
        </p:nvPicPr>
        <p:blipFill>
          <a:blip r:embed="rId3"/>
          <a:stretch>
            <a:fillRect/>
          </a:stretch>
        </p:blipFill>
        <p:spPr>
          <a:xfrm>
            <a:off x="1619672" y="3889275"/>
            <a:ext cx="5613334" cy="2852093"/>
          </a:xfrm>
          <a:prstGeom prst="rect">
            <a:avLst/>
          </a:prstGeom>
        </p:spPr>
      </p:pic>
    </p:spTree>
    <p:extLst>
      <p:ext uri="{BB962C8B-B14F-4D97-AF65-F5344CB8AC3E}">
        <p14:creationId xmlns:p14="http://schemas.microsoft.com/office/powerpoint/2010/main" val="2768316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963165231"/>
              </p:ext>
            </p:extLst>
          </p:nvPr>
        </p:nvGraphicFramePr>
        <p:xfrm>
          <a:off x="1600200" y="2295526"/>
          <a:ext cx="5943600" cy="2313432"/>
        </p:xfrm>
        <a:graphic>
          <a:graphicData uri="http://schemas.openxmlformats.org/drawingml/2006/table">
            <a:tbl>
              <a:tblPr>
                <a:tableStyleId>{5C22544A-7EE6-4342-B048-85BDC9FD1C3A}</a:tableStyleId>
              </a:tblPr>
              <a:tblGrid>
                <a:gridCol w="450407"/>
                <a:gridCol w="5493193"/>
              </a:tblGrid>
              <a:tr h="199186">
                <a:tc>
                  <a:txBody>
                    <a:bodyPr/>
                    <a:lstStyle/>
                    <a:p>
                      <a:pPr algn="ctr">
                        <a:lnSpc>
                          <a:spcPct val="115000"/>
                        </a:lnSpc>
                        <a:spcAft>
                          <a:spcPts val="0"/>
                        </a:spcAft>
                      </a:pPr>
                      <a:r>
                        <a:rPr lang="es-MX" sz="1200" b="1" dirty="0">
                          <a:solidFill>
                            <a:schemeClr val="tx1">
                              <a:lumMod val="95000"/>
                              <a:lumOff val="5000"/>
                            </a:schemeClr>
                          </a:solidFill>
                          <a:effectLst/>
                        </a:rPr>
                        <a:t>No.</a:t>
                      </a:r>
                      <a:endParaRPr lang="es-MX" sz="1100" b="1"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solidFill>
                      <a:schemeClr val="accent3">
                        <a:lumMod val="40000"/>
                        <a:lumOff val="60000"/>
                      </a:schemeClr>
                    </a:solidFill>
                  </a:tcPr>
                </a:tc>
                <a:tc>
                  <a:txBody>
                    <a:bodyPr/>
                    <a:lstStyle/>
                    <a:p>
                      <a:pPr algn="ctr">
                        <a:lnSpc>
                          <a:spcPct val="115000"/>
                        </a:lnSpc>
                        <a:spcAft>
                          <a:spcPts val="0"/>
                        </a:spcAft>
                      </a:pPr>
                      <a:r>
                        <a:rPr lang="es-MX" sz="1200" b="1" dirty="0">
                          <a:solidFill>
                            <a:schemeClr val="tx1">
                              <a:lumMod val="95000"/>
                              <a:lumOff val="5000"/>
                            </a:schemeClr>
                          </a:solidFill>
                          <a:effectLst/>
                        </a:rPr>
                        <a:t>SE ANOTA</a:t>
                      </a:r>
                      <a:endParaRPr lang="es-MX" sz="1100" b="1"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solidFill>
                      <a:schemeClr val="accent3">
                        <a:lumMod val="40000"/>
                        <a:lumOff val="60000"/>
                      </a:schemeClr>
                    </a:solidFill>
                  </a:tcPr>
                </a:tc>
              </a:tr>
              <a:tr h="199186">
                <a:tc>
                  <a:txBody>
                    <a:bodyPr/>
                    <a:lstStyle/>
                    <a:p>
                      <a:pPr algn="ctr">
                        <a:lnSpc>
                          <a:spcPct val="115000"/>
                        </a:lnSpc>
                        <a:spcAft>
                          <a:spcPts val="0"/>
                        </a:spcAft>
                      </a:pPr>
                      <a:r>
                        <a:rPr lang="es-ES_tradnl" sz="12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tabLst>
                          <a:tab pos="3800475" algn="l"/>
                        </a:tabLst>
                      </a:pPr>
                      <a:r>
                        <a:rPr lang="es-ES_tradnl" sz="1200" dirty="0">
                          <a:effectLst/>
                        </a:rPr>
                        <a:t>Lugar y fecha.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r h="199186">
                <a:tc>
                  <a:txBody>
                    <a:bodyPr/>
                    <a:lstStyle/>
                    <a:p>
                      <a:pPr algn="ctr">
                        <a:lnSpc>
                          <a:spcPct val="115000"/>
                        </a:lnSpc>
                        <a:spcAft>
                          <a:spcPts val="0"/>
                        </a:spcAft>
                      </a:pPr>
                      <a:r>
                        <a:rPr lang="es-ES_tradnl" sz="12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pPr>
                      <a:r>
                        <a:rPr lang="es-MX" sz="1200" dirty="0">
                          <a:effectLst/>
                        </a:rPr>
                        <a:t>Nombre completo.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r h="410765">
                <a:tc>
                  <a:txBody>
                    <a:bodyPr/>
                    <a:lstStyle/>
                    <a:p>
                      <a:pPr algn="ctr">
                        <a:lnSpc>
                          <a:spcPct val="115000"/>
                        </a:lnSpc>
                        <a:spcAft>
                          <a:spcPts val="0"/>
                        </a:spcAft>
                      </a:pPr>
                      <a:r>
                        <a:rPr lang="es-ES_tradnl" sz="12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pPr>
                      <a:r>
                        <a:rPr lang="es-ES_tradnl" sz="1200" dirty="0">
                          <a:effectLst/>
                        </a:rPr>
                        <a:t>“por mi propio derecho”, o en “representación” de (nombre) para persona física o (nombres) en caso de cotitulares o razón social para persona moral.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r h="410765">
                <a:tc>
                  <a:txBody>
                    <a:bodyPr/>
                    <a:lstStyle/>
                    <a:p>
                      <a:pPr algn="ctr">
                        <a:lnSpc>
                          <a:spcPct val="115000"/>
                        </a:lnSpc>
                        <a:spcAft>
                          <a:spcPts val="0"/>
                        </a:spcAft>
                      </a:pPr>
                      <a:r>
                        <a:rPr lang="es-ES_tradnl" sz="1200">
                          <a:effectLst/>
                        </a:rPr>
                        <a:t>4</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pPr>
                      <a:r>
                        <a:rPr lang="es-ES_tradnl" sz="1200" dirty="0">
                          <a:effectLst/>
                        </a:rPr>
                        <a:t>Documento que acredite la personalidad, tanto para persona física como para persona moral (vigente).</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r h="199186">
                <a:tc>
                  <a:txBody>
                    <a:bodyPr/>
                    <a:lstStyle/>
                    <a:p>
                      <a:pPr algn="ctr">
                        <a:lnSpc>
                          <a:spcPct val="115000"/>
                        </a:lnSpc>
                        <a:spcAft>
                          <a:spcPts val="0"/>
                        </a:spcAft>
                      </a:pPr>
                      <a:r>
                        <a:rPr lang="es-ES_tradnl" sz="12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pPr>
                      <a:r>
                        <a:rPr lang="es-ES_tradnl" sz="1200" dirty="0">
                          <a:effectLst/>
                        </a:rPr>
                        <a:t>Domicilio: Número, Calle o Predio y Colonia.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r h="199186">
                <a:tc>
                  <a:txBody>
                    <a:bodyPr/>
                    <a:lstStyle/>
                    <a:p>
                      <a:pPr algn="ctr">
                        <a:lnSpc>
                          <a:spcPct val="115000"/>
                        </a:lnSpc>
                        <a:spcAft>
                          <a:spcPts val="0"/>
                        </a:spcAft>
                      </a:pPr>
                      <a:r>
                        <a:rPr lang="es-MX" sz="1200">
                          <a:effectLst/>
                        </a:rPr>
                        <a:t>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pPr>
                      <a:r>
                        <a:rPr lang="es-ES_tradnl" sz="1200" dirty="0">
                          <a:effectLst/>
                        </a:rPr>
                        <a:t>Correo electrónico.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r h="199186">
                <a:tc>
                  <a:txBody>
                    <a:bodyPr/>
                    <a:lstStyle/>
                    <a:p>
                      <a:pPr algn="ctr">
                        <a:lnSpc>
                          <a:spcPct val="115000"/>
                        </a:lnSpc>
                        <a:spcAft>
                          <a:spcPts val="0"/>
                        </a:spcAft>
                      </a:pPr>
                      <a:r>
                        <a:rPr lang="es-MX" sz="1200">
                          <a:effectLst/>
                        </a:rPr>
                        <a:t>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pPr>
                      <a:r>
                        <a:rPr lang="es-ES_tradnl" sz="1200" dirty="0">
                          <a:effectLst/>
                        </a:rPr>
                        <a:t>Manifestación de aceptación de notificación vía electrónica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r h="199186">
                <a:tc>
                  <a:txBody>
                    <a:bodyPr/>
                    <a:lstStyle/>
                    <a:p>
                      <a:pPr algn="ctr">
                        <a:lnSpc>
                          <a:spcPct val="115000"/>
                        </a:lnSpc>
                        <a:spcAft>
                          <a:spcPts val="0"/>
                        </a:spcAft>
                      </a:pPr>
                      <a:r>
                        <a:rPr lang="es-ES_tradnl" sz="1200">
                          <a:effectLst/>
                        </a:rPr>
                        <a:t>8</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a:txBody>
                    <a:bodyPr/>
                    <a:lstStyle/>
                    <a:p>
                      <a:pPr algn="just">
                        <a:lnSpc>
                          <a:spcPct val="115000"/>
                        </a:lnSpc>
                        <a:spcAft>
                          <a:spcPts val="0"/>
                        </a:spcAft>
                        <a:tabLst>
                          <a:tab pos="1576070" algn="l"/>
                        </a:tabLst>
                      </a:pPr>
                      <a:r>
                        <a:rPr lang="es-ES_tradnl" sz="1200" dirty="0">
                          <a:effectLst/>
                        </a:rPr>
                        <a:t>Nombre y firma de quien suscribe la manifestación.</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r>
            </a:tbl>
          </a:graphicData>
        </a:graphic>
      </p:graphicFrame>
      <p:sp>
        <p:nvSpPr>
          <p:cNvPr id="6" name="Rectangle 2"/>
          <p:cNvSpPr>
            <a:spLocks noChangeArrowheads="1"/>
          </p:cNvSpPr>
          <p:nvPr/>
        </p:nvSpPr>
        <p:spPr bwMode="auto">
          <a:xfrm>
            <a:off x="2195736" y="980728"/>
            <a:ext cx="4743450" cy="523875"/>
          </a:xfrm>
          <a:prstGeom prst="rect">
            <a:avLst/>
          </a:prstGeom>
          <a:noFill/>
          <a:ln w="38100" cmpd="dbl">
            <a:solidFill>
              <a:schemeClr val="accent3">
                <a:lumMod val="40000"/>
                <a:lumOff val="60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179388" lvl="0" indent="0" algn="ctr" defTabSz="914400" rtl="0" eaLnBrk="0" fontAlgn="base" latinLnBrk="0" hangingPunct="0">
              <a:lnSpc>
                <a:spcPct val="100000"/>
              </a:lnSpc>
              <a:spcBef>
                <a:spcPct val="0"/>
              </a:spcBef>
              <a:spcAft>
                <a:spcPts val="800"/>
              </a:spcAft>
              <a:buClrTx/>
              <a:buSzTx/>
              <a:buFontTx/>
              <a:buNone/>
              <a:tabLst/>
            </a:pPr>
            <a:r>
              <a:rPr kumimoji="0" lang="es-MX" altLang="es-MX" sz="1000" b="1" i="0" u="none" strike="noStrike" cap="none" normalizeH="0" baseline="0" dirty="0" smtClean="0">
                <a:ln>
                  <a:noFill/>
                </a:ln>
                <a:solidFill>
                  <a:srgbClr val="000000"/>
                </a:solidFill>
                <a:effectLst/>
                <a:latin typeface="Soberana Sans" panose="02000000000000000000" pitchFamily="50" charset="0"/>
              </a:rPr>
              <a:t>INSTRUCTIVO DE LLENADO DEL FORMATO DE MANIFESTACIÓN BAJO PROTESTA DE DECIR VERDAD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7" name="Rectángulo 6"/>
          <p:cNvSpPr/>
          <p:nvPr/>
        </p:nvSpPr>
        <p:spPr>
          <a:xfrm>
            <a:off x="1835696" y="5085184"/>
            <a:ext cx="5392191" cy="400110"/>
          </a:xfrm>
          <a:prstGeom prst="rect">
            <a:avLst/>
          </a:prstGeom>
          <a:noFill/>
          <a:ln w="38100" cmpd="dbl">
            <a:solidFill>
              <a:schemeClr val="accent3">
                <a:lumMod val="40000"/>
                <a:lumOff val="60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R="179388" algn="ctr" eaLnBrk="0" fontAlgn="base" hangingPunct="0">
              <a:spcBef>
                <a:spcPct val="0"/>
              </a:spcBef>
              <a:spcAft>
                <a:spcPts val="800"/>
              </a:spcAft>
            </a:pPr>
            <a:r>
              <a:rPr lang="es-MX" sz="1000" b="1" dirty="0">
                <a:solidFill>
                  <a:srgbClr val="000000"/>
                </a:solidFill>
                <a:latin typeface="Soberana Sans" panose="02000000000000000000" pitchFamily="50" charset="0"/>
              </a:rPr>
              <a:t> Nota: </a:t>
            </a:r>
            <a:r>
              <a:rPr lang="es-MX" sz="1000" dirty="0">
                <a:solidFill>
                  <a:srgbClr val="000000"/>
                </a:solidFill>
                <a:latin typeface="Soberana Sans" panose="02000000000000000000" pitchFamily="50" charset="0"/>
              </a:rPr>
              <a:t>El campo folio es para uso exclusivo de la Comisión Nacional del Agua.</a:t>
            </a:r>
          </a:p>
        </p:txBody>
      </p:sp>
    </p:spTree>
    <p:extLst>
      <p:ext uri="{BB962C8B-B14F-4D97-AF65-F5344CB8AC3E}">
        <p14:creationId xmlns:p14="http://schemas.microsoft.com/office/powerpoint/2010/main" val="3131506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23728" y="2708920"/>
            <a:ext cx="5008102" cy="1446550"/>
          </a:xfrm>
          <a:prstGeom prst="rect">
            <a:avLst/>
          </a:prstGeom>
          <a:solidFill>
            <a:schemeClr val="bg1"/>
          </a:solidFill>
          <a:effectLst>
            <a:innerShdw blurRad="63500" dist="50800" dir="16200000">
              <a:prstClr val="black">
                <a:alpha val="50000"/>
              </a:prstClr>
            </a:innerShdw>
          </a:effectLst>
        </p:spPr>
        <p:txBody>
          <a:bodyPr wrap="none" lIns="91440" tIns="45720" rIns="91440" bIns="45720">
            <a:spAutoFit/>
          </a:bodyPr>
          <a:lstStyle/>
          <a:p>
            <a:pPr algn="ctr"/>
            <a:r>
              <a:rPr lang="es-ES" sz="8800" b="1" dirty="0">
                <a:ln w="0"/>
                <a:solidFill>
                  <a:srgbClr val="FFC000"/>
                </a:solidFill>
                <a:effectLst>
                  <a:reflection blurRad="6350" stA="53000" endA="300" endPos="35500" dir="5400000" sy="-90000" algn="bl" rotWithShape="0"/>
                </a:effectLst>
                <a:latin typeface="Algerian" panose="04020705040A02060702" pitchFamily="82" charset="0"/>
              </a:rPr>
              <a:t>GRACIAS</a:t>
            </a:r>
            <a:endParaRPr lang="es-ES" sz="8800" b="1" cap="none" spc="0" dirty="0">
              <a:ln w="0"/>
              <a:solidFill>
                <a:srgbClr val="FFC000"/>
              </a:solidFill>
              <a:effectLst>
                <a:reflection blurRad="6350" stA="53000" endA="300" endPos="35500" dir="5400000" sy="-90000" algn="bl" rotWithShape="0"/>
              </a:effectLst>
              <a:latin typeface="Algerian" panose="04020705040A02060702" pitchFamily="82" charset="0"/>
            </a:endParaRPr>
          </a:p>
        </p:txBody>
      </p:sp>
    </p:spTree>
    <p:extLst>
      <p:ext uri="{BB962C8B-B14F-4D97-AF65-F5344CB8AC3E}">
        <p14:creationId xmlns:p14="http://schemas.microsoft.com/office/powerpoint/2010/main" val="1295903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547664" y="836712"/>
            <a:ext cx="5616624"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s-MX" b="1" dirty="0" smtClean="0">
                <a:latin typeface="Soberana Sans" panose="02000000000000000000" pitchFamily="50" charset="0"/>
              </a:rPr>
              <a:t>Títulos susceptibles de adherirse al Decreto</a:t>
            </a:r>
          </a:p>
          <a:p>
            <a:pPr algn="ctr"/>
            <a:r>
              <a:rPr lang="es-MX" b="1" dirty="0" smtClean="0">
                <a:latin typeface="Soberana Sans" panose="02000000000000000000" pitchFamily="50" charset="0"/>
              </a:rPr>
              <a:t>117,790</a:t>
            </a:r>
            <a:endParaRPr lang="es-MX" b="1" dirty="0">
              <a:latin typeface="Soberana Sans" panose="02000000000000000000" pitchFamily="50" charset="0"/>
            </a:endParaRPr>
          </a:p>
        </p:txBody>
      </p:sp>
      <p:graphicFrame>
        <p:nvGraphicFramePr>
          <p:cNvPr id="8" name="Gráfico 7"/>
          <p:cNvGraphicFramePr/>
          <p:nvPr>
            <p:extLst>
              <p:ext uri="{D42A27DB-BD31-4B8C-83A1-F6EECF244321}">
                <p14:modId xmlns:p14="http://schemas.microsoft.com/office/powerpoint/2010/main" val="4088994241"/>
              </p:ext>
            </p:extLst>
          </p:nvPr>
        </p:nvGraphicFramePr>
        <p:xfrm>
          <a:off x="1475656" y="198884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5671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467544" y="116632"/>
            <a:ext cx="6840760" cy="30777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s-MX" sz="1400" b="1" dirty="0" smtClean="0">
                <a:latin typeface="Soberana Sans" panose="02000000000000000000" pitchFamily="50" charset="0"/>
              </a:rPr>
              <a:t>Títulos susceptibles de adherirse al Decreto, por Entidad Federativa</a:t>
            </a:r>
            <a:endParaRPr lang="es-MX" sz="1400" b="1" dirty="0">
              <a:latin typeface="Soberana Sans" panose="02000000000000000000" pitchFamily="50" charset="0"/>
            </a:endParaRPr>
          </a:p>
        </p:txBody>
      </p:sp>
      <p:graphicFrame>
        <p:nvGraphicFramePr>
          <p:cNvPr id="12" name="Gráfico 11"/>
          <p:cNvGraphicFramePr/>
          <p:nvPr>
            <p:extLst>
              <p:ext uri="{D42A27DB-BD31-4B8C-83A1-F6EECF244321}">
                <p14:modId xmlns:p14="http://schemas.microsoft.com/office/powerpoint/2010/main" val="1662886047"/>
              </p:ext>
            </p:extLst>
          </p:nvPr>
        </p:nvGraphicFramePr>
        <p:xfrm>
          <a:off x="107504" y="332657"/>
          <a:ext cx="8784976" cy="63367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2007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7" y="1214830"/>
            <a:ext cx="7776864" cy="5598546"/>
          </a:xfrm>
          <a:prstGeom prst="rect">
            <a:avLst/>
          </a:prstGeom>
        </p:spPr>
      </p:pic>
      <p:sp>
        <p:nvSpPr>
          <p:cNvPr id="4" name="CuadroTexto 3"/>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6" name="CuadroTexto 5"/>
          <p:cNvSpPr txBox="1"/>
          <p:nvPr/>
        </p:nvSpPr>
        <p:spPr>
          <a:xfrm>
            <a:off x="323528" y="836712"/>
            <a:ext cx="1512168" cy="369332"/>
          </a:xfrm>
          <a:prstGeom prst="rect">
            <a:avLst/>
          </a:prstGeom>
          <a:solidFill>
            <a:srgbClr val="FF0000">
              <a:alpha val="63000"/>
            </a:srgbClr>
          </a:solidFill>
          <a:scene3d>
            <a:camera prst="orthographicFront"/>
            <a:lightRig rig="threePt" dir="t"/>
          </a:scene3d>
          <a:sp3d>
            <a:bevelT/>
            <a:bevelB/>
          </a:sp3d>
        </p:spPr>
        <p:txBody>
          <a:bodyPr wrap="square" rtlCol="0">
            <a:spAutoFit/>
          </a:bodyPr>
          <a:lstStyle/>
          <a:p>
            <a:r>
              <a:rPr lang="es-MX" b="1" dirty="0" smtClean="0">
                <a:latin typeface="Soberana Sans" panose="02000000000000000000" pitchFamily="50" charset="0"/>
              </a:rPr>
              <a:t>OBJETIVO:</a:t>
            </a:r>
            <a:endParaRPr lang="es-MX" b="1" dirty="0">
              <a:latin typeface="Soberana Sans" panose="02000000000000000000" pitchFamily="50" charset="0"/>
            </a:endParaRPr>
          </a:p>
        </p:txBody>
      </p:sp>
      <p:sp>
        <p:nvSpPr>
          <p:cNvPr id="7" name="CuadroTexto 6"/>
          <p:cNvSpPr txBox="1"/>
          <p:nvPr/>
        </p:nvSpPr>
        <p:spPr>
          <a:xfrm>
            <a:off x="822066" y="1340768"/>
            <a:ext cx="7566358" cy="3539430"/>
          </a:xfrm>
          <a:prstGeom prst="rect">
            <a:avLst/>
          </a:prstGeom>
          <a:noFill/>
          <a:ln>
            <a:solidFill>
              <a:srgbClr val="FF0000">
                <a:alpha val="43000"/>
              </a:srgbClr>
            </a:solidFill>
          </a:ln>
          <a:scene3d>
            <a:camera prst="orthographicFront"/>
            <a:lightRig rig="twoPt" dir="t"/>
          </a:scene3d>
          <a:sp3d prstMaterial="dkEdge">
            <a:bevelT w="114300"/>
            <a:bevelB w="127000"/>
          </a:sp3d>
        </p:spPr>
        <p:txBody>
          <a:bodyPr wrap="square" rtlCol="0">
            <a:spAutoFit/>
          </a:bodyPr>
          <a:lstStyle/>
          <a:p>
            <a:pPr algn="just"/>
            <a:r>
              <a:rPr lang="es-MX" sz="1600" dirty="0" smtClean="0">
                <a:latin typeface="Soberana Sans" panose="02000000000000000000" pitchFamily="50" charset="0"/>
              </a:rPr>
              <a:t>Establecer </a:t>
            </a:r>
            <a:r>
              <a:rPr lang="es-MX" sz="1600" dirty="0">
                <a:latin typeface="Soberana Sans" panose="02000000000000000000" pitchFamily="50" charset="0"/>
              </a:rPr>
              <a:t>facilidades administrativas para el otorgamiento de nuevas concesiones o asignaciones de aguas nacionales a los usuarios que cuenten con títulos </a:t>
            </a:r>
            <a:r>
              <a:rPr lang="es-MX" sz="1600" b="1" i="1" u="sng" dirty="0">
                <a:latin typeface="Soberana Sans" panose="02000000000000000000" pitchFamily="50" charset="0"/>
              </a:rPr>
              <a:t>cuya vigencia hubiere expirado a partir del 1 de enero de 2004</a:t>
            </a:r>
            <a:r>
              <a:rPr lang="es-MX" sz="1600" dirty="0">
                <a:latin typeface="Soberana Sans" panose="02000000000000000000" pitchFamily="50" charset="0"/>
              </a:rPr>
              <a:t>, así como respecto de títulos vigentes </a:t>
            </a:r>
            <a:r>
              <a:rPr lang="es-MX" sz="1600" b="1" i="1" u="sng" dirty="0">
                <a:latin typeface="Soberana Sans" panose="02000000000000000000" pitchFamily="50" charset="0"/>
              </a:rPr>
              <a:t>cuya prórroga no se solicitó en los plazos señalados en la Ley de Aguas Nacionales</a:t>
            </a:r>
            <a:r>
              <a:rPr lang="es-MX" sz="1600" dirty="0">
                <a:latin typeface="Soberana Sans" panose="02000000000000000000" pitchFamily="50" charset="0"/>
              </a:rPr>
              <a:t>, y para las </a:t>
            </a:r>
            <a:r>
              <a:rPr lang="es-MX" sz="1600" b="1" i="1" u="sng" dirty="0">
                <a:latin typeface="Soberana Sans" panose="02000000000000000000" pitchFamily="50" charset="0"/>
              </a:rPr>
              <a:t>solicitudes de prórroga presentadas fuera de dichos plazos que se encuentren pendientes de resolución</a:t>
            </a:r>
            <a:r>
              <a:rPr lang="es-MX" sz="1600" dirty="0">
                <a:latin typeface="Soberana Sans" panose="02000000000000000000" pitchFamily="50" charset="0"/>
              </a:rPr>
              <a:t>.</a:t>
            </a:r>
          </a:p>
          <a:p>
            <a:pPr algn="just"/>
            <a:r>
              <a:rPr lang="es-MX" sz="1600" dirty="0">
                <a:latin typeface="Soberana Sans" panose="02000000000000000000" pitchFamily="50" charset="0"/>
              </a:rPr>
              <a:t> </a:t>
            </a:r>
          </a:p>
          <a:p>
            <a:pPr algn="just"/>
            <a:r>
              <a:rPr lang="es-MX" sz="1600" dirty="0">
                <a:latin typeface="Soberana Sans" panose="02000000000000000000" pitchFamily="50" charset="0"/>
              </a:rPr>
              <a:t>Los títulos de concesión y asignación objeto del presente Decreto </a:t>
            </a:r>
            <a:r>
              <a:rPr lang="es-MX" sz="1600" b="1" u="sng" dirty="0">
                <a:latin typeface="Soberana Sans" panose="02000000000000000000" pitchFamily="50" charset="0"/>
              </a:rPr>
              <a:t>deben estar inscritos </a:t>
            </a:r>
            <a:r>
              <a:rPr lang="es-MX" sz="1600" dirty="0">
                <a:latin typeface="Soberana Sans" panose="02000000000000000000" pitchFamily="50" charset="0"/>
              </a:rPr>
              <a:t>en el Registro Público de Derechos de Agua.</a:t>
            </a:r>
          </a:p>
          <a:p>
            <a:pPr algn="just"/>
            <a:r>
              <a:rPr lang="es-MX" sz="1600" dirty="0">
                <a:latin typeface="Soberana Sans" panose="02000000000000000000" pitchFamily="50" charset="0"/>
              </a:rPr>
              <a:t> </a:t>
            </a:r>
          </a:p>
          <a:p>
            <a:pPr algn="just"/>
            <a:r>
              <a:rPr lang="es-MX" sz="1600" dirty="0">
                <a:latin typeface="Soberana Sans" panose="02000000000000000000" pitchFamily="50" charset="0"/>
              </a:rPr>
              <a:t>La Comisión Nacional del Agua, </a:t>
            </a:r>
            <a:r>
              <a:rPr lang="es-MX" sz="1600" b="1" i="1" u="sng" dirty="0">
                <a:latin typeface="Soberana Sans" panose="02000000000000000000" pitchFamily="50" charset="0"/>
              </a:rPr>
              <a:t>emitirá de oficio </a:t>
            </a:r>
            <a:r>
              <a:rPr lang="es-MX" sz="1600" dirty="0">
                <a:latin typeface="Soberana Sans" panose="02000000000000000000" pitchFamily="50" charset="0"/>
              </a:rPr>
              <a:t>las nuevas concesiones o asignaciones, </a:t>
            </a:r>
            <a:r>
              <a:rPr lang="es-MX" sz="1600" b="1" i="1" u="sng" dirty="0">
                <a:latin typeface="Soberana Sans" panose="02000000000000000000" pitchFamily="50" charset="0"/>
              </a:rPr>
              <a:t>en los mismos términos y condiciones de los títulos </a:t>
            </a:r>
            <a:r>
              <a:rPr lang="es-MX" sz="1600" dirty="0">
                <a:latin typeface="Soberana Sans" panose="02000000000000000000" pitchFamily="50" charset="0"/>
              </a:rPr>
              <a:t>que se ubiquen en los supuestos del presente Decreto</a:t>
            </a:r>
            <a:r>
              <a:rPr lang="es-MX" sz="1600" dirty="0" smtClean="0">
                <a:latin typeface="Soberana Sans" panose="02000000000000000000" pitchFamily="50" charset="0"/>
              </a:rPr>
              <a:t>.</a:t>
            </a:r>
            <a:endParaRPr lang="es-MX" sz="1600" dirty="0">
              <a:latin typeface="Soberana Sans" panose="02000000000000000000" pitchFamily="50" charset="0"/>
            </a:endParaRPr>
          </a:p>
        </p:txBody>
      </p:sp>
    </p:spTree>
    <p:extLst>
      <p:ext uri="{BB962C8B-B14F-4D97-AF65-F5344CB8AC3E}">
        <p14:creationId xmlns:p14="http://schemas.microsoft.com/office/powerpoint/2010/main" val="2637553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1538" y="6356498"/>
            <a:ext cx="9144000" cy="501501"/>
            <a:chOff x="-108520" y="3219822"/>
            <a:chExt cx="9144000" cy="1282452"/>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3219822"/>
              <a:ext cx="9144000" cy="1282452"/>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3276677"/>
              <a:ext cx="1168741" cy="1168741"/>
            </a:xfrm>
            <a:prstGeom prst="rect">
              <a:avLst/>
            </a:prstGeom>
          </p:spPr>
        </p:pic>
      </p:grpSp>
      <p:sp>
        <p:nvSpPr>
          <p:cNvPr id="6" name="CuadroTexto 5"/>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7" name="CuadroTexto 6"/>
          <p:cNvSpPr txBox="1"/>
          <p:nvPr/>
        </p:nvSpPr>
        <p:spPr>
          <a:xfrm>
            <a:off x="611560" y="836712"/>
            <a:ext cx="7920880" cy="707886"/>
          </a:xfrm>
          <a:prstGeom prst="rect">
            <a:avLst/>
          </a:prstGeom>
          <a:solidFill>
            <a:schemeClr val="accent5">
              <a:lumMod val="40000"/>
              <a:lumOff val="60000"/>
            </a:schemeClr>
          </a:solidFill>
          <a:scene3d>
            <a:camera prst="orthographicFront"/>
            <a:lightRig rig="threePt" dir="t"/>
          </a:scene3d>
          <a:sp3d>
            <a:bevelT w="152400" h="50800" prst="softRound"/>
            <a:bevelB w="152400" h="50800" prst="softRound"/>
          </a:sp3d>
        </p:spPr>
        <p:txBody>
          <a:bodyPr wrap="square" rtlCol="0">
            <a:spAutoFit/>
          </a:bodyPr>
          <a:lstStyle/>
          <a:p>
            <a:pPr algn="ctr"/>
            <a:r>
              <a:rPr lang="es-MX" sz="2000" b="1" dirty="0" smtClean="0">
                <a:latin typeface="Soberana Sans" panose="02000000000000000000" pitchFamily="50" charset="0"/>
              </a:rPr>
              <a:t>Acudir a la Conagua, a través de los CIS o VU, para presentar lo siguiente:</a:t>
            </a:r>
            <a:endParaRPr lang="es-MX" sz="2000" b="1" dirty="0">
              <a:latin typeface="Soberana Sans" panose="02000000000000000000" pitchFamily="50" charset="0"/>
            </a:endParaRPr>
          </a:p>
        </p:txBody>
      </p:sp>
      <p:sp>
        <p:nvSpPr>
          <p:cNvPr id="2" name="Flecha curvada hacia la derecha 1"/>
          <p:cNvSpPr/>
          <p:nvPr/>
        </p:nvSpPr>
        <p:spPr>
          <a:xfrm>
            <a:off x="0" y="1483043"/>
            <a:ext cx="1259632" cy="1513909"/>
          </a:xfrm>
          <a:prstGeom prst="curvedRightArrow">
            <a:avLst/>
          </a:prstGeom>
          <a:solidFill>
            <a:schemeClr val="accent5"/>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s-MX">
              <a:solidFill>
                <a:schemeClr val="tx1"/>
              </a:solidFill>
            </a:endParaRPr>
          </a:p>
        </p:txBody>
      </p:sp>
      <p:sp>
        <p:nvSpPr>
          <p:cNvPr id="8" name="Rectángulo 7"/>
          <p:cNvSpPr/>
          <p:nvPr/>
        </p:nvSpPr>
        <p:spPr>
          <a:xfrm>
            <a:off x="1259632" y="2438930"/>
            <a:ext cx="6912768" cy="3248774"/>
          </a:xfrm>
          <a:prstGeom prst="rect">
            <a:avLst/>
          </a:prstGeom>
          <a:ln cmpd="thinThick">
            <a:solidFill>
              <a:srgbClr val="0070C0"/>
            </a:solidFill>
          </a:ln>
          <a:effectLst>
            <a:outerShdw blurRad="50800" dist="38100" dir="2700000" algn="tl" rotWithShape="0">
              <a:prstClr val="black">
                <a:alpha val="40000"/>
              </a:prstClr>
            </a:outerShdw>
          </a:effectLst>
          <a:scene3d>
            <a:camera prst="orthographicFront"/>
            <a:lightRig rig="threePt" dir="t"/>
          </a:scene3d>
          <a:sp3d>
            <a:bevelT/>
            <a:bevelB/>
          </a:sp3d>
        </p:spPr>
        <p:txBody>
          <a:bodyPr wrap="square">
            <a:spAutoFit/>
          </a:bodyPr>
          <a:lstStyle/>
          <a:p>
            <a:pPr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66700" indent="-257810" algn="just">
              <a:lnSpc>
                <a:spcPct val="115000"/>
              </a:lnSpc>
              <a:spcAft>
                <a:spcPts val="0"/>
              </a:spcAft>
            </a:pPr>
            <a:r>
              <a:rPr lang="es-MX" b="1" dirty="0">
                <a:latin typeface="Soberana Sans" panose="02000000000000000000" pitchFamily="50" charset="0"/>
                <a:ea typeface="Times New Roman" panose="02020603050405020304" pitchFamily="18" charset="0"/>
                <a:cs typeface="Times New Roman" panose="02020603050405020304" pitchFamily="18" charset="0"/>
              </a:rPr>
              <a:t>I.</a:t>
            </a:r>
            <a:r>
              <a:rPr lang="es-MX" dirty="0">
                <a:latin typeface="Soberana Sans" panose="02000000000000000000" pitchFamily="50" charset="0"/>
                <a:ea typeface="Times New Roman" panose="02020603050405020304" pitchFamily="18" charset="0"/>
                <a:cs typeface="Times New Roman" panose="02020603050405020304" pitchFamily="18" charset="0"/>
              </a:rPr>
              <a:t> 	Para personas físicas, identificación oficial vigente y clave de Registro Federal de Contribuyentes;</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13360" indent="-204470"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66700" indent="-257810" algn="just">
              <a:lnSpc>
                <a:spcPct val="115000"/>
              </a:lnSpc>
              <a:spcAft>
                <a:spcPts val="0"/>
              </a:spcAft>
            </a:pPr>
            <a:r>
              <a:rPr lang="es-MX" b="1" dirty="0">
                <a:latin typeface="Soberana Sans" panose="02000000000000000000" pitchFamily="50" charset="0"/>
                <a:ea typeface="Times New Roman" panose="02020603050405020304" pitchFamily="18" charset="0"/>
                <a:cs typeface="Times New Roman" panose="02020603050405020304" pitchFamily="18" charset="0"/>
              </a:rPr>
              <a:t>II.</a:t>
            </a:r>
            <a:r>
              <a:rPr lang="es-MX" dirty="0">
                <a:latin typeface="Soberana Sans" panose="02000000000000000000" pitchFamily="50" charset="0"/>
                <a:ea typeface="Times New Roman" panose="02020603050405020304" pitchFamily="18" charset="0"/>
                <a:cs typeface="Times New Roman" panose="02020603050405020304" pitchFamily="18" charset="0"/>
              </a:rPr>
              <a:t> 	Para personas morales, clave de Registro Federal de Contribuyentes, así como aquellos documentos con los que acredite su personalidad jurídica, además de la identificación oficial vigente de quien promueva;</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13360" indent="-204470"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66700" indent="-257810" algn="just">
              <a:lnSpc>
                <a:spcPct val="115000"/>
              </a:lnSpc>
              <a:spcAft>
                <a:spcPts val="0"/>
              </a:spcAft>
            </a:pPr>
            <a:endParaRPr lang="es-MX" dirty="0">
              <a:latin typeface="Soberana Sans" panose="020000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1803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1538" y="6356498"/>
            <a:ext cx="9144000" cy="501501"/>
            <a:chOff x="-108520" y="3219822"/>
            <a:chExt cx="9144000" cy="1282452"/>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3219822"/>
              <a:ext cx="9144000" cy="1282452"/>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3276677"/>
              <a:ext cx="1168741" cy="1168741"/>
            </a:xfrm>
            <a:prstGeom prst="rect">
              <a:avLst/>
            </a:prstGeom>
          </p:spPr>
        </p:pic>
      </p:grpSp>
      <p:sp>
        <p:nvSpPr>
          <p:cNvPr id="6" name="CuadroTexto 5"/>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7" name="CuadroTexto 6"/>
          <p:cNvSpPr txBox="1"/>
          <p:nvPr/>
        </p:nvSpPr>
        <p:spPr>
          <a:xfrm>
            <a:off x="1403648" y="764704"/>
            <a:ext cx="6984776" cy="707886"/>
          </a:xfrm>
          <a:prstGeom prst="rect">
            <a:avLst/>
          </a:prstGeom>
          <a:solidFill>
            <a:schemeClr val="accent5">
              <a:lumMod val="40000"/>
              <a:lumOff val="60000"/>
            </a:schemeClr>
          </a:solidFill>
          <a:scene3d>
            <a:camera prst="orthographicFront"/>
            <a:lightRig rig="threePt" dir="t"/>
          </a:scene3d>
          <a:sp3d>
            <a:bevelT w="152400" h="50800" prst="softRound"/>
            <a:bevelB w="152400" h="50800" prst="softRound"/>
          </a:sp3d>
        </p:spPr>
        <p:txBody>
          <a:bodyPr wrap="square" rtlCol="0">
            <a:spAutoFit/>
          </a:bodyPr>
          <a:lstStyle/>
          <a:p>
            <a:pPr algn="ctr"/>
            <a:r>
              <a:rPr lang="es-MX" sz="2000" b="1" dirty="0" smtClean="0">
                <a:latin typeface="Soberana Sans" panose="02000000000000000000" pitchFamily="50" charset="0"/>
              </a:rPr>
              <a:t>Acudir a la </a:t>
            </a:r>
            <a:r>
              <a:rPr lang="es-MX" sz="2000" b="1" dirty="0">
                <a:latin typeface="Soberana Sans" panose="02000000000000000000" pitchFamily="50" charset="0"/>
              </a:rPr>
              <a:t>Conagua</a:t>
            </a:r>
            <a:r>
              <a:rPr lang="es-MX" sz="2000" b="1" dirty="0" smtClean="0">
                <a:latin typeface="Soberana Sans" panose="02000000000000000000" pitchFamily="50" charset="0"/>
              </a:rPr>
              <a:t>, a través de los CIS o VU, para presentar lo siguiente:</a:t>
            </a:r>
            <a:endParaRPr lang="es-MX" sz="2000" b="1" dirty="0">
              <a:latin typeface="Soberana Sans" panose="02000000000000000000" pitchFamily="50" charset="0"/>
            </a:endParaRPr>
          </a:p>
        </p:txBody>
      </p:sp>
      <p:sp>
        <p:nvSpPr>
          <p:cNvPr id="8" name="Rectángulo 7"/>
          <p:cNvSpPr/>
          <p:nvPr/>
        </p:nvSpPr>
        <p:spPr>
          <a:xfrm>
            <a:off x="4427984" y="1862907"/>
            <a:ext cx="4320480" cy="3596369"/>
          </a:xfrm>
          <a:prstGeom prst="rect">
            <a:avLst/>
          </a:prstGeom>
        </p:spPr>
        <p:txBody>
          <a:bodyPr wrap="square">
            <a:spAutoFit/>
          </a:bodyPr>
          <a:lstStyle/>
          <a:p>
            <a:pPr marL="213360" indent="-204470"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r>
              <a:rPr lang="es-MX" dirty="0" smtClean="0">
                <a:latin typeface="Soberana Sans" panose="02000000000000000000" pitchFamily="50" charset="0"/>
                <a:ea typeface="Times New Roman" panose="02020603050405020304" pitchFamily="18" charset="0"/>
                <a:cs typeface="Times New Roman" panose="02020603050405020304" pitchFamily="18" charset="0"/>
              </a:rPr>
              <a:t>a) </a:t>
            </a:r>
            <a:r>
              <a:rPr lang="es-MX" dirty="0">
                <a:latin typeface="Soberana Sans" panose="02000000000000000000" pitchFamily="50" charset="0"/>
                <a:ea typeface="Times New Roman" panose="02020603050405020304" pitchFamily="18" charset="0"/>
                <a:cs typeface="Times New Roman" panose="02020603050405020304" pitchFamily="18" charset="0"/>
              </a:rPr>
              <a:t>Que son propietarios o poseedores de los predios donde se ubican las obras.</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93370"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lvl="0" algn="just">
              <a:lnSpc>
                <a:spcPct val="115000"/>
              </a:lnSpc>
              <a:spcAft>
                <a:spcPts val="0"/>
              </a:spcAft>
            </a:pPr>
            <a:r>
              <a:rPr lang="es-MX" dirty="0" smtClean="0">
                <a:latin typeface="Soberana Sans" panose="02000000000000000000" pitchFamily="50" charset="0"/>
                <a:ea typeface="Times New Roman" panose="02020603050405020304" pitchFamily="18" charset="0"/>
                <a:cs typeface="Times New Roman" panose="02020603050405020304" pitchFamily="18" charset="0"/>
              </a:rPr>
              <a:t>b)  </a:t>
            </a:r>
            <a:r>
              <a:rPr lang="es-MX" dirty="0">
                <a:latin typeface="Soberana Sans" panose="02000000000000000000" pitchFamily="50" charset="0"/>
                <a:ea typeface="Times New Roman" panose="02020603050405020304" pitchFamily="18" charset="0"/>
                <a:cs typeface="Times New Roman" panose="02020603050405020304" pitchFamily="18" charset="0"/>
              </a:rPr>
              <a:t>Que no han transmitido el dominio del predio, o de la concesión.</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524510"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lvl="0" algn="just">
              <a:lnSpc>
                <a:spcPct val="115000"/>
              </a:lnSpc>
              <a:spcAft>
                <a:spcPts val="0"/>
              </a:spcAft>
            </a:pPr>
            <a:r>
              <a:rPr lang="es-MX" dirty="0" smtClean="0">
                <a:latin typeface="Soberana Sans" panose="02000000000000000000" pitchFamily="50" charset="0"/>
                <a:ea typeface="Times New Roman" panose="02020603050405020304" pitchFamily="18" charset="0"/>
                <a:cs typeface="Times New Roman" panose="02020603050405020304" pitchFamily="18" charset="0"/>
              </a:rPr>
              <a:t>c) Que </a:t>
            </a:r>
            <a:r>
              <a:rPr lang="es-MX" dirty="0">
                <a:latin typeface="Soberana Sans" panose="02000000000000000000" pitchFamily="50" charset="0"/>
                <a:ea typeface="Times New Roman" panose="02020603050405020304" pitchFamily="18" charset="0"/>
                <a:cs typeface="Times New Roman" panose="02020603050405020304" pitchFamily="18" charset="0"/>
              </a:rPr>
              <a:t>ha venido haciendo uso de las aguas nacionales amparadas con el título de concesión o asignación de que se trate</a:t>
            </a:r>
            <a:r>
              <a:rPr lang="es-MX" dirty="0" smtClean="0">
                <a:latin typeface="Soberana Sans" panose="02000000000000000000" pitchFamily="50" charset="0"/>
                <a:ea typeface="Times New Roman" panose="02020603050405020304" pitchFamily="18" charset="0"/>
                <a:cs typeface="Times New Roman" panose="02020603050405020304" pitchFamily="18" charset="0"/>
              </a:rPr>
              <a:t>.</a:t>
            </a:r>
            <a:endParaRPr lang="es-MX" dirty="0">
              <a:latin typeface="Soberana Sans" panose="02000000000000000000" pitchFamily="50" charset="0"/>
              <a:ea typeface="Calibri" panose="020F0502020204030204" pitchFamily="34" charset="0"/>
              <a:cs typeface="Times New Roman" panose="02020603050405020304" pitchFamily="18" charset="0"/>
            </a:endParaRPr>
          </a:p>
        </p:txBody>
      </p:sp>
      <p:sp>
        <p:nvSpPr>
          <p:cNvPr id="2" name="Rectángulo 1"/>
          <p:cNvSpPr/>
          <p:nvPr/>
        </p:nvSpPr>
        <p:spPr>
          <a:xfrm>
            <a:off x="18738" y="2533370"/>
            <a:ext cx="3168352" cy="1791260"/>
          </a:xfrm>
          <a:prstGeom prst="rect">
            <a:avLst/>
          </a:prstGeom>
        </p:spPr>
        <p:txBody>
          <a:bodyPr wrap="square">
            <a:spAutoFit/>
          </a:bodyPr>
          <a:lstStyle/>
          <a:p>
            <a:pPr marL="213360" indent="-204470" algn="ctr">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66700" indent="-257810" algn="ctr">
              <a:lnSpc>
                <a:spcPct val="115000"/>
              </a:lnSpc>
              <a:spcAft>
                <a:spcPts val="0"/>
              </a:spcAft>
            </a:pPr>
            <a:r>
              <a:rPr lang="es-MX" b="1" dirty="0">
                <a:latin typeface="Soberana Sans" panose="02000000000000000000" pitchFamily="50" charset="0"/>
                <a:ea typeface="Times New Roman" panose="02020603050405020304" pitchFamily="18" charset="0"/>
                <a:cs typeface="Times New Roman" panose="02020603050405020304" pitchFamily="18" charset="0"/>
              </a:rPr>
              <a:t>III.</a:t>
            </a:r>
            <a:r>
              <a:rPr lang="es-MX" dirty="0">
                <a:latin typeface="Soberana Sans" panose="02000000000000000000" pitchFamily="50" charset="0"/>
                <a:ea typeface="Times New Roman" panose="02020603050405020304" pitchFamily="18" charset="0"/>
                <a:cs typeface="Times New Roman" panose="02020603050405020304" pitchFamily="18" charset="0"/>
              </a:rPr>
              <a:t> </a:t>
            </a:r>
            <a:r>
              <a:rPr lang="es-MX" b="1" u="sng" dirty="0">
                <a:latin typeface="Soberana Sans" panose="02000000000000000000" pitchFamily="50" charset="0"/>
                <a:ea typeface="Times New Roman" panose="02020603050405020304" pitchFamily="18" charset="0"/>
                <a:cs typeface="Times New Roman" panose="02020603050405020304" pitchFamily="18" charset="0"/>
              </a:rPr>
              <a:t>Manifestación bajo protesta de decir de </a:t>
            </a:r>
            <a:r>
              <a:rPr lang="es-MX" b="1" u="sng" dirty="0" smtClean="0">
                <a:latin typeface="Soberana Sans" panose="02000000000000000000" pitchFamily="50" charset="0"/>
                <a:ea typeface="Times New Roman" panose="02020603050405020304" pitchFamily="18" charset="0"/>
                <a:cs typeface="Times New Roman" panose="02020603050405020304" pitchFamily="18" charset="0"/>
              </a:rPr>
              <a:t>verdad.</a:t>
            </a:r>
          </a:p>
          <a:p>
            <a:pPr marL="533400" indent="-257175" algn="ctr">
              <a:lnSpc>
                <a:spcPct val="115000"/>
              </a:lnSpc>
              <a:spcAft>
                <a:spcPts val="0"/>
              </a:spcAft>
            </a:pPr>
            <a:r>
              <a:rPr lang="es-MX" sz="1200" dirty="0" smtClean="0">
                <a:latin typeface="Soberana Sans" panose="02000000000000000000" pitchFamily="50" charset="0"/>
                <a:ea typeface="Times New Roman" panose="02020603050405020304" pitchFamily="18" charset="0"/>
                <a:cs typeface="Times New Roman" panose="02020603050405020304" pitchFamily="18" charset="0"/>
              </a:rPr>
              <a:t>(Utilizando </a:t>
            </a:r>
            <a:r>
              <a:rPr lang="es-MX" sz="1200" dirty="0">
                <a:latin typeface="Soberana Sans" panose="02000000000000000000" pitchFamily="50" charset="0"/>
                <a:ea typeface="Times New Roman" panose="02020603050405020304" pitchFamily="18" charset="0"/>
                <a:cs typeface="Times New Roman" panose="02020603050405020304" pitchFamily="18" charset="0"/>
              </a:rPr>
              <a:t>para tal efecto, el anexo del </a:t>
            </a:r>
            <a:r>
              <a:rPr lang="es-MX" sz="1200" dirty="0" smtClean="0">
                <a:latin typeface="Soberana Sans" panose="02000000000000000000" pitchFamily="50" charset="0"/>
                <a:ea typeface="Times New Roman" panose="02020603050405020304" pitchFamily="18" charset="0"/>
                <a:cs typeface="Times New Roman" panose="02020603050405020304" pitchFamily="18" charset="0"/>
              </a:rPr>
              <a:t>Decreto)</a:t>
            </a:r>
            <a:endParaRPr lang="es-MX" sz="1200" dirty="0">
              <a:latin typeface="Soberana Sans" panose="02000000000000000000" pitchFamily="50" charset="0"/>
              <a:ea typeface="Calibri" panose="020F0502020204030204" pitchFamily="34" charset="0"/>
              <a:cs typeface="Times New Roman" panose="02020603050405020304" pitchFamily="18" charset="0"/>
            </a:endParaRPr>
          </a:p>
        </p:txBody>
      </p:sp>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01556" y="3143956"/>
            <a:ext cx="936104" cy="570088"/>
          </a:xfrm>
          <a:prstGeom prst="rect">
            <a:avLst/>
          </a:prstGeom>
        </p:spPr>
      </p:pic>
    </p:spTree>
    <p:extLst>
      <p:ext uri="{BB962C8B-B14F-4D97-AF65-F5344CB8AC3E}">
        <p14:creationId xmlns:p14="http://schemas.microsoft.com/office/powerpoint/2010/main" val="2671275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1538" y="6356498"/>
            <a:ext cx="9144000" cy="501501"/>
            <a:chOff x="-108520" y="3219822"/>
            <a:chExt cx="9144000" cy="1282452"/>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3219822"/>
              <a:ext cx="9144000" cy="1282452"/>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3276677"/>
              <a:ext cx="1168741" cy="1168741"/>
            </a:xfrm>
            <a:prstGeom prst="rect">
              <a:avLst/>
            </a:prstGeom>
          </p:spPr>
        </p:pic>
      </p:grpSp>
      <p:sp>
        <p:nvSpPr>
          <p:cNvPr id="6" name="CuadroTexto 5"/>
          <p:cNvSpPr txBox="1"/>
          <p:nvPr/>
        </p:nvSpPr>
        <p:spPr>
          <a:xfrm>
            <a:off x="1259632" y="44624"/>
            <a:ext cx="5976664" cy="430887"/>
          </a:xfrm>
          <a:prstGeom prst="rect">
            <a:avLst/>
          </a:prstGeom>
          <a:solidFill>
            <a:schemeClr val="bg1"/>
          </a:solidFill>
          <a:ln w="38100" cmpd="thinThick">
            <a:noFill/>
          </a:ln>
          <a:scene3d>
            <a:camera prst="orthographicFront"/>
            <a:lightRig rig="threePt" dir="t"/>
          </a:scene3d>
          <a:sp3d>
            <a:bevelT/>
            <a:bevelB w="165100" prst="coolSlant"/>
          </a:sp3d>
        </p:spPr>
        <p:txBody>
          <a:bodyPr wrap="square" rtlCol="0">
            <a:spAutoFit/>
          </a:bodyPr>
          <a:lstStyle/>
          <a:p>
            <a:endParaRPr lang="es-MX" sz="200" b="1" dirty="0" smtClean="0">
              <a:latin typeface="Soberana Sans" panose="02000000000000000000" pitchFamily="50" charset="0"/>
            </a:endParaRPr>
          </a:p>
          <a:p>
            <a:r>
              <a:rPr lang="es-MX" b="1" dirty="0" smtClean="0">
                <a:latin typeface="Soberana Sans" panose="02000000000000000000" pitchFamily="50" charset="0"/>
              </a:rPr>
              <a:t>Decretos de facilidades administrativas 2018</a:t>
            </a:r>
          </a:p>
          <a:p>
            <a:endParaRPr lang="es-MX" sz="200" b="1" dirty="0">
              <a:latin typeface="Soberana Sans" panose="02000000000000000000" pitchFamily="50" charset="0"/>
            </a:endParaRPr>
          </a:p>
        </p:txBody>
      </p:sp>
      <p:sp>
        <p:nvSpPr>
          <p:cNvPr id="7" name="CuadroTexto 6"/>
          <p:cNvSpPr txBox="1"/>
          <p:nvPr/>
        </p:nvSpPr>
        <p:spPr>
          <a:xfrm>
            <a:off x="323528" y="764704"/>
            <a:ext cx="8064896" cy="707886"/>
          </a:xfrm>
          <a:prstGeom prst="rect">
            <a:avLst/>
          </a:prstGeom>
          <a:solidFill>
            <a:schemeClr val="accent5">
              <a:lumMod val="40000"/>
              <a:lumOff val="60000"/>
            </a:schemeClr>
          </a:solidFill>
          <a:scene3d>
            <a:camera prst="orthographicFront"/>
            <a:lightRig rig="threePt" dir="t"/>
          </a:scene3d>
          <a:sp3d>
            <a:bevelT w="152400" h="50800" prst="softRound"/>
            <a:bevelB w="152400" h="50800" prst="softRound"/>
          </a:sp3d>
        </p:spPr>
        <p:txBody>
          <a:bodyPr wrap="square" rtlCol="0">
            <a:spAutoFit/>
          </a:bodyPr>
          <a:lstStyle>
            <a:defPPr>
              <a:defRPr lang="es-MX"/>
            </a:defPPr>
            <a:lvl1pPr algn="ctr">
              <a:defRPr sz="2000" b="1">
                <a:latin typeface="Soberana Sans" panose="02000000000000000000" pitchFamily="50" charset="0"/>
              </a:defRPr>
            </a:lvl1pPr>
          </a:lstStyle>
          <a:p>
            <a:r>
              <a:rPr lang="es-MX" dirty="0"/>
              <a:t>Acudir a la Conagua, a través de los CIS o VU, para presentar lo siguiente:</a:t>
            </a:r>
          </a:p>
        </p:txBody>
      </p:sp>
      <p:sp>
        <p:nvSpPr>
          <p:cNvPr id="8" name="Rectángulo 7"/>
          <p:cNvSpPr/>
          <p:nvPr/>
        </p:nvSpPr>
        <p:spPr>
          <a:xfrm>
            <a:off x="1275576" y="2601961"/>
            <a:ext cx="6646842" cy="2640723"/>
          </a:xfrm>
          <a:prstGeom prst="rect">
            <a:avLst/>
          </a:prstGeom>
          <a:ln>
            <a:solidFill>
              <a:schemeClr val="bg1">
                <a:lumMod val="95000"/>
              </a:schemeClr>
            </a:solidFill>
          </a:ln>
          <a:scene3d>
            <a:camera prst="orthographicFront"/>
            <a:lightRig rig="threePt" dir="t"/>
          </a:scene3d>
          <a:sp3d prstMaterial="metal">
            <a:bevelT/>
            <a:bevelB/>
          </a:sp3d>
        </p:spPr>
        <p:txBody>
          <a:bodyPr wrap="square">
            <a:spAutoFit/>
          </a:bodyPr>
          <a:lstStyle/>
          <a:p>
            <a:pPr marL="213360"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66700" indent="-257810" algn="just">
              <a:lnSpc>
                <a:spcPct val="115000"/>
              </a:lnSpc>
              <a:spcAft>
                <a:spcPts val="0"/>
              </a:spcAft>
            </a:pPr>
            <a:r>
              <a:rPr lang="es-MX" b="1" dirty="0">
                <a:latin typeface="Soberana Sans" panose="02000000000000000000" pitchFamily="50" charset="0"/>
                <a:ea typeface="Times New Roman" panose="02020603050405020304" pitchFamily="18" charset="0"/>
                <a:cs typeface="Times New Roman" panose="02020603050405020304" pitchFamily="18" charset="0"/>
              </a:rPr>
              <a:t>IV.</a:t>
            </a:r>
            <a:r>
              <a:rPr lang="es-MX" dirty="0">
                <a:latin typeface="Soberana Sans" panose="02000000000000000000" pitchFamily="50" charset="0"/>
                <a:ea typeface="Times New Roman" panose="02020603050405020304" pitchFamily="18" charset="0"/>
                <a:cs typeface="Times New Roman" panose="02020603050405020304" pitchFamily="18" charset="0"/>
              </a:rPr>
              <a:t> </a:t>
            </a:r>
            <a:r>
              <a:rPr lang="es-MX" dirty="0" smtClean="0">
                <a:latin typeface="Soberana Sans" panose="02000000000000000000" pitchFamily="50" charset="0"/>
                <a:ea typeface="Times New Roman" panose="02020603050405020304" pitchFamily="18" charset="0"/>
                <a:cs typeface="Times New Roman" panose="02020603050405020304" pitchFamily="18" charset="0"/>
              </a:rPr>
              <a:t> El </a:t>
            </a:r>
            <a:r>
              <a:rPr lang="es-MX" dirty="0">
                <a:latin typeface="Soberana Sans" panose="02000000000000000000" pitchFamily="50" charset="0"/>
                <a:ea typeface="Times New Roman" panose="02020603050405020304" pitchFamily="18" charset="0"/>
                <a:cs typeface="Times New Roman" panose="02020603050405020304" pitchFamily="18" charset="0"/>
              </a:rPr>
              <a:t>comprobante del pago de derechos de los servicios correspondientes por la expedición </a:t>
            </a:r>
            <a:r>
              <a:rPr lang="es-MX" dirty="0" smtClean="0">
                <a:latin typeface="Soberana Sans" panose="02000000000000000000" pitchFamily="50" charset="0"/>
                <a:ea typeface="Times New Roman" panose="02020603050405020304" pitchFamily="18" charset="0"/>
                <a:cs typeface="Times New Roman" panose="02020603050405020304" pitchFamily="18" charset="0"/>
              </a:rPr>
              <a:t>del título </a:t>
            </a:r>
            <a:r>
              <a:rPr lang="es-MX" dirty="0">
                <a:latin typeface="Soberana Sans" panose="02000000000000000000" pitchFamily="50" charset="0"/>
                <a:ea typeface="Times New Roman" panose="02020603050405020304" pitchFamily="18" charset="0"/>
                <a:cs typeface="Times New Roman" panose="02020603050405020304" pitchFamily="18" charset="0"/>
              </a:rPr>
              <a:t>de concesión o asignación, señalado en el artículo 192, fracción I de la Ley Federal de Derechos, con excepción de los casos previstos en el artículo 192-D del mismo ordenamiento normativo.</a:t>
            </a:r>
            <a:endParaRPr lang="es-MX" dirty="0">
              <a:latin typeface="Soberana Sans" panose="02000000000000000000" pitchFamily="50" charset="0"/>
              <a:ea typeface="Calibri" panose="020F0502020204030204" pitchFamily="34" charset="0"/>
              <a:cs typeface="Times New Roman" panose="02020603050405020304" pitchFamily="18" charset="0"/>
            </a:endParaRPr>
          </a:p>
          <a:p>
            <a:pPr marL="213360" indent="-204470" algn="just">
              <a:lnSpc>
                <a:spcPct val="115000"/>
              </a:lnSpc>
              <a:spcAft>
                <a:spcPts val="0"/>
              </a:spcAft>
            </a:pPr>
            <a:r>
              <a:rPr lang="es-MX" dirty="0">
                <a:latin typeface="Soberana Sans" panose="02000000000000000000" pitchFamily="50" charset="0"/>
                <a:ea typeface="Times New Roman" panose="02020603050405020304" pitchFamily="18" charset="0"/>
                <a:cs typeface="Times New Roman" panose="02020603050405020304" pitchFamily="18" charset="0"/>
              </a:rPr>
              <a:t> </a:t>
            </a:r>
            <a:endParaRPr lang="es-MX" dirty="0">
              <a:effectLst/>
              <a:latin typeface="Soberana Sans" panose="02000000000000000000" pitchFamily="50" charset="0"/>
              <a:ea typeface="Calibri" panose="020F0502020204030204" pitchFamily="34" charset="0"/>
              <a:cs typeface="Times New Roman" panose="02020603050405020304" pitchFamily="18" charset="0"/>
            </a:endParaRPr>
          </a:p>
        </p:txBody>
      </p:sp>
      <p:pic>
        <p:nvPicPr>
          <p:cNvPr id="2" name="Imagen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206699" y="1538995"/>
            <a:ext cx="2733675" cy="1529965"/>
          </a:xfrm>
          <a:prstGeom prst="rect">
            <a:avLst/>
          </a:prstGeom>
        </p:spPr>
      </p:pic>
    </p:spTree>
    <p:extLst>
      <p:ext uri="{BB962C8B-B14F-4D97-AF65-F5344CB8AC3E}">
        <p14:creationId xmlns:p14="http://schemas.microsoft.com/office/powerpoint/2010/main" val="4142433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5940" y="0"/>
            <a:ext cx="4932040" cy="504056"/>
          </a:xfrm>
        </p:spPr>
        <p:txBody>
          <a:bodyPr/>
          <a:lstStyle/>
          <a:p>
            <a:r>
              <a:rPr lang="es-MX" sz="1800" b="1" dirty="0">
                <a:solidFill>
                  <a:schemeClr val="tx1"/>
                </a:solidFill>
                <a:latin typeface="Soberana Sans" panose="02000000000000000000" pitchFamily="50" charset="0"/>
                <a:ea typeface="+mn-ea"/>
                <a:cs typeface="+mn-cs"/>
              </a:rPr>
              <a:t>Comprobante del pago de derechos</a:t>
            </a:r>
          </a:p>
        </p:txBody>
      </p:sp>
      <p:sp>
        <p:nvSpPr>
          <p:cNvPr id="3" name="Rectángulo 2"/>
          <p:cNvSpPr/>
          <p:nvPr/>
        </p:nvSpPr>
        <p:spPr>
          <a:xfrm>
            <a:off x="323528" y="1628800"/>
            <a:ext cx="3888432" cy="4062651"/>
          </a:xfrm>
          <a:prstGeom prst="rect">
            <a:avLst/>
          </a:prstGeom>
          <a:ln>
            <a:solidFill>
              <a:srgbClr val="007434"/>
            </a:solidFill>
          </a:ln>
        </p:spPr>
        <p:txBody>
          <a:bodyPr wrap="square">
            <a:spAutoFit/>
          </a:bodyPr>
          <a:lstStyle/>
          <a:p>
            <a:pPr algn="just"/>
            <a:r>
              <a:rPr lang="es-MX" sz="1400" b="1" dirty="0">
                <a:solidFill>
                  <a:srgbClr val="000000"/>
                </a:solidFill>
                <a:latin typeface="Soberana Sans" panose="02000000000000000000" pitchFamily="50" charset="0"/>
              </a:rPr>
              <a:t>Artículo 192. </a:t>
            </a:r>
            <a:r>
              <a:rPr lang="es-MX" sz="1400" dirty="0">
                <a:solidFill>
                  <a:srgbClr val="000000"/>
                </a:solidFill>
                <a:latin typeface="Soberana Sans" panose="02000000000000000000" pitchFamily="50" charset="0"/>
              </a:rPr>
              <a:t>Por el estudio, trámite y, en su caso, autorización de la expedición o prórroga de títulos de asignación o concesión, o de permisos o autorizaciones de transmisión que se indican, incluyendo su posterior inscripción por parte de la Comisión Nacional del Agua en el Registro Público de Derechos de Agua, se pagará el derecho de servicios relacionados con el agua, conforme a las siguientes cuotas: </a:t>
            </a:r>
          </a:p>
          <a:p>
            <a:pPr algn="just"/>
            <a:r>
              <a:rPr lang="es-MX" sz="1400" b="1" dirty="0" smtClean="0">
                <a:solidFill>
                  <a:srgbClr val="000000"/>
                </a:solidFill>
                <a:latin typeface="Soberana Sans" panose="02000000000000000000" pitchFamily="50" charset="0"/>
              </a:rPr>
              <a:t>I. </a:t>
            </a:r>
            <a:r>
              <a:rPr lang="es-MX" sz="1400" dirty="0" smtClean="0">
                <a:solidFill>
                  <a:srgbClr val="000000"/>
                </a:solidFill>
                <a:latin typeface="Soberana Sans" panose="02000000000000000000" pitchFamily="50" charset="0"/>
              </a:rPr>
              <a:t>Por </a:t>
            </a:r>
            <a:r>
              <a:rPr lang="es-MX" sz="1400" dirty="0">
                <a:solidFill>
                  <a:srgbClr val="000000"/>
                </a:solidFill>
                <a:latin typeface="Soberana Sans" panose="02000000000000000000" pitchFamily="50" charset="0"/>
              </a:rPr>
              <a:t>cada título de asignación o concesión para explotar, usar o aprovechar aguas nacionales incluyendo su </a:t>
            </a:r>
            <a:r>
              <a:rPr lang="es-MX" sz="1400" dirty="0" smtClean="0">
                <a:solidFill>
                  <a:srgbClr val="000000"/>
                </a:solidFill>
                <a:latin typeface="Soberana Sans" panose="02000000000000000000" pitchFamily="50" charset="0"/>
              </a:rPr>
              <a:t>registro.</a:t>
            </a:r>
          </a:p>
          <a:p>
            <a:pPr algn="just"/>
            <a:endParaRPr lang="es-MX" sz="1400" dirty="0">
              <a:latin typeface="Soberana Sans" panose="02000000000000000000" pitchFamily="50" charset="0"/>
            </a:endParaRPr>
          </a:p>
          <a:p>
            <a:pPr algn="ctr"/>
            <a:r>
              <a:rPr lang="es-MX" b="1" dirty="0">
                <a:latin typeface="Soberana Sans" panose="02000000000000000000" pitchFamily="50" charset="0"/>
              </a:rPr>
              <a:t> $</a:t>
            </a:r>
            <a:r>
              <a:rPr lang="es-MX" b="1" dirty="0" smtClean="0">
                <a:latin typeface="Soberana Sans" panose="02000000000000000000" pitchFamily="50" charset="0"/>
              </a:rPr>
              <a:t>3,894 </a:t>
            </a:r>
            <a:r>
              <a:rPr lang="es-MX" b="1" dirty="0">
                <a:latin typeface="Soberana Sans" panose="02000000000000000000" pitchFamily="50" charset="0"/>
              </a:rPr>
              <a:t>	</a:t>
            </a:r>
          </a:p>
          <a:p>
            <a:pPr algn="just"/>
            <a:endParaRPr lang="es-MX" sz="1400" dirty="0" smtClean="0">
              <a:solidFill>
                <a:srgbClr val="000000"/>
              </a:solidFill>
              <a:latin typeface="Soberana Sans" panose="02000000000000000000" pitchFamily="50" charset="0"/>
            </a:endParaRPr>
          </a:p>
          <a:p>
            <a:pPr algn="ctr"/>
            <a:r>
              <a:rPr lang="es-MX" sz="1000" dirty="0" smtClean="0">
                <a:latin typeface="Soberana Sans" panose="02000000000000000000" pitchFamily="50" charset="0"/>
              </a:rPr>
              <a:t>Información </a:t>
            </a:r>
            <a:r>
              <a:rPr lang="es-MX" sz="1000" dirty="0">
                <a:latin typeface="Soberana Sans" panose="02000000000000000000" pitchFamily="50" charset="0"/>
              </a:rPr>
              <a:t>vigente en apego al Anexo 19 de la Resolución Miscelánea Fiscal para 2018, publicada en el Diario Oficial de la Federación el 22 de diciembre de 2017.</a:t>
            </a:r>
          </a:p>
        </p:txBody>
      </p:sp>
      <p:sp>
        <p:nvSpPr>
          <p:cNvPr id="4" name="Rectángulo 3"/>
          <p:cNvSpPr/>
          <p:nvPr/>
        </p:nvSpPr>
        <p:spPr>
          <a:xfrm>
            <a:off x="755576" y="780962"/>
            <a:ext cx="3096344" cy="523220"/>
          </a:xfrm>
          <a:prstGeom prst="rect">
            <a:avLst/>
          </a:prstGeom>
          <a:solidFill>
            <a:srgbClr val="007434">
              <a:alpha val="50000"/>
            </a:srgbClr>
          </a:solidFill>
          <a:scene3d>
            <a:camera prst="orthographicFront"/>
            <a:lightRig rig="threePt" dir="t"/>
          </a:scene3d>
          <a:sp3d>
            <a:bevelT/>
            <a:bevelB/>
          </a:sp3d>
        </p:spPr>
        <p:txBody>
          <a:bodyPr wrap="square">
            <a:spAutoFit/>
          </a:bodyPr>
          <a:lstStyle/>
          <a:p>
            <a:pPr algn="ctr"/>
            <a:r>
              <a:rPr lang="es-MX" sz="1400" b="1" dirty="0" smtClean="0">
                <a:solidFill>
                  <a:srgbClr val="000000"/>
                </a:solidFill>
                <a:latin typeface="Soberana Sans" panose="02000000000000000000" pitchFamily="50" charset="0"/>
              </a:rPr>
              <a:t>Pago del derecho por el trámite</a:t>
            </a:r>
            <a:endParaRPr lang="es-MX" sz="1400" dirty="0">
              <a:latin typeface="Soberana Sans" panose="02000000000000000000" pitchFamily="50" charset="0"/>
            </a:endParaRPr>
          </a:p>
        </p:txBody>
      </p:sp>
      <p:sp>
        <p:nvSpPr>
          <p:cNvPr id="5" name="Rectángulo 4"/>
          <p:cNvSpPr/>
          <p:nvPr/>
        </p:nvSpPr>
        <p:spPr>
          <a:xfrm>
            <a:off x="5004048" y="1686287"/>
            <a:ext cx="3528392" cy="2246769"/>
          </a:xfrm>
          <a:prstGeom prst="rect">
            <a:avLst/>
          </a:prstGeom>
          <a:ln>
            <a:solidFill>
              <a:srgbClr val="007434"/>
            </a:solidFill>
          </a:ln>
        </p:spPr>
        <p:txBody>
          <a:bodyPr wrap="square">
            <a:spAutoFit/>
          </a:bodyPr>
          <a:lstStyle/>
          <a:p>
            <a:pPr algn="just"/>
            <a:r>
              <a:rPr lang="es-MX" sz="1400" b="1" dirty="0">
                <a:solidFill>
                  <a:srgbClr val="000000"/>
                </a:solidFill>
                <a:latin typeface="Soberana Sans" panose="02000000000000000000" pitchFamily="50" charset="0"/>
              </a:rPr>
              <a:t>Artículo 192-D.- </a:t>
            </a:r>
            <a:r>
              <a:rPr lang="es-MX" sz="1400" dirty="0">
                <a:solidFill>
                  <a:srgbClr val="000000"/>
                </a:solidFill>
                <a:latin typeface="Soberana Sans" panose="02000000000000000000" pitchFamily="50" charset="0"/>
              </a:rPr>
              <a:t>No pagarán los derechos a que se refieren los artículos 192 y 192-A, fracciones II, III y V del presente Capítulo, los usuarios de aguas nacionales, zona federal y descarga de aguas residuales, que se dediquen a actividades agrícolas o pecuarias y el uso doméstico que se relacione con estos usos y las localidades rurales iguales o inferiores a 2,500 habitantes. </a:t>
            </a:r>
          </a:p>
        </p:txBody>
      </p:sp>
      <p:sp>
        <p:nvSpPr>
          <p:cNvPr id="6" name="Rectángulo 5"/>
          <p:cNvSpPr/>
          <p:nvPr/>
        </p:nvSpPr>
        <p:spPr>
          <a:xfrm>
            <a:off x="5292080" y="792875"/>
            <a:ext cx="3096344" cy="523220"/>
          </a:xfrm>
          <a:prstGeom prst="rect">
            <a:avLst/>
          </a:prstGeom>
          <a:solidFill>
            <a:srgbClr val="007434">
              <a:alpha val="50000"/>
            </a:srgbClr>
          </a:solidFill>
          <a:scene3d>
            <a:camera prst="orthographicFront"/>
            <a:lightRig rig="threePt" dir="t"/>
          </a:scene3d>
          <a:sp3d>
            <a:bevelT/>
            <a:bevelB/>
          </a:sp3d>
        </p:spPr>
        <p:txBody>
          <a:bodyPr wrap="square">
            <a:spAutoFit/>
          </a:bodyPr>
          <a:lstStyle/>
          <a:p>
            <a:pPr algn="ctr"/>
            <a:r>
              <a:rPr lang="es-MX" sz="1400" b="1" dirty="0">
                <a:solidFill>
                  <a:srgbClr val="000000"/>
                </a:solidFill>
                <a:latin typeface="Soberana Sans" panose="02000000000000000000" pitchFamily="50" charset="0"/>
              </a:rPr>
              <a:t>Excepción del pago del derecho por el trámite</a:t>
            </a:r>
          </a:p>
        </p:txBody>
      </p:sp>
    </p:spTree>
    <p:extLst>
      <p:ext uri="{BB962C8B-B14F-4D97-AF65-F5344CB8AC3E}">
        <p14:creationId xmlns:p14="http://schemas.microsoft.com/office/powerpoint/2010/main" val="1736746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1520" y="1412776"/>
            <a:ext cx="8208912" cy="5212718"/>
          </a:xfrm>
          <a:prstGeom prst="rect">
            <a:avLst/>
          </a:prstGeom>
        </p:spPr>
      </p:pic>
      <p:sp>
        <p:nvSpPr>
          <p:cNvPr id="4" name="Título 1"/>
          <p:cNvSpPr>
            <a:spLocks noGrp="1"/>
          </p:cNvSpPr>
          <p:nvPr>
            <p:ph type="title"/>
          </p:nvPr>
        </p:nvSpPr>
        <p:spPr>
          <a:xfrm>
            <a:off x="72008" y="44624"/>
            <a:ext cx="7452320" cy="504056"/>
          </a:xfrm>
        </p:spPr>
        <p:txBody>
          <a:bodyPr/>
          <a:lstStyle/>
          <a:p>
            <a:r>
              <a:rPr lang="es-MX" dirty="0" smtClean="0">
                <a:solidFill>
                  <a:schemeClr val="tx1"/>
                </a:solidFill>
              </a:rPr>
              <a:t>Pasos para la validación del RFC</a:t>
            </a:r>
            <a:endParaRPr lang="es-MX" dirty="0">
              <a:solidFill>
                <a:schemeClr val="tx1"/>
              </a:solidFill>
            </a:endParaRPr>
          </a:p>
        </p:txBody>
      </p:sp>
      <p:sp>
        <p:nvSpPr>
          <p:cNvPr id="5" name="CuadroTexto 4"/>
          <p:cNvSpPr txBox="1"/>
          <p:nvPr/>
        </p:nvSpPr>
        <p:spPr>
          <a:xfrm>
            <a:off x="3095836" y="2348880"/>
            <a:ext cx="2520280" cy="276999"/>
          </a:xfrm>
          <a:prstGeom prst="rect">
            <a:avLst/>
          </a:prstGeom>
          <a:noFill/>
        </p:spPr>
        <p:txBody>
          <a:bodyPr wrap="square" rtlCol="0">
            <a:spAutoFit/>
          </a:bodyPr>
          <a:lstStyle/>
          <a:p>
            <a:r>
              <a:rPr lang="es-MX" sz="1200" b="1" dirty="0">
                <a:latin typeface="Soberana Sans" panose="02000000000000000000" pitchFamily="50" charset="0"/>
              </a:rPr>
              <a:t>1</a:t>
            </a:r>
            <a:r>
              <a:rPr lang="es-MX" sz="1200" b="1" dirty="0" smtClean="0">
                <a:latin typeface="Soberana Sans" panose="02000000000000000000" pitchFamily="50" charset="0"/>
              </a:rPr>
              <a:t>. Ingresar el código</a:t>
            </a:r>
            <a:endParaRPr lang="es-MX" sz="1200" b="1" dirty="0">
              <a:latin typeface="Soberana Sans" panose="02000000000000000000" pitchFamily="50" charset="0"/>
            </a:endParaRPr>
          </a:p>
        </p:txBody>
      </p:sp>
      <p:sp>
        <p:nvSpPr>
          <p:cNvPr id="2" name="Rectángulo 1"/>
          <p:cNvSpPr/>
          <p:nvPr/>
        </p:nvSpPr>
        <p:spPr>
          <a:xfrm>
            <a:off x="395536" y="657377"/>
            <a:ext cx="5400600" cy="369332"/>
          </a:xfrm>
          <a:prstGeom prst="rect">
            <a:avLst/>
          </a:prstGeom>
        </p:spPr>
        <p:txBody>
          <a:bodyPr wrap="square">
            <a:spAutoFit/>
          </a:bodyPr>
          <a:lstStyle/>
          <a:p>
            <a:r>
              <a:rPr lang="es-MX" dirty="0"/>
              <a:t>https://www.siat.sat.gob.mx/PTSC/index.jsp?opcion=9</a:t>
            </a:r>
          </a:p>
        </p:txBody>
      </p:sp>
    </p:spTree>
    <p:extLst>
      <p:ext uri="{BB962C8B-B14F-4D97-AF65-F5344CB8AC3E}">
        <p14:creationId xmlns:p14="http://schemas.microsoft.com/office/powerpoint/2010/main" val="3237919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19958</TotalTime>
  <Words>1038</Words>
  <Application>Microsoft Office PowerPoint</Application>
  <PresentationFormat>Presentación en pantalla (4:3)</PresentationFormat>
  <Paragraphs>121</Paragraphs>
  <Slides>19</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Algerian</vt:lpstr>
      <vt:lpstr>Arial</vt:lpstr>
      <vt:lpstr>Calibri</vt:lpstr>
      <vt:lpstr>Soberana Sans</vt:lpstr>
      <vt:lpstr>Times New Roman</vt:lpstr>
      <vt:lpstr>Wingdings</vt:lpstr>
      <vt:lpstr>1_Diseño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Comprobante del pago de derechos</vt:lpstr>
      <vt:lpstr>Pasos para la validación del RFC</vt:lpstr>
      <vt:lpstr>Pasos para la validación del RFC</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Atención Decreto de Aguas Nacionales  TV 2014 en SIAA</dc:title>
  <dc:creator>Ruiz Paco Victor Hermilo</dc:creator>
  <cp:lastModifiedBy>López Quero Alejandra Lizbeth</cp:lastModifiedBy>
  <cp:revision>881</cp:revision>
  <cp:lastPrinted>2016-11-15T23:45:27Z</cp:lastPrinted>
  <dcterms:created xsi:type="dcterms:W3CDTF">2014-04-14T01:04:12Z</dcterms:created>
  <dcterms:modified xsi:type="dcterms:W3CDTF">2018-08-29T21:41:14Z</dcterms:modified>
</cp:coreProperties>
</file>