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0" r:id="rId3"/>
    <p:sldId id="356" r:id="rId4"/>
    <p:sldId id="362" r:id="rId5"/>
    <p:sldId id="358" r:id="rId6"/>
    <p:sldId id="360" r:id="rId7"/>
    <p:sldId id="361" r:id="rId8"/>
    <p:sldId id="355" r:id="rId9"/>
  </p:sldIdLst>
  <p:sldSz cx="9144000" cy="6858000" type="screen4x3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orient="horz" pos="4110" userDrawn="1">
          <p15:clr>
            <a:srgbClr val="A4A3A4"/>
          </p15:clr>
        </p15:guide>
        <p15:guide id="14" pos="5692" userDrawn="1">
          <p15:clr>
            <a:srgbClr val="A4A3A4"/>
          </p15:clr>
        </p15:guide>
        <p15:guide id="19" orient="horz" pos="73" userDrawn="1">
          <p15:clr>
            <a:srgbClr val="A4A3A4"/>
          </p15:clr>
        </p15:guide>
        <p15:guide id="22" pos="68" userDrawn="1">
          <p15:clr>
            <a:srgbClr val="A4A3A4"/>
          </p15:clr>
        </p15:guide>
        <p15:guide id="23" pos="2064" userDrawn="1">
          <p15:clr>
            <a:srgbClr val="A4A3A4"/>
          </p15:clr>
        </p15:guide>
        <p15:guide id="24" pos="3878" userDrawn="1">
          <p15:clr>
            <a:srgbClr val="A4A3A4"/>
          </p15:clr>
        </p15:guide>
        <p15:guide id="25" pos="1973" userDrawn="1">
          <p15:clr>
            <a:srgbClr val="A4A3A4"/>
          </p15:clr>
        </p15:guide>
        <p15:guide id="26" pos="3787" userDrawn="1">
          <p15:clr>
            <a:srgbClr val="A4A3A4"/>
          </p15:clr>
        </p15:guide>
        <p15:guide id="27" orient="horz" pos="2115" userDrawn="1">
          <p15:clr>
            <a:srgbClr val="A4A3A4"/>
          </p15:clr>
        </p15:guide>
        <p15:guide id="28" orient="horz" pos="2840" userDrawn="1">
          <p15:clr>
            <a:srgbClr val="A4A3A4"/>
          </p15:clr>
        </p15:guide>
        <p15:guide id="29" orient="horz" pos="1525" userDrawn="1">
          <p15:clr>
            <a:srgbClr val="A4A3A4"/>
          </p15:clr>
        </p15:guide>
        <p15:guide id="30" orient="horz" pos="2886" userDrawn="1">
          <p15:clr>
            <a:srgbClr val="A4A3A4"/>
          </p15:clr>
        </p15:guide>
        <p15:guide id="31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howGuides="1">
      <p:cViewPr varScale="1">
        <p:scale>
          <a:sx n="86" d="100"/>
          <a:sy n="86" d="100"/>
        </p:scale>
        <p:origin x="756" y="78"/>
      </p:cViewPr>
      <p:guideLst>
        <p:guide orient="horz" pos="4110"/>
        <p:guide pos="5692"/>
        <p:guide orient="horz" pos="73"/>
        <p:guide pos="68"/>
        <p:guide pos="2064"/>
        <p:guide pos="3878"/>
        <p:guide pos="1973"/>
        <p:guide pos="3787"/>
        <p:guide orient="horz" pos="2115"/>
        <p:guide orient="horz" pos="2840"/>
        <p:guide orient="horz" pos="1525"/>
        <p:guide orient="horz" pos="2886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13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5F6D0-F00E-4D17-8539-1CA951DBF12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9C30988-A3CC-468D-88AA-04306737F5C2}">
      <dgm:prSet custT="1"/>
      <dgm:spPr>
        <a:gradFill flip="none" rotWithShape="0">
          <a:gsLst>
            <a:gs pos="0">
              <a:schemeClr val="accent6">
                <a:lumMod val="40000"/>
                <a:lumOff val="60000"/>
                <a:tint val="66000"/>
                <a:satMod val="160000"/>
              </a:schemeClr>
            </a:gs>
            <a:gs pos="50000">
              <a:schemeClr val="accent6">
                <a:lumMod val="40000"/>
                <a:lumOff val="60000"/>
                <a:tint val="44500"/>
                <a:satMod val="160000"/>
              </a:schemeClr>
            </a:gs>
            <a:gs pos="100000">
              <a:schemeClr val="accent6">
                <a:lumMod val="40000"/>
                <a:lumOff val="60000"/>
                <a:tint val="23500"/>
                <a:satMod val="160000"/>
              </a:schemeClr>
            </a:gs>
          </a:gsLst>
          <a:lin ang="5400000" scaled="1"/>
          <a:tileRect/>
        </a:gradFill>
      </dgm:spPr>
      <dgm:t>
        <a:bodyPr/>
        <a:lstStyle/>
        <a:p>
          <a:pPr rtl="0"/>
          <a:r>
            <a:rPr lang="es-MX" sz="1600" b="1" dirty="0" smtClean="0">
              <a:solidFill>
                <a:schemeClr val="tx1"/>
              </a:solidFill>
              <a:latin typeface="Soberana Titular" panose="02000000000000000000" pitchFamily="50" charset="0"/>
            </a:rPr>
            <a:t>Coordinación</a:t>
          </a:r>
          <a:endParaRPr lang="es-MX" sz="1600" b="1" dirty="0">
            <a:solidFill>
              <a:schemeClr val="tx1"/>
            </a:solidFill>
            <a:latin typeface="Soberana Titular" panose="02000000000000000000" pitchFamily="50" charset="0"/>
          </a:endParaRPr>
        </a:p>
      </dgm:t>
    </dgm:pt>
    <dgm:pt modelId="{D0064AA8-FCDC-4FA3-933A-4B8608FC043D}" type="parTrans" cxnId="{EF501198-B8FF-45D8-AB36-1C7590AA4E70}">
      <dgm:prSet/>
      <dgm:spPr/>
      <dgm:t>
        <a:bodyPr/>
        <a:lstStyle/>
        <a:p>
          <a:endParaRPr lang="es-MX" sz="2400" b="1">
            <a:latin typeface="Soberana Titular" panose="02000000000000000000" pitchFamily="50" charset="0"/>
          </a:endParaRPr>
        </a:p>
      </dgm:t>
    </dgm:pt>
    <dgm:pt modelId="{F454A7FF-21CC-4092-B705-07CB41CA551C}" type="sibTrans" cxnId="{EF501198-B8FF-45D8-AB36-1C7590AA4E70}">
      <dgm:prSet/>
      <dgm:spPr/>
      <dgm:t>
        <a:bodyPr/>
        <a:lstStyle/>
        <a:p>
          <a:endParaRPr lang="es-MX" sz="2400" b="1">
            <a:latin typeface="Soberana Titular" panose="02000000000000000000" pitchFamily="50" charset="0"/>
          </a:endParaRPr>
        </a:p>
      </dgm:t>
    </dgm:pt>
    <dgm:pt modelId="{2A768883-24EA-4152-8B74-A0727AFF129E}">
      <dgm:prSet custT="1"/>
      <dgm:spPr>
        <a:gradFill flip="none" rotWithShape="0">
          <a:gsLst>
            <a:gs pos="0">
              <a:schemeClr val="accent1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1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1">
                <a:lumMod val="60000"/>
                <a:lumOff val="40000"/>
                <a:tint val="23500"/>
                <a:satMod val="160000"/>
              </a:schemeClr>
            </a:gs>
          </a:gsLst>
          <a:lin ang="5400000" scaled="1"/>
          <a:tileRect/>
        </a:gradFill>
      </dgm:spPr>
      <dgm:t>
        <a:bodyPr/>
        <a:lstStyle/>
        <a:p>
          <a:pPr rtl="0"/>
          <a:r>
            <a:rPr lang="es-MX" sz="1600" b="1" dirty="0" smtClean="0">
              <a:solidFill>
                <a:schemeClr val="tx1"/>
              </a:solidFill>
              <a:latin typeface="Soberana Titular" panose="02000000000000000000" pitchFamily="50" charset="0"/>
            </a:rPr>
            <a:t>Consolidación de la organización desde el punto de vista técnico social</a:t>
          </a:r>
          <a:endParaRPr lang="es-MX" sz="1600" b="1" dirty="0">
            <a:solidFill>
              <a:schemeClr val="tx1"/>
            </a:solidFill>
            <a:latin typeface="Soberana Titular" panose="02000000000000000000" pitchFamily="50" charset="0"/>
          </a:endParaRPr>
        </a:p>
      </dgm:t>
    </dgm:pt>
    <dgm:pt modelId="{D0E4147D-1F9E-41EB-BA13-D5E96943BEAC}" type="parTrans" cxnId="{21646453-4AD2-4A48-827E-C9D38CB158C6}">
      <dgm:prSet/>
      <dgm:spPr/>
      <dgm:t>
        <a:bodyPr/>
        <a:lstStyle/>
        <a:p>
          <a:endParaRPr lang="es-MX" sz="2400" b="1">
            <a:latin typeface="Soberana Titular" panose="02000000000000000000" pitchFamily="50" charset="0"/>
          </a:endParaRPr>
        </a:p>
      </dgm:t>
    </dgm:pt>
    <dgm:pt modelId="{7280C36B-E5E6-4A29-9C2F-791BC138D29F}" type="sibTrans" cxnId="{21646453-4AD2-4A48-827E-C9D38CB158C6}">
      <dgm:prSet/>
      <dgm:spPr/>
      <dgm:t>
        <a:bodyPr/>
        <a:lstStyle/>
        <a:p>
          <a:endParaRPr lang="es-MX" sz="2400" b="1">
            <a:latin typeface="Soberana Titular" panose="02000000000000000000" pitchFamily="50" charset="0"/>
          </a:endParaRPr>
        </a:p>
      </dgm:t>
    </dgm:pt>
    <dgm:pt modelId="{B158CEA4-58C8-4166-9201-273F75036E9C}">
      <dgm:prSet custT="1"/>
      <dgm:sp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ln w="12700">
          <a:solidFill>
            <a:schemeClr val="bg1">
              <a:alpha val="46000"/>
            </a:schemeClr>
          </a:solidFill>
        </a:ln>
      </dgm:spPr>
      <dgm:t>
        <a:bodyPr/>
        <a:lstStyle/>
        <a:p>
          <a:pPr rtl="0"/>
          <a:r>
            <a:rPr lang="es-MX" sz="1600" b="1" dirty="0" smtClean="0">
              <a:solidFill>
                <a:schemeClr val="tx1"/>
              </a:solidFill>
              <a:latin typeface="Soberana Titular" panose="02000000000000000000" pitchFamily="50" charset="0"/>
            </a:rPr>
            <a:t>Capacitación</a:t>
          </a:r>
          <a:endParaRPr lang="es-MX" sz="1600" b="1" dirty="0">
            <a:solidFill>
              <a:schemeClr val="tx1"/>
            </a:solidFill>
            <a:latin typeface="Soberana Titular" panose="02000000000000000000" pitchFamily="50" charset="0"/>
          </a:endParaRPr>
        </a:p>
      </dgm:t>
    </dgm:pt>
    <dgm:pt modelId="{BBCADC7C-9EB8-4618-AC55-BA04CFE8AC5E}" type="parTrans" cxnId="{E27E4BEE-2C7A-45BA-9985-0B673215B6F9}">
      <dgm:prSet/>
      <dgm:spPr/>
      <dgm:t>
        <a:bodyPr/>
        <a:lstStyle/>
        <a:p>
          <a:endParaRPr lang="es-MX" sz="2400" b="1">
            <a:latin typeface="Soberana Titular" panose="02000000000000000000" pitchFamily="50" charset="0"/>
          </a:endParaRPr>
        </a:p>
      </dgm:t>
    </dgm:pt>
    <dgm:pt modelId="{1F7C28FC-03F9-4C73-A06C-92E352DA01CC}" type="sibTrans" cxnId="{E27E4BEE-2C7A-45BA-9985-0B673215B6F9}">
      <dgm:prSet/>
      <dgm:spPr/>
      <dgm:t>
        <a:bodyPr/>
        <a:lstStyle/>
        <a:p>
          <a:endParaRPr lang="es-MX" sz="2400" b="1">
            <a:latin typeface="Soberana Titular" panose="02000000000000000000" pitchFamily="50" charset="0"/>
          </a:endParaRPr>
        </a:p>
      </dgm:t>
    </dgm:pt>
    <dgm:pt modelId="{8A5A36D0-059E-41D1-8ACE-EF7CEDE000F5}">
      <dgm:prSet custT="1"/>
      <dgm:sp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pPr rtl="0"/>
          <a:r>
            <a:rPr lang="es-MX" sz="1600" b="1" dirty="0" smtClean="0">
              <a:solidFill>
                <a:schemeClr val="tx1"/>
              </a:solidFill>
              <a:latin typeface="Soberana Titular" panose="02000000000000000000" pitchFamily="50" charset="0"/>
            </a:rPr>
            <a:t>Financiamiento</a:t>
          </a:r>
          <a:endParaRPr lang="es-MX" sz="1600" b="1" dirty="0">
            <a:solidFill>
              <a:schemeClr val="tx1"/>
            </a:solidFill>
            <a:latin typeface="Soberana Titular" panose="02000000000000000000" pitchFamily="50" charset="0"/>
          </a:endParaRPr>
        </a:p>
      </dgm:t>
    </dgm:pt>
    <dgm:pt modelId="{48B1DAFE-A483-46A9-9F57-68F3EE31D0A4}" type="parTrans" cxnId="{A4FCDB35-A434-4846-93B9-998EB515965E}">
      <dgm:prSet/>
      <dgm:spPr/>
      <dgm:t>
        <a:bodyPr/>
        <a:lstStyle/>
        <a:p>
          <a:endParaRPr lang="es-MX" sz="2400" b="1">
            <a:latin typeface="Soberana Titular" panose="02000000000000000000" pitchFamily="50" charset="0"/>
          </a:endParaRPr>
        </a:p>
      </dgm:t>
    </dgm:pt>
    <dgm:pt modelId="{4BE102F1-33DD-4489-A0B2-24678D2BBF4C}" type="sibTrans" cxnId="{A4FCDB35-A434-4846-93B9-998EB515965E}">
      <dgm:prSet/>
      <dgm:spPr/>
      <dgm:t>
        <a:bodyPr/>
        <a:lstStyle/>
        <a:p>
          <a:endParaRPr lang="es-MX" sz="2400" b="1">
            <a:latin typeface="Soberana Titular" panose="02000000000000000000" pitchFamily="50" charset="0"/>
          </a:endParaRPr>
        </a:p>
      </dgm:t>
    </dgm:pt>
    <dgm:pt modelId="{893FF12E-05EF-43C7-A5DC-9E2413EE6D7E}" type="pres">
      <dgm:prSet presAssocID="{CC55F6D0-F00E-4D17-8539-1CA951DBF12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7B6F287-2EF5-4033-952F-A92C68109E1A}" type="pres">
      <dgm:prSet presAssocID="{99C30988-A3CC-468D-88AA-04306737F5C2}" presName="composite" presStyleCnt="0"/>
      <dgm:spPr/>
    </dgm:pt>
    <dgm:pt modelId="{8DF58790-E446-432F-9D6F-EE35B2913909}" type="pres">
      <dgm:prSet presAssocID="{99C30988-A3CC-468D-88AA-04306737F5C2}" presName="imgShp" presStyleLbl="fgImgPlace1" presStyleIdx="0" presStyleCnt="4" custScaleX="295150" custScaleY="279278" custLinFactX="-100000" custLinFactNeighborX="-161849" custLinFactNeighborY="2159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  <dgm:t>
        <a:bodyPr/>
        <a:lstStyle/>
        <a:p>
          <a:endParaRPr lang="es-MX"/>
        </a:p>
      </dgm:t>
    </dgm:pt>
    <dgm:pt modelId="{0E8553B7-C4E2-4618-82B4-E2087506CDE6}" type="pres">
      <dgm:prSet presAssocID="{99C30988-A3CC-468D-88AA-04306737F5C2}" presName="txShp" presStyleLbl="node1" presStyleIdx="0" presStyleCnt="4" custLinFactNeighborX="416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7FD5F1-05C6-4C89-8A29-C4CC9D3B3FAD}" type="pres">
      <dgm:prSet presAssocID="{F454A7FF-21CC-4092-B705-07CB41CA551C}" presName="spacing" presStyleCnt="0"/>
      <dgm:spPr/>
    </dgm:pt>
    <dgm:pt modelId="{E5707305-2153-4787-84A1-A485A32B026D}" type="pres">
      <dgm:prSet presAssocID="{2A768883-24EA-4152-8B74-A0727AFF129E}" presName="composite" presStyleCnt="0"/>
      <dgm:spPr/>
    </dgm:pt>
    <dgm:pt modelId="{7CFB9F03-93BC-4648-B74F-843D1A223B69}" type="pres">
      <dgm:prSet presAssocID="{2A768883-24EA-4152-8B74-A0727AFF129E}" presName="imgShp" presStyleLbl="fgImgPlace1" presStyleIdx="1" presStyleCnt="4" custScaleX="357688" custScaleY="338840" custLinFactX="-100000" custLinFactNeighborX="-183984" custLinFactNeighborY="1521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1264744D-2AC8-4A8B-B431-E80F9D21E861}" type="pres">
      <dgm:prSet presAssocID="{2A768883-24EA-4152-8B74-A0727AFF129E}" presName="txShp" presStyleLbl="node1" presStyleIdx="1" presStyleCnt="4" custScaleX="98351" custScaleY="166710" custLinFactNeighborX="277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52531C1-1D0B-4AE1-9C7F-68B7D061181A}" type="pres">
      <dgm:prSet presAssocID="{7280C36B-E5E6-4A29-9C2F-791BC138D29F}" presName="spacing" presStyleCnt="0"/>
      <dgm:spPr/>
    </dgm:pt>
    <dgm:pt modelId="{15FAE421-5579-4986-87DA-57BDC0113AE8}" type="pres">
      <dgm:prSet presAssocID="{B158CEA4-58C8-4166-9201-273F75036E9C}" presName="composite" presStyleCnt="0"/>
      <dgm:spPr/>
    </dgm:pt>
    <dgm:pt modelId="{E382DFDE-C38B-4341-B057-542FF3356431}" type="pres">
      <dgm:prSet presAssocID="{B158CEA4-58C8-4166-9201-273F75036E9C}" presName="imgShp" presStyleLbl="fgImgPlace1" presStyleIdx="2" presStyleCnt="4" custScaleX="326063" custScaleY="360742" custLinFactX="-100000" custLinFactNeighborX="-187972" custLinFactNeighborY="-3421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E170E7D1-21BC-49F1-AFC2-D75207AB25B4}" type="pres">
      <dgm:prSet presAssocID="{B158CEA4-58C8-4166-9201-273F75036E9C}" presName="txShp" presStyleLbl="node1" presStyleIdx="2" presStyleCnt="4" custScaleX="98478" custLinFactNeighborX="326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F5F88B-74E8-4481-9171-88EEAA8D29CF}" type="pres">
      <dgm:prSet presAssocID="{1F7C28FC-03F9-4C73-A06C-92E352DA01CC}" presName="spacing" presStyleCnt="0"/>
      <dgm:spPr/>
    </dgm:pt>
    <dgm:pt modelId="{5DA797F4-6C05-4AEF-BC61-BCAE026F137A}" type="pres">
      <dgm:prSet presAssocID="{8A5A36D0-059E-41D1-8ACE-EF7CEDE000F5}" presName="composite" presStyleCnt="0"/>
      <dgm:spPr/>
    </dgm:pt>
    <dgm:pt modelId="{72FEEF23-CD51-4B1D-A99E-B7714E6509CD}" type="pres">
      <dgm:prSet presAssocID="{8A5A36D0-059E-41D1-8ACE-EF7CEDE000F5}" presName="imgShp" presStyleLbl="fgImgPlace1" presStyleIdx="3" presStyleCnt="4" custScaleX="279096" custScaleY="314516" custLinFactX="-100000" custLinFactNeighborX="-195260" custLinFactNeighborY="-2568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  <dgm:pt modelId="{CEA0A249-4341-44EE-8762-92A8BA808604}" type="pres">
      <dgm:prSet presAssocID="{8A5A36D0-059E-41D1-8ACE-EF7CEDE000F5}" presName="txShp" presStyleLbl="node1" presStyleIdx="3" presStyleCnt="4" custScaleX="98925" custLinFactNeighborX="253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29B4E3A-C4F4-4715-BFE0-FB0C6A91E79B}" type="presOf" srcId="{8A5A36D0-059E-41D1-8ACE-EF7CEDE000F5}" destId="{CEA0A249-4341-44EE-8762-92A8BA808604}" srcOrd="0" destOrd="0" presId="urn:microsoft.com/office/officeart/2005/8/layout/vList3"/>
    <dgm:cxn modelId="{4FA2951D-16F3-4733-BCD6-78301D166A0F}" type="presOf" srcId="{B158CEA4-58C8-4166-9201-273F75036E9C}" destId="{E170E7D1-21BC-49F1-AFC2-D75207AB25B4}" srcOrd="0" destOrd="0" presId="urn:microsoft.com/office/officeart/2005/8/layout/vList3"/>
    <dgm:cxn modelId="{DE2B9714-A63E-44E7-AB68-88C2F0D3807B}" type="presOf" srcId="{2A768883-24EA-4152-8B74-A0727AFF129E}" destId="{1264744D-2AC8-4A8B-B431-E80F9D21E861}" srcOrd="0" destOrd="0" presId="urn:microsoft.com/office/officeart/2005/8/layout/vList3"/>
    <dgm:cxn modelId="{3EB9B555-B633-4357-89DF-09E88B3E5777}" type="presOf" srcId="{CC55F6D0-F00E-4D17-8539-1CA951DBF120}" destId="{893FF12E-05EF-43C7-A5DC-9E2413EE6D7E}" srcOrd="0" destOrd="0" presId="urn:microsoft.com/office/officeart/2005/8/layout/vList3"/>
    <dgm:cxn modelId="{19BCCE59-321B-4A0D-BC48-83F9E82ECFE8}" type="presOf" srcId="{99C30988-A3CC-468D-88AA-04306737F5C2}" destId="{0E8553B7-C4E2-4618-82B4-E2087506CDE6}" srcOrd="0" destOrd="0" presId="urn:microsoft.com/office/officeart/2005/8/layout/vList3"/>
    <dgm:cxn modelId="{21646453-4AD2-4A48-827E-C9D38CB158C6}" srcId="{CC55F6D0-F00E-4D17-8539-1CA951DBF120}" destId="{2A768883-24EA-4152-8B74-A0727AFF129E}" srcOrd="1" destOrd="0" parTransId="{D0E4147D-1F9E-41EB-BA13-D5E96943BEAC}" sibTransId="{7280C36B-E5E6-4A29-9C2F-791BC138D29F}"/>
    <dgm:cxn modelId="{EF501198-B8FF-45D8-AB36-1C7590AA4E70}" srcId="{CC55F6D0-F00E-4D17-8539-1CA951DBF120}" destId="{99C30988-A3CC-468D-88AA-04306737F5C2}" srcOrd="0" destOrd="0" parTransId="{D0064AA8-FCDC-4FA3-933A-4B8608FC043D}" sibTransId="{F454A7FF-21CC-4092-B705-07CB41CA551C}"/>
    <dgm:cxn modelId="{E27E4BEE-2C7A-45BA-9985-0B673215B6F9}" srcId="{CC55F6D0-F00E-4D17-8539-1CA951DBF120}" destId="{B158CEA4-58C8-4166-9201-273F75036E9C}" srcOrd="2" destOrd="0" parTransId="{BBCADC7C-9EB8-4618-AC55-BA04CFE8AC5E}" sibTransId="{1F7C28FC-03F9-4C73-A06C-92E352DA01CC}"/>
    <dgm:cxn modelId="{A4FCDB35-A434-4846-93B9-998EB515965E}" srcId="{CC55F6D0-F00E-4D17-8539-1CA951DBF120}" destId="{8A5A36D0-059E-41D1-8ACE-EF7CEDE000F5}" srcOrd="3" destOrd="0" parTransId="{48B1DAFE-A483-46A9-9F57-68F3EE31D0A4}" sibTransId="{4BE102F1-33DD-4489-A0B2-24678D2BBF4C}"/>
    <dgm:cxn modelId="{31E78E4B-CA76-4D12-96AD-BA5398969401}" type="presParOf" srcId="{893FF12E-05EF-43C7-A5DC-9E2413EE6D7E}" destId="{D7B6F287-2EF5-4033-952F-A92C68109E1A}" srcOrd="0" destOrd="0" presId="urn:microsoft.com/office/officeart/2005/8/layout/vList3"/>
    <dgm:cxn modelId="{E6DD1297-AB8E-4999-B11B-9DB36F1E706D}" type="presParOf" srcId="{D7B6F287-2EF5-4033-952F-A92C68109E1A}" destId="{8DF58790-E446-432F-9D6F-EE35B2913909}" srcOrd="0" destOrd="0" presId="urn:microsoft.com/office/officeart/2005/8/layout/vList3"/>
    <dgm:cxn modelId="{8E7FB27E-1FD8-4CF6-9F52-1683A188A66D}" type="presParOf" srcId="{D7B6F287-2EF5-4033-952F-A92C68109E1A}" destId="{0E8553B7-C4E2-4618-82B4-E2087506CDE6}" srcOrd="1" destOrd="0" presId="urn:microsoft.com/office/officeart/2005/8/layout/vList3"/>
    <dgm:cxn modelId="{7C13FB74-9101-4CF1-B944-826C760E41F6}" type="presParOf" srcId="{893FF12E-05EF-43C7-A5DC-9E2413EE6D7E}" destId="{247FD5F1-05C6-4C89-8A29-C4CC9D3B3FAD}" srcOrd="1" destOrd="0" presId="urn:microsoft.com/office/officeart/2005/8/layout/vList3"/>
    <dgm:cxn modelId="{E4ADBA16-523E-4E71-9282-A1DCA87A8043}" type="presParOf" srcId="{893FF12E-05EF-43C7-A5DC-9E2413EE6D7E}" destId="{E5707305-2153-4787-84A1-A485A32B026D}" srcOrd="2" destOrd="0" presId="urn:microsoft.com/office/officeart/2005/8/layout/vList3"/>
    <dgm:cxn modelId="{A1658F79-DE84-4B13-AC6C-09CCD0518DD3}" type="presParOf" srcId="{E5707305-2153-4787-84A1-A485A32B026D}" destId="{7CFB9F03-93BC-4648-B74F-843D1A223B69}" srcOrd="0" destOrd="0" presId="urn:microsoft.com/office/officeart/2005/8/layout/vList3"/>
    <dgm:cxn modelId="{353360EF-3DA8-4778-993D-1FF334A8583E}" type="presParOf" srcId="{E5707305-2153-4787-84A1-A485A32B026D}" destId="{1264744D-2AC8-4A8B-B431-E80F9D21E861}" srcOrd="1" destOrd="0" presId="urn:microsoft.com/office/officeart/2005/8/layout/vList3"/>
    <dgm:cxn modelId="{44F4DAF2-AC12-4BE5-81E1-5D8D362A068A}" type="presParOf" srcId="{893FF12E-05EF-43C7-A5DC-9E2413EE6D7E}" destId="{152531C1-1D0B-4AE1-9C7F-68B7D061181A}" srcOrd="3" destOrd="0" presId="urn:microsoft.com/office/officeart/2005/8/layout/vList3"/>
    <dgm:cxn modelId="{30CE490B-D649-4020-83D2-B39C653166C1}" type="presParOf" srcId="{893FF12E-05EF-43C7-A5DC-9E2413EE6D7E}" destId="{15FAE421-5579-4986-87DA-57BDC0113AE8}" srcOrd="4" destOrd="0" presId="urn:microsoft.com/office/officeart/2005/8/layout/vList3"/>
    <dgm:cxn modelId="{9BCBDF7C-2857-4D41-83EF-935BAF751F9A}" type="presParOf" srcId="{15FAE421-5579-4986-87DA-57BDC0113AE8}" destId="{E382DFDE-C38B-4341-B057-542FF3356431}" srcOrd="0" destOrd="0" presId="urn:microsoft.com/office/officeart/2005/8/layout/vList3"/>
    <dgm:cxn modelId="{22488543-86E1-4430-82E8-2644C17E8796}" type="presParOf" srcId="{15FAE421-5579-4986-87DA-57BDC0113AE8}" destId="{E170E7D1-21BC-49F1-AFC2-D75207AB25B4}" srcOrd="1" destOrd="0" presId="urn:microsoft.com/office/officeart/2005/8/layout/vList3"/>
    <dgm:cxn modelId="{14969601-46C4-466F-8C82-A3AAE6E6C8BD}" type="presParOf" srcId="{893FF12E-05EF-43C7-A5DC-9E2413EE6D7E}" destId="{39F5F88B-74E8-4481-9171-88EEAA8D29CF}" srcOrd="5" destOrd="0" presId="urn:microsoft.com/office/officeart/2005/8/layout/vList3"/>
    <dgm:cxn modelId="{D4274365-252C-4BDD-A048-13D655CCF7C9}" type="presParOf" srcId="{893FF12E-05EF-43C7-A5DC-9E2413EE6D7E}" destId="{5DA797F4-6C05-4AEF-BC61-BCAE026F137A}" srcOrd="6" destOrd="0" presId="urn:microsoft.com/office/officeart/2005/8/layout/vList3"/>
    <dgm:cxn modelId="{B6F7FD53-515B-494B-87B7-0A71133C05D5}" type="presParOf" srcId="{5DA797F4-6C05-4AEF-BC61-BCAE026F137A}" destId="{72FEEF23-CD51-4B1D-A99E-B7714E6509CD}" srcOrd="0" destOrd="0" presId="urn:microsoft.com/office/officeart/2005/8/layout/vList3"/>
    <dgm:cxn modelId="{40516C70-810A-4746-A5A7-EBAF95925EC1}" type="presParOf" srcId="{5DA797F4-6C05-4AEF-BC61-BCAE026F137A}" destId="{CEA0A249-4341-44EE-8762-92A8BA80860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1BDE4F-68E5-4DE4-88BA-97DDA4DF9274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BB07D5-1924-42FD-9CB6-1F22C4B249D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4024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A217B-842A-420C-84C2-D190C19FFCF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ABE1CC7-F87F-459C-B79E-6A45E5AAF17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652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CC7-F87F-459C-B79E-6A45E5AAF170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2868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E1CC7-F87F-459C-B79E-6A45E5AAF170}" type="slidenum">
              <a:rPr lang="es-MX" smtClean="0"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1244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7001974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34117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646680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www.pptbackground.net/background/Vintage-Blue-Microsoft-for-Powerpoint-Templates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57" b="13176"/>
          <a:stretch/>
        </p:blipFill>
        <p:spPr bwMode="auto">
          <a:xfrm flipH="1" flipV="1">
            <a:off x="0" y="0"/>
            <a:ext cx="9144000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2 Título"/>
          <p:cNvSpPr>
            <a:spLocks noGrp="1"/>
          </p:cNvSpPr>
          <p:nvPr>
            <p:ph type="title"/>
          </p:nvPr>
        </p:nvSpPr>
        <p:spPr>
          <a:xfrm>
            <a:off x="2195736" y="73876"/>
            <a:ext cx="6946766" cy="520934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569C46B-D1D0-4FA4-B3AC-D01638E351AA}" type="datetimeFigureOut">
              <a:rPr lang="es-MX"/>
              <a:pPr>
                <a:defRPr/>
              </a:pPr>
              <a:t>28/08/2018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F31AE1E-1B2A-4A67-95F5-1B1A0F2F1B3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7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100000">
                <a:srgbClr val="007934"/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latin typeface="Soberana Sans" panose="02000000000000000000" pitchFamily="50" charset="0"/>
              </a:rPr>
              <a:t>Agosto</a:t>
            </a:r>
            <a:r>
              <a:rPr lang="es-MX" sz="1000" baseline="0" dirty="0" smtClean="0">
                <a:latin typeface="Soberana Sans" panose="02000000000000000000" pitchFamily="50" charset="0"/>
              </a:rPr>
              <a:t> </a:t>
            </a:r>
            <a:r>
              <a:rPr lang="es-MX" sz="1000" dirty="0" smtClean="0">
                <a:latin typeface="Soberana Sans" panose="02000000000000000000" pitchFamily="50" charset="0"/>
              </a:rPr>
              <a:t>de 2018</a:t>
            </a:r>
            <a:endParaRPr sz="1000" dirty="0">
              <a:latin typeface="Soberana Sans" panose="02000000000000000000" pitchFamily="50" charset="0"/>
            </a:endParaRPr>
          </a:p>
        </p:txBody>
      </p:sp>
      <p:sp>
        <p:nvSpPr>
          <p:cNvPr id="8" name="Rectangle 10"/>
          <p:cNvSpPr/>
          <p:nvPr userDrawn="1"/>
        </p:nvSpPr>
        <p:spPr>
          <a:xfrm>
            <a:off x="1609344" y="6629400"/>
            <a:ext cx="7534656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1000" dirty="0" smtClean="0">
                <a:solidFill>
                  <a:schemeClr val="bg1"/>
                </a:solidFill>
                <a:latin typeface="Soberana Sans" panose="02000000000000000000" pitchFamily="50" charset="0"/>
              </a:rPr>
              <a:t>Coordinación General de Atención de Emergencias y Consejos de Cuenca</a:t>
            </a:r>
            <a:endParaRPr sz="1000" dirty="0">
              <a:solidFill>
                <a:schemeClr val="bg1"/>
              </a:solidFill>
              <a:latin typeface="Soberana Sans" panose="02000000000000000000" pitchFamily="50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53713"/>
            <a:ext cx="1810693" cy="44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876107"/>
      </p:ext>
    </p:extLst>
  </p:cSld>
  <p:clrMapOvr>
    <a:masterClrMapping/>
  </p:clrMapOvr>
  <p:transition spd="med">
    <p:pull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11" y="276087"/>
            <a:ext cx="1619564" cy="638313"/>
          </a:xfrm>
          <a:prstGeom prst="rect">
            <a:avLst/>
          </a:prstGeom>
        </p:spPr>
      </p:pic>
      <p:sp>
        <p:nvSpPr>
          <p:cNvPr id="10" name="Marcador de posición de pie de página 9"/>
          <p:cNvSpPr txBox="1">
            <a:spLocks/>
          </p:cNvSpPr>
          <p:nvPr userDrawn="1"/>
        </p:nvSpPr>
        <p:spPr>
          <a:xfrm>
            <a:off x="5629519" y="6629400"/>
            <a:ext cx="3343713" cy="22860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" dirty="0" smtClean="0">
                <a:solidFill>
                  <a:schemeClr val="bg1"/>
                </a:solidFill>
                <a:latin typeface="Soberana Sans Light" panose="02000000000000000000" pitchFamily="50" charset="0"/>
              </a:rPr>
              <a:t>Coordinación General de Atención de Emergencias y Consejos de Cuenca</a:t>
            </a:r>
            <a:endParaRPr lang="es-ES" sz="600" dirty="0">
              <a:solidFill>
                <a:schemeClr val="bg1"/>
              </a:solidFill>
              <a:latin typeface="Soberana Sans Light" panose="02000000000000000000" pitchFamily="50" charset="0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36198" y="6629400"/>
            <a:ext cx="307802" cy="228600"/>
          </a:xfrm>
        </p:spPr>
        <p:txBody>
          <a:bodyPr/>
          <a:lstStyle/>
          <a:p>
            <a:fld id="{9CD8D479-8942-46E8-A226-A4E01F7A105C}" type="slidenum">
              <a:rPr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022463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11" y="276087"/>
            <a:ext cx="1619564" cy="638313"/>
          </a:xfrm>
          <a:prstGeom prst="rect">
            <a:avLst/>
          </a:prstGeom>
        </p:spPr>
      </p:pic>
      <p:sp>
        <p:nvSpPr>
          <p:cNvPr id="10" name="Marcador de posición de pie de página 9"/>
          <p:cNvSpPr txBox="1">
            <a:spLocks/>
          </p:cNvSpPr>
          <p:nvPr userDrawn="1"/>
        </p:nvSpPr>
        <p:spPr>
          <a:xfrm>
            <a:off x="5629519" y="6629400"/>
            <a:ext cx="3343713" cy="22860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" dirty="0" smtClean="0">
                <a:solidFill>
                  <a:schemeClr val="bg1"/>
                </a:solidFill>
                <a:latin typeface="Soberana Sans Light" panose="02000000000000000000" pitchFamily="50" charset="0"/>
              </a:rPr>
              <a:t>Coordinación General de Atención de Emergencias y Consejos de Cuenca</a:t>
            </a:r>
            <a:endParaRPr lang="es-ES" sz="600" dirty="0">
              <a:solidFill>
                <a:schemeClr val="bg1"/>
              </a:solidFill>
              <a:latin typeface="Soberana Sans Light" panose="02000000000000000000" pitchFamily="50" charset="0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36198" y="6629400"/>
            <a:ext cx="307802" cy="228600"/>
          </a:xfrm>
        </p:spPr>
        <p:txBody>
          <a:bodyPr/>
          <a:lstStyle/>
          <a:p>
            <a:fld id="{9CD8D479-8942-46E8-A226-A4E01F7A105C}" type="slidenum">
              <a:rPr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900670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11" y="276087"/>
            <a:ext cx="1619564" cy="638313"/>
          </a:xfrm>
          <a:prstGeom prst="rect">
            <a:avLst/>
          </a:prstGeom>
        </p:spPr>
      </p:pic>
      <p:sp>
        <p:nvSpPr>
          <p:cNvPr id="10" name="Marcador de posición de pie de página 9"/>
          <p:cNvSpPr txBox="1">
            <a:spLocks/>
          </p:cNvSpPr>
          <p:nvPr userDrawn="1"/>
        </p:nvSpPr>
        <p:spPr>
          <a:xfrm>
            <a:off x="5629519" y="6629400"/>
            <a:ext cx="3343713" cy="22860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" dirty="0" smtClean="0">
                <a:solidFill>
                  <a:schemeClr val="bg1"/>
                </a:solidFill>
                <a:latin typeface="Soberana Sans Light" panose="02000000000000000000" pitchFamily="50" charset="0"/>
              </a:rPr>
              <a:t>Coordinación General de Atención de Emergencias y Consejos de Cuenca</a:t>
            </a:r>
            <a:endParaRPr lang="es-ES" sz="600" dirty="0">
              <a:solidFill>
                <a:schemeClr val="bg1"/>
              </a:solidFill>
              <a:latin typeface="Soberana Sans Light" panose="02000000000000000000" pitchFamily="50" charset="0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36198" y="6629400"/>
            <a:ext cx="307802" cy="228600"/>
          </a:xfrm>
        </p:spPr>
        <p:txBody>
          <a:bodyPr/>
          <a:lstStyle/>
          <a:p>
            <a:fld id="{9CD8D479-8942-46E8-A226-A4E01F7A105C}" type="slidenum">
              <a:rPr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646698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11" y="276087"/>
            <a:ext cx="1619564" cy="638313"/>
          </a:xfrm>
          <a:prstGeom prst="rect">
            <a:avLst/>
          </a:prstGeom>
        </p:spPr>
      </p:pic>
      <p:sp>
        <p:nvSpPr>
          <p:cNvPr id="10" name="Marcador de posición de pie de página 9"/>
          <p:cNvSpPr txBox="1">
            <a:spLocks/>
          </p:cNvSpPr>
          <p:nvPr userDrawn="1"/>
        </p:nvSpPr>
        <p:spPr>
          <a:xfrm>
            <a:off x="5629519" y="6629400"/>
            <a:ext cx="3343713" cy="22860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" dirty="0" smtClean="0">
                <a:solidFill>
                  <a:schemeClr val="bg1"/>
                </a:solidFill>
                <a:latin typeface="Soberana Sans Light" panose="02000000000000000000" pitchFamily="50" charset="0"/>
              </a:rPr>
              <a:t>Coordinación General de Atención de Emergencias y Consejos de Cuenca</a:t>
            </a:r>
            <a:endParaRPr lang="es-ES" sz="600" dirty="0">
              <a:solidFill>
                <a:schemeClr val="bg1"/>
              </a:solidFill>
              <a:latin typeface="Soberana Sans Light" panose="02000000000000000000" pitchFamily="50" charset="0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36198" y="6629400"/>
            <a:ext cx="307802" cy="228600"/>
          </a:xfrm>
        </p:spPr>
        <p:txBody>
          <a:bodyPr/>
          <a:lstStyle/>
          <a:p>
            <a:fld id="{9CD8D479-8942-46E8-A226-A4E01F7A105C}" type="slidenum">
              <a:rPr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474607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11" y="276087"/>
            <a:ext cx="1619564" cy="638313"/>
          </a:xfrm>
          <a:prstGeom prst="rect">
            <a:avLst/>
          </a:prstGeom>
        </p:spPr>
      </p:pic>
      <p:sp>
        <p:nvSpPr>
          <p:cNvPr id="10" name="Marcador de posición de pie de página 9"/>
          <p:cNvSpPr txBox="1">
            <a:spLocks/>
          </p:cNvSpPr>
          <p:nvPr userDrawn="1"/>
        </p:nvSpPr>
        <p:spPr>
          <a:xfrm>
            <a:off x="5629519" y="6629400"/>
            <a:ext cx="3343713" cy="22860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" dirty="0" smtClean="0">
                <a:solidFill>
                  <a:schemeClr val="bg1"/>
                </a:solidFill>
                <a:latin typeface="Soberana Sans Light" panose="02000000000000000000" pitchFamily="50" charset="0"/>
              </a:rPr>
              <a:t>Coordinación General de Atención de Emergencias y Consejos de Cuenca</a:t>
            </a:r>
            <a:endParaRPr lang="es-ES" sz="600" dirty="0">
              <a:solidFill>
                <a:schemeClr val="bg1"/>
              </a:solidFill>
              <a:latin typeface="Soberana Sans Light" panose="02000000000000000000" pitchFamily="50" charset="0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36198" y="6629400"/>
            <a:ext cx="307802" cy="228600"/>
          </a:xfrm>
        </p:spPr>
        <p:txBody>
          <a:bodyPr/>
          <a:lstStyle/>
          <a:p>
            <a:fld id="{9CD8D479-8942-46E8-A226-A4E01F7A105C}" type="slidenum">
              <a:rPr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617607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11" y="276087"/>
            <a:ext cx="1619564" cy="638313"/>
          </a:xfrm>
          <a:prstGeom prst="rect">
            <a:avLst/>
          </a:prstGeom>
        </p:spPr>
      </p:pic>
      <p:sp>
        <p:nvSpPr>
          <p:cNvPr id="10" name="Marcador de posición de pie de página 9"/>
          <p:cNvSpPr txBox="1">
            <a:spLocks/>
          </p:cNvSpPr>
          <p:nvPr userDrawn="1"/>
        </p:nvSpPr>
        <p:spPr>
          <a:xfrm>
            <a:off x="5629519" y="6629400"/>
            <a:ext cx="3343713" cy="22860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" dirty="0" smtClean="0">
                <a:solidFill>
                  <a:schemeClr val="bg1"/>
                </a:solidFill>
                <a:latin typeface="Soberana Sans Light" panose="02000000000000000000" pitchFamily="50" charset="0"/>
              </a:rPr>
              <a:t>Coordinación General de Atención de Emergencias y Consejos de Cuenca</a:t>
            </a:r>
            <a:endParaRPr lang="es-ES" sz="600" dirty="0">
              <a:solidFill>
                <a:schemeClr val="bg1"/>
              </a:solidFill>
              <a:latin typeface="Soberana Sans Light" panose="02000000000000000000" pitchFamily="50" charset="0"/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36198" y="6629400"/>
            <a:ext cx="307802" cy="228600"/>
          </a:xfrm>
        </p:spPr>
        <p:txBody>
          <a:bodyPr/>
          <a:lstStyle/>
          <a:p>
            <a:fld id="{9CD8D479-8942-46E8-A226-A4E01F7A105C}" type="slidenum">
              <a:rPr/>
              <a:t>‹Nº›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587660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992016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772199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022611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731473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3513562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566583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294111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637587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29622-589E-48F2-9214-7BDC50D018A7}" type="datetimeFigureOut">
              <a:rPr lang="es-MX" smtClean="0"/>
              <a:t>28/08/2018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01BCC-19ED-43A9-B9F4-49870404DAA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360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72" r:id="rId13"/>
    <p:sldLayoutId id="2147483673" r:id="rId14"/>
    <p:sldLayoutId id="2147483674" r:id="rId15"/>
    <p:sldLayoutId id="2147483676" r:id="rId16"/>
    <p:sldLayoutId id="2147483677" r:id="rId17"/>
    <p:sldLayoutId id="2147483678" r:id="rId18"/>
  </p:sldLayoutIdLst>
  <p:transition spd="med">
    <p:pull dir="u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pptbackground.net/background/Vintage-Blue-Microsoft-for-Powerpoint-Template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57" b="13176"/>
          <a:stretch/>
        </p:blipFill>
        <p:spPr bwMode="auto">
          <a:xfrm flipH="1" flipV="1">
            <a:off x="15272" y="2133599"/>
            <a:ext cx="91440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-36512" y="2564904"/>
            <a:ext cx="9016459" cy="178793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361950"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Soberana Titular" panose="02000000000000000000" pitchFamily="50" charset="0"/>
                <a:ea typeface="Verdana" panose="020B0604030504040204" pitchFamily="34" charset="0"/>
                <a:cs typeface="Verdana" panose="020B0604030504040204" pitchFamily="34" charset="0"/>
              </a:rPr>
              <a:t>Factibilidad para la instrumentación del banco de iniciativas</a:t>
            </a:r>
            <a:endParaRPr lang="es-MX" sz="2000" b="1" dirty="0" smtClean="0">
              <a:solidFill>
                <a:schemeClr val="accent1">
                  <a:lumMod val="50000"/>
                </a:schemeClr>
              </a:solidFill>
              <a:latin typeface="Soberana Titular" panose="02000000000000000000" pitchFamily="50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1950" algn="ctr"/>
            <a:endParaRPr lang="es-MX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Soberana Titular" panose="02000000000000000000" pitchFamily="50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1950" algn="ctr"/>
            <a:endParaRPr lang="es-MX" sz="2000" b="1" dirty="0">
              <a:solidFill>
                <a:schemeClr val="tx1">
                  <a:lumMod val="65000"/>
                  <a:lumOff val="35000"/>
                </a:schemeClr>
              </a:solidFill>
              <a:latin typeface="Soberana Titular" panose="02000000000000000000" pitchFamily="50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1950" algn="ctr"/>
            <a:r>
              <a:rPr lang="es-MX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berana Titular" panose="02000000000000000000" pitchFamily="50" charset="0"/>
                <a:ea typeface="Verdana" panose="020B0604030504040204" pitchFamily="34" charset="0"/>
                <a:cs typeface="Verdana" panose="020B0604030504040204" pitchFamily="34" charset="0"/>
              </a:rPr>
              <a:t>Coordinación General de Atención de emergencias y </a:t>
            </a:r>
            <a:r>
              <a:rPr lang="es-MX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berana Titular" panose="02000000000000000000" pitchFamily="50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MX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berana Titular" panose="02000000000000000000" pitchFamily="50" charset="0"/>
                <a:ea typeface="Verdana" panose="020B0604030504040204" pitchFamily="34" charset="0"/>
                <a:cs typeface="Verdana" panose="020B0604030504040204" pitchFamily="34" charset="0"/>
              </a:rPr>
              <a:t>Consejos de Cuenca</a:t>
            </a:r>
            <a:endParaRPr lang="es-MX" sz="1050" b="1" dirty="0">
              <a:solidFill>
                <a:schemeClr val="tx1">
                  <a:lumMod val="65000"/>
                  <a:lumOff val="35000"/>
                </a:schemeClr>
              </a:solidFill>
              <a:latin typeface="Soberana Titular" panose="02000000000000000000" pitchFamily="50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32656"/>
            <a:ext cx="3239963" cy="78927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CuadroTexto 1"/>
          <p:cNvSpPr txBox="1"/>
          <p:nvPr/>
        </p:nvSpPr>
        <p:spPr>
          <a:xfrm>
            <a:off x="6988450" y="6310481"/>
            <a:ext cx="204094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1950" algn="r"/>
            <a:r>
              <a:rPr lang="es-MX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Expo-Agua</a:t>
            </a:r>
          </a:p>
          <a:p>
            <a:pPr marL="361950" algn="r"/>
            <a:r>
              <a:rPr lang="es-MX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Guanajuato, </a:t>
            </a:r>
            <a:r>
              <a:rPr lang="es-MX" sz="105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Gto</a:t>
            </a:r>
            <a:r>
              <a:rPr lang="es-MX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361950" algn="r"/>
            <a:r>
              <a:rPr lang="es-MX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 de Agosto de 2018</a:t>
            </a:r>
            <a:endParaRPr lang="es-MX" sz="105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50544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7308304" cy="520934"/>
          </a:xfrm>
        </p:spPr>
        <p:txBody>
          <a:bodyPr>
            <a:noAutofit/>
          </a:bodyPr>
          <a:lstStyle/>
          <a:p>
            <a:r>
              <a:rPr lang="es-MX" sz="1400" dirty="0"/>
              <a:t>Factibilidad para la instrumentación del banco de iniciativas</a:t>
            </a: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1591403873"/>
              </p:ext>
            </p:extLst>
          </p:nvPr>
        </p:nvGraphicFramePr>
        <p:xfrm>
          <a:off x="107950" y="980728"/>
          <a:ext cx="89281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AutoShape 2" descr="Resultado de imagen para coordinaciÃ³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653291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7" y="27839"/>
            <a:ext cx="7308304" cy="520934"/>
          </a:xfrm>
        </p:spPr>
        <p:txBody>
          <a:bodyPr>
            <a:noAutofit/>
          </a:bodyPr>
          <a:lstStyle/>
          <a:p>
            <a:pPr algn="ctr"/>
            <a:r>
              <a:rPr lang="es-MX" sz="1400" dirty="0">
                <a:latin typeface="Soberana Titular" panose="02000000000000000000" pitchFamily="50" charset="0"/>
              </a:rPr>
              <a:t>Factibilidad para la instrumentación del banco de iniciativas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382728" y="364594"/>
            <a:ext cx="27977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Soberana Titular" panose="02000000000000000000" pitchFamily="50" charset="0"/>
              </a:rPr>
              <a:t>Coordinación</a:t>
            </a:r>
            <a:endParaRPr lang="es-MX" sz="2000" dirty="0">
              <a:latin typeface="Soberana Titular" panose="02000000000000000000" pitchFamily="50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687" y="897763"/>
            <a:ext cx="1794106" cy="1560872"/>
          </a:xfrm>
          <a:prstGeom prst="rect">
            <a:avLst/>
          </a:prstGeom>
          <a:ln>
            <a:noFill/>
          </a:ln>
        </p:spPr>
      </p:pic>
      <p:grpSp>
        <p:nvGrpSpPr>
          <p:cNvPr id="65" name="Grupo 64"/>
          <p:cNvGrpSpPr/>
          <p:nvPr/>
        </p:nvGrpSpPr>
        <p:grpSpPr>
          <a:xfrm>
            <a:off x="4795394" y="2276872"/>
            <a:ext cx="2809734" cy="1010568"/>
            <a:chOff x="0" y="700282"/>
            <a:chExt cx="2547915" cy="690093"/>
          </a:xfr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6" name="Cheurón 65"/>
            <p:cNvSpPr/>
            <p:nvPr/>
          </p:nvSpPr>
          <p:spPr>
            <a:xfrm>
              <a:off x="0" y="741612"/>
              <a:ext cx="2547915" cy="587762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Cheurón 4"/>
            <p:cNvSpPr/>
            <p:nvPr/>
          </p:nvSpPr>
          <p:spPr>
            <a:xfrm>
              <a:off x="0" y="700282"/>
              <a:ext cx="2254194" cy="690093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5080" rIns="0" bIns="5080" numCol="1" spcCol="1270" anchor="ctr" anchorCtr="0">
              <a:noAutofit/>
            </a:bodyPr>
            <a:lstStyle/>
            <a:p>
              <a:pPr marL="271463" lvl="0" indent="-90488" algn="ctr" defTabSz="355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tabLst>
                  <a:tab pos="1433513" algn="l"/>
                </a:tabLst>
              </a:pPr>
              <a:r>
                <a:rPr lang="es-MX" sz="1100" kern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Revisar estructura programa de gestión/plan de manejo de COTAS Guanajuato vs los promovidos por la CONAGUA para identificar diferencias y convergencias.</a:t>
              </a:r>
              <a:endParaRPr lang="es-MX" sz="1100" kern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68" name="Grupo 67"/>
          <p:cNvGrpSpPr/>
          <p:nvPr/>
        </p:nvGrpSpPr>
        <p:grpSpPr>
          <a:xfrm>
            <a:off x="4501848" y="3572488"/>
            <a:ext cx="1858720" cy="941511"/>
            <a:chOff x="457101" y="526"/>
            <a:chExt cx="3419793" cy="1367917"/>
          </a:xfr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9" name="Cheurón 68"/>
            <p:cNvSpPr/>
            <p:nvPr/>
          </p:nvSpPr>
          <p:spPr>
            <a:xfrm>
              <a:off x="457101" y="526"/>
              <a:ext cx="3419793" cy="1367917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0" name="Cheurón 4"/>
            <p:cNvSpPr/>
            <p:nvPr/>
          </p:nvSpPr>
          <p:spPr>
            <a:xfrm>
              <a:off x="817709" y="526"/>
              <a:ext cx="2421850" cy="136791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5715" rIns="0" bIns="5715" numCol="1" spcCol="1270" anchor="ctr" anchorCtr="0">
              <a:noAutofit/>
            </a:bodyPr>
            <a:lstStyle/>
            <a:p>
              <a:pPr marL="176213" lvl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kern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Elaborar términos de referencia homologados únicos para Planes de Manejo y para Programas de Gestión.</a:t>
              </a:r>
              <a:endParaRPr lang="es-MX" sz="1000" kern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71" name="Grupo 70"/>
          <p:cNvGrpSpPr/>
          <p:nvPr/>
        </p:nvGrpSpPr>
        <p:grpSpPr>
          <a:xfrm>
            <a:off x="3541696" y="5418111"/>
            <a:ext cx="5362755" cy="263297"/>
            <a:chOff x="23698" y="530318"/>
            <a:chExt cx="1832765" cy="562555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2" name="Cheurón 71"/>
            <p:cNvSpPr/>
            <p:nvPr/>
          </p:nvSpPr>
          <p:spPr>
            <a:xfrm>
              <a:off x="23698" y="530318"/>
              <a:ext cx="1832765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Cheurón 4"/>
            <p:cNvSpPr/>
            <p:nvPr/>
          </p:nvSpPr>
          <p:spPr>
            <a:xfrm>
              <a:off x="74033" y="565127"/>
              <a:ext cx="1685369" cy="527746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lvl="0" algn="ctr" defTabSz="3111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kern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Diagnóstico de COTAS que cuentan con Planes/Programas de Gestión</a:t>
              </a:r>
              <a:endParaRPr lang="es-MX" sz="1100" kern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74" name="Grupo 73"/>
          <p:cNvGrpSpPr/>
          <p:nvPr/>
        </p:nvGrpSpPr>
        <p:grpSpPr>
          <a:xfrm>
            <a:off x="3541697" y="5867794"/>
            <a:ext cx="5362754" cy="272311"/>
            <a:chOff x="1545011" y="0"/>
            <a:chExt cx="2495550" cy="819745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5" name="Cheurón 74"/>
            <p:cNvSpPr/>
            <p:nvPr/>
          </p:nvSpPr>
          <p:spPr>
            <a:xfrm>
              <a:off x="1545011" y="0"/>
              <a:ext cx="2495550" cy="752998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6" name="Cheurón 4"/>
            <p:cNvSpPr/>
            <p:nvPr/>
          </p:nvSpPr>
          <p:spPr>
            <a:xfrm>
              <a:off x="1664479" y="0"/>
              <a:ext cx="2294783" cy="81974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6985" rIns="0" bIns="6985" numCol="1" spcCol="127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kern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COTAS Guanajuato con Plan de Manejo en términos CONAGUA</a:t>
              </a:r>
              <a:endParaRPr lang="es-MX" sz="1100" kern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78" name="Grupo 77"/>
          <p:cNvGrpSpPr/>
          <p:nvPr/>
        </p:nvGrpSpPr>
        <p:grpSpPr>
          <a:xfrm>
            <a:off x="3523416" y="6263376"/>
            <a:ext cx="5381035" cy="261968"/>
            <a:chOff x="408286" y="0"/>
            <a:chExt cx="2622092" cy="1372233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9" name="Cheurón 78"/>
            <p:cNvSpPr/>
            <p:nvPr/>
          </p:nvSpPr>
          <p:spPr>
            <a:xfrm>
              <a:off x="408286" y="0"/>
              <a:ext cx="2622092" cy="1372233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Cheurón 4"/>
            <p:cNvSpPr/>
            <p:nvPr/>
          </p:nvSpPr>
          <p:spPr>
            <a:xfrm>
              <a:off x="455519" y="0"/>
              <a:ext cx="2533937" cy="1372233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5715" rIns="0" bIns="5715" numCol="1" spcCol="1270" anchor="ctr" anchorCtr="0">
              <a:noAutofit/>
            </a:bodyPr>
            <a:lstStyle/>
            <a:p>
              <a:pPr lvl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kern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Programa de elaboración de Programas/Planes para alcanzar la meta</a:t>
              </a:r>
              <a:endParaRPr lang="es-MX" sz="1100" kern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81" name="Grupo 80"/>
          <p:cNvGrpSpPr/>
          <p:nvPr/>
        </p:nvGrpSpPr>
        <p:grpSpPr>
          <a:xfrm>
            <a:off x="3268736" y="4865882"/>
            <a:ext cx="4865145" cy="255165"/>
            <a:chOff x="457101" y="526"/>
            <a:chExt cx="3419793" cy="1367917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2" name="Cheurón 81"/>
            <p:cNvSpPr/>
            <p:nvPr/>
          </p:nvSpPr>
          <p:spPr>
            <a:xfrm>
              <a:off x="457101" y="526"/>
              <a:ext cx="3419793" cy="1367917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3" name="Cheurón 4"/>
            <p:cNvSpPr/>
            <p:nvPr/>
          </p:nvSpPr>
          <p:spPr>
            <a:xfrm>
              <a:off x="1141059" y="526"/>
              <a:ext cx="2051876" cy="136791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5715" rIns="0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Elaboración </a:t>
              </a:r>
              <a:r>
                <a:rPr lang="es-MX" sz="11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de programa de trabajo </a:t>
              </a:r>
              <a:r>
                <a:rPr lang="es-MX" sz="11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técnico</a:t>
              </a:r>
              <a:r>
                <a:rPr lang="es-MX" sz="1100" kern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.</a:t>
              </a:r>
              <a:endParaRPr lang="es-MX" sz="1100" kern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87" name="Grupo 86"/>
          <p:cNvGrpSpPr/>
          <p:nvPr/>
        </p:nvGrpSpPr>
        <p:grpSpPr>
          <a:xfrm>
            <a:off x="2827815" y="2535169"/>
            <a:ext cx="1976830" cy="1362719"/>
            <a:chOff x="0" y="741612"/>
            <a:chExt cx="2547915" cy="647253"/>
          </a:xfr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8" name="Cheurón 87"/>
            <p:cNvSpPr/>
            <p:nvPr/>
          </p:nvSpPr>
          <p:spPr>
            <a:xfrm>
              <a:off x="0" y="741612"/>
              <a:ext cx="2547915" cy="627357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9" name="Cheurón 4"/>
            <p:cNvSpPr/>
            <p:nvPr/>
          </p:nvSpPr>
          <p:spPr>
            <a:xfrm>
              <a:off x="737568" y="761508"/>
              <a:ext cx="1478148" cy="62735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5080" rIns="0" bIns="5080" numCol="1" spcCol="1270" anchor="ctr" anchorCtr="0">
              <a:noAutofit/>
            </a:bodyPr>
            <a:lstStyle/>
            <a:p>
              <a:pPr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Homologar términos </a:t>
              </a:r>
              <a:r>
                <a:rPr lang="es-MX" sz="11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de referencia para la elaboración de los Programas de Gestión y Planes de </a:t>
              </a:r>
              <a:r>
                <a:rPr lang="es-MX" sz="11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Manejo</a:t>
              </a:r>
              <a:endParaRPr lang="es-MX" sz="11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90" name="Grupo 89"/>
          <p:cNvGrpSpPr/>
          <p:nvPr/>
        </p:nvGrpSpPr>
        <p:grpSpPr>
          <a:xfrm>
            <a:off x="674776" y="1074804"/>
            <a:ext cx="2223404" cy="3146284"/>
            <a:chOff x="-143796" y="554646"/>
            <a:chExt cx="2691711" cy="649334"/>
          </a:xfr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1" name="Cheurón 90"/>
            <p:cNvSpPr/>
            <p:nvPr/>
          </p:nvSpPr>
          <p:spPr>
            <a:xfrm>
              <a:off x="-143796" y="581229"/>
              <a:ext cx="2691711" cy="585030"/>
            </a:xfrm>
            <a:prstGeom prst="chevron">
              <a:avLst/>
            </a:prstGeom>
            <a:grpFill/>
            <a:ln>
              <a:noFill/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2" name="Cheurón 4"/>
            <p:cNvSpPr/>
            <p:nvPr/>
          </p:nvSpPr>
          <p:spPr>
            <a:xfrm>
              <a:off x="-100934" y="554646"/>
              <a:ext cx="2411570" cy="649334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5080" rIns="0" bIns="5080" numCol="1" spcCol="1270" anchor="ctr" anchorCtr="0">
              <a:noAutofit/>
            </a:bodyPr>
            <a:lstStyle/>
            <a:p>
              <a:pPr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b="1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Homologación de términos para elaborar programas de gestión y planes de </a:t>
              </a:r>
              <a:r>
                <a:rPr lang="es-MX" sz="1200" b="1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manejo</a:t>
              </a:r>
              <a:endParaRPr lang="es-MX" sz="1200" b="1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93" name="Grupo 92"/>
          <p:cNvGrpSpPr/>
          <p:nvPr/>
        </p:nvGrpSpPr>
        <p:grpSpPr>
          <a:xfrm>
            <a:off x="2158724" y="1177496"/>
            <a:ext cx="3421388" cy="360040"/>
            <a:chOff x="189894" y="501038"/>
            <a:chExt cx="1334988" cy="533995"/>
          </a:xfr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4" name="Cheurón 93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5" name="Cheurón 4"/>
            <p:cNvSpPr/>
            <p:nvPr/>
          </p:nvSpPr>
          <p:spPr>
            <a:xfrm>
              <a:off x="260529" y="529599"/>
              <a:ext cx="1208160" cy="42719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lvl="0" algn="ctr"/>
              <a:r>
                <a:rPr lang="es-MX" sz="11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Definir conceptualmente “Programa de Gestión”</a:t>
              </a:r>
            </a:p>
          </p:txBody>
        </p:sp>
      </p:grpSp>
      <p:grpSp>
        <p:nvGrpSpPr>
          <p:cNvPr id="96" name="Grupo 95"/>
          <p:cNvGrpSpPr/>
          <p:nvPr/>
        </p:nvGrpSpPr>
        <p:grpSpPr>
          <a:xfrm>
            <a:off x="2761336" y="1772816"/>
            <a:ext cx="3449217" cy="360040"/>
            <a:chOff x="189894" y="501038"/>
            <a:chExt cx="1334988" cy="533995"/>
          </a:xfr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7" name="Cheurón 96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8" name="Cheurón 4"/>
            <p:cNvSpPr/>
            <p:nvPr/>
          </p:nvSpPr>
          <p:spPr>
            <a:xfrm>
              <a:off x="260784" y="545559"/>
              <a:ext cx="1211132" cy="427195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176213" lvl="0" algn="ctr"/>
              <a:r>
                <a:rPr lang="es-MX" sz="11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Definir conceptualmente “Plan de Manejo”</a:t>
              </a:r>
            </a:p>
          </p:txBody>
        </p:sp>
      </p:grpSp>
      <p:grpSp>
        <p:nvGrpSpPr>
          <p:cNvPr id="99" name="Grupo 98"/>
          <p:cNvGrpSpPr/>
          <p:nvPr/>
        </p:nvGrpSpPr>
        <p:grpSpPr>
          <a:xfrm>
            <a:off x="684662" y="4673851"/>
            <a:ext cx="2631702" cy="627357"/>
            <a:chOff x="0" y="741612"/>
            <a:chExt cx="2547915" cy="627357"/>
          </a:xfr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0" name="Cheurón 99"/>
            <p:cNvSpPr/>
            <p:nvPr/>
          </p:nvSpPr>
          <p:spPr>
            <a:xfrm>
              <a:off x="0" y="741612"/>
              <a:ext cx="2547915" cy="627357"/>
            </a:xfrm>
            <a:prstGeom prst="chevron">
              <a:avLst/>
            </a:prstGeom>
            <a:grpFill/>
            <a:ln>
              <a:noFill/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1" name="Cheurón 4"/>
            <p:cNvSpPr/>
            <p:nvPr/>
          </p:nvSpPr>
          <p:spPr>
            <a:xfrm>
              <a:off x="198791" y="741612"/>
              <a:ext cx="2124473" cy="62735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5080" rIns="0" bIns="50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b="1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Crear Grupo de Trabajo inter-disciplinario </a:t>
              </a:r>
              <a:r>
                <a:rPr lang="es-MX" sz="1200" b="1" dirty="0" err="1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Gto</a:t>
              </a:r>
              <a:r>
                <a:rPr lang="es-MX" sz="1200" b="1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-CONAGUA-COTAS</a:t>
              </a:r>
              <a:endParaRPr lang="es-MX" sz="1200" b="1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102" name="Grupo 101"/>
          <p:cNvGrpSpPr/>
          <p:nvPr/>
        </p:nvGrpSpPr>
        <p:grpSpPr>
          <a:xfrm>
            <a:off x="683568" y="5400527"/>
            <a:ext cx="2667963" cy="1179241"/>
            <a:chOff x="0" y="741612"/>
            <a:chExt cx="2547915" cy="627357"/>
          </a:xfr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3" name="Cheurón 102"/>
            <p:cNvSpPr/>
            <p:nvPr/>
          </p:nvSpPr>
          <p:spPr>
            <a:xfrm>
              <a:off x="0" y="741612"/>
              <a:ext cx="2547915" cy="627357"/>
            </a:xfrm>
            <a:prstGeom prst="chevron">
              <a:avLst/>
            </a:prstGeom>
            <a:gradFill flip="none" rotWithShape="1">
              <a:gsLst>
                <a:gs pos="0">
                  <a:schemeClr val="accent6">
                    <a:lumMod val="75000"/>
                    <a:tint val="66000"/>
                    <a:satMod val="160000"/>
                  </a:schemeClr>
                </a:gs>
                <a:gs pos="50000">
                  <a:schemeClr val="accent6">
                    <a:lumMod val="75000"/>
                    <a:tint val="44500"/>
                    <a:satMod val="160000"/>
                  </a:schemeClr>
                </a:gs>
                <a:gs pos="100000">
                  <a:schemeClr val="accent6">
                    <a:lumMod val="75000"/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noFill/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4" name="Cheurón 4"/>
            <p:cNvSpPr/>
            <p:nvPr/>
          </p:nvSpPr>
          <p:spPr>
            <a:xfrm>
              <a:off x="481374" y="741612"/>
              <a:ext cx="1841888" cy="62735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5080" rIns="0" bIns="5080" numCol="1" spcCol="1270" anchor="ctr" anchorCtr="0">
              <a:noAutofit/>
            </a:bodyPr>
            <a:lstStyle/>
            <a:p>
              <a:pPr marL="114300" lvl="0" indent="-114300" algn="ctr"/>
              <a:r>
                <a:rPr lang="es-MX" sz="1200" b="1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Todos los COTAS del País con Programas de Gestión/Planes de </a:t>
              </a:r>
              <a:r>
                <a:rPr lang="es-MX" sz="1200" b="1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Manejo</a:t>
              </a:r>
              <a:endParaRPr lang="es-MX" sz="1200" b="1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105" name="Grupo 104"/>
          <p:cNvGrpSpPr/>
          <p:nvPr/>
        </p:nvGrpSpPr>
        <p:grpSpPr>
          <a:xfrm rot="16200000">
            <a:off x="-2426479" y="3442703"/>
            <a:ext cx="5555583" cy="487615"/>
            <a:chOff x="23698" y="530318"/>
            <a:chExt cx="1832765" cy="533995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6" name="Cheurón 105"/>
            <p:cNvSpPr/>
            <p:nvPr/>
          </p:nvSpPr>
          <p:spPr>
            <a:xfrm>
              <a:off x="23698" y="530318"/>
              <a:ext cx="1832765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7" name="Cheurón 4"/>
            <p:cNvSpPr/>
            <p:nvPr/>
          </p:nvSpPr>
          <p:spPr>
            <a:xfrm>
              <a:off x="216649" y="565128"/>
              <a:ext cx="1298770" cy="443741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lvl="0" algn="ctr"/>
              <a:r>
                <a:rPr lang="es-MX" sz="1400" b="1" dirty="0">
                  <a:solidFill>
                    <a:schemeClr val="tx1"/>
                  </a:solidFill>
                  <a:latin typeface="Soberana Titular" panose="02000000000000000000" pitchFamily="50" charset="0"/>
                </a:rPr>
                <a:t>Programa de Gestión/Plan de Manejo</a:t>
              </a:r>
            </a:p>
          </p:txBody>
        </p:sp>
      </p:grpSp>
      <p:grpSp>
        <p:nvGrpSpPr>
          <p:cNvPr id="111" name="Grupo 110"/>
          <p:cNvGrpSpPr/>
          <p:nvPr/>
        </p:nvGrpSpPr>
        <p:grpSpPr>
          <a:xfrm>
            <a:off x="6382728" y="3284984"/>
            <a:ext cx="2797784" cy="744099"/>
            <a:chOff x="104870" y="-18718"/>
            <a:chExt cx="3772024" cy="1211402"/>
          </a:xfr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2" name="Cheurón 111"/>
            <p:cNvSpPr/>
            <p:nvPr/>
          </p:nvSpPr>
          <p:spPr>
            <a:xfrm>
              <a:off x="104870" y="-18718"/>
              <a:ext cx="3772024" cy="1171493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3" name="Cheurón 4"/>
            <p:cNvSpPr/>
            <p:nvPr/>
          </p:nvSpPr>
          <p:spPr>
            <a:xfrm>
              <a:off x="457101" y="22596"/>
              <a:ext cx="3263967" cy="1170088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5715" rIns="0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Revisar estructura programa de gestión/plan de manejo de COTAS Guanajuato vs los promovidos por la CONAGUA para identificar diferencias y convergencias</a:t>
              </a:r>
              <a:r>
                <a:rPr lang="es-MX" sz="10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.</a:t>
              </a:r>
              <a:r>
                <a:rPr lang="es-MX" sz="1000" kern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.</a:t>
              </a:r>
              <a:endParaRPr lang="es-MX" sz="1000" kern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114" name="Grupo 113"/>
          <p:cNvGrpSpPr/>
          <p:nvPr/>
        </p:nvGrpSpPr>
        <p:grpSpPr>
          <a:xfrm>
            <a:off x="6382727" y="4055664"/>
            <a:ext cx="2761273" cy="741488"/>
            <a:chOff x="372452" y="-62094"/>
            <a:chExt cx="3504442" cy="1367914"/>
          </a:xfr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5" name="Cheurón 114"/>
            <p:cNvSpPr/>
            <p:nvPr/>
          </p:nvSpPr>
          <p:spPr>
            <a:xfrm>
              <a:off x="372452" y="529"/>
              <a:ext cx="3504442" cy="1091805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6" name="Cheurón 4"/>
            <p:cNvSpPr/>
            <p:nvPr/>
          </p:nvSpPr>
          <p:spPr>
            <a:xfrm>
              <a:off x="763950" y="-62094"/>
              <a:ext cx="2956160" cy="1367914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5715" rIns="0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Elaborar </a:t>
              </a:r>
              <a:r>
                <a:rPr lang="es-MX" sz="10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términos de referencia homologados únicos para Planes de Manejo y para Programas de </a:t>
              </a:r>
              <a:r>
                <a:rPr lang="es-MX" sz="10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Gestión.</a:t>
              </a:r>
              <a:endParaRPr lang="es-MX" sz="1000" kern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614251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upo 96"/>
          <p:cNvGrpSpPr/>
          <p:nvPr/>
        </p:nvGrpSpPr>
        <p:grpSpPr>
          <a:xfrm>
            <a:off x="575764" y="1288287"/>
            <a:ext cx="1536101" cy="1625395"/>
            <a:chOff x="-116120" y="741612"/>
            <a:chExt cx="2664035" cy="627357"/>
          </a:xfr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8" name="Cheurón 97"/>
            <p:cNvSpPr/>
            <p:nvPr/>
          </p:nvSpPr>
          <p:spPr>
            <a:xfrm>
              <a:off x="0" y="741612"/>
              <a:ext cx="2547915" cy="627357"/>
            </a:xfrm>
            <a:prstGeom prst="chevron">
              <a:avLst/>
            </a:prstGeom>
            <a:grpFill/>
            <a:ln>
              <a:solidFill>
                <a:schemeClr val="tx1"/>
              </a:solidFill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9" name="Cheurón 4"/>
            <p:cNvSpPr/>
            <p:nvPr/>
          </p:nvSpPr>
          <p:spPr>
            <a:xfrm>
              <a:off x="-116120" y="741612"/>
              <a:ext cx="2439384" cy="62735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5080" rIns="0" bIns="5080" numCol="1" spcCol="1270" anchor="ctr" anchorCtr="0">
              <a:noAutofit/>
            </a:bodyPr>
            <a:lstStyle/>
            <a:p>
              <a:pPr marL="114300" lvl="0" indent="-114300" algn="ctr"/>
              <a:r>
                <a:rPr lang="es-MX" sz="1050" b="1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Sistema de información</a:t>
              </a:r>
            </a:p>
            <a:p>
              <a:pPr marL="114300" lvl="0" indent="-114300" algn="ctr"/>
              <a:r>
                <a:rPr lang="es-MX" sz="1050" b="1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 compartido horizontal</a:t>
              </a:r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7" y="27839"/>
            <a:ext cx="7308304" cy="520934"/>
          </a:xfrm>
        </p:spPr>
        <p:txBody>
          <a:bodyPr>
            <a:noAutofit/>
          </a:bodyPr>
          <a:lstStyle/>
          <a:p>
            <a:pPr algn="ctr"/>
            <a:r>
              <a:rPr lang="es-MX" sz="1400" dirty="0">
                <a:latin typeface="Soberana Titular" panose="02000000000000000000" pitchFamily="50" charset="0"/>
              </a:rPr>
              <a:t>Factibilidad para la instrumentación del banco de iniciativas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347369" y="370509"/>
            <a:ext cx="28274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Soberana Titular" panose="02000000000000000000" pitchFamily="50" charset="0"/>
              </a:rPr>
              <a:t>Coordinación</a:t>
            </a:r>
            <a:endParaRPr lang="es-MX" sz="2000" dirty="0">
              <a:latin typeface="Soberana Titular" panose="02000000000000000000" pitchFamily="50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424" y="690404"/>
            <a:ext cx="1326919" cy="1154420"/>
          </a:xfrm>
          <a:prstGeom prst="rect">
            <a:avLst/>
          </a:prstGeom>
        </p:spPr>
      </p:pic>
      <p:grpSp>
        <p:nvGrpSpPr>
          <p:cNvPr id="27" name="Grupo 26"/>
          <p:cNvGrpSpPr/>
          <p:nvPr/>
        </p:nvGrpSpPr>
        <p:grpSpPr>
          <a:xfrm>
            <a:off x="1835697" y="1305339"/>
            <a:ext cx="1334294" cy="1592535"/>
            <a:chOff x="189894" y="501038"/>
            <a:chExt cx="1334988" cy="533995"/>
          </a:xfr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8" name="Cheurón 27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Cheurón 4"/>
            <p:cNvSpPr/>
            <p:nvPr/>
          </p:nvSpPr>
          <p:spPr>
            <a:xfrm>
              <a:off x="481663" y="561208"/>
              <a:ext cx="1001678" cy="427195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5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Diseño </a:t>
              </a:r>
              <a:r>
                <a:rPr lang="es-MX" sz="105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conceptual del Sistema de Información </a:t>
              </a:r>
              <a:r>
                <a:rPr lang="es-MX" sz="105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horizontal”</a:t>
              </a:r>
              <a:endParaRPr lang="es-MX" sz="1050" kern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3275856" y="1131684"/>
            <a:ext cx="4536505" cy="229965"/>
            <a:chOff x="189894" y="501038"/>
            <a:chExt cx="1334988" cy="533995"/>
          </a:xfrm>
          <a:solidFill>
            <a:schemeClr val="accent6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2" name="Cheurón 31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Cheurón 4"/>
            <p:cNvSpPr/>
            <p:nvPr/>
          </p:nvSpPr>
          <p:spPr>
            <a:xfrm>
              <a:off x="251205" y="501038"/>
              <a:ext cx="1174789" cy="533995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5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Definición del concepto “Sistema de información compartido horizontal</a:t>
              </a:r>
              <a:r>
                <a:rPr lang="es-MX" sz="105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”</a:t>
              </a:r>
              <a:endParaRPr lang="es-MX" sz="105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3284878" y="1473454"/>
            <a:ext cx="4382416" cy="226864"/>
            <a:chOff x="189894" y="501038"/>
            <a:chExt cx="1334988" cy="588547"/>
          </a:xfrm>
          <a:solidFill>
            <a:schemeClr val="accent6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5" name="Cheurón 34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Cheurón 4"/>
            <p:cNvSpPr/>
            <p:nvPr/>
          </p:nvSpPr>
          <p:spPr>
            <a:xfrm>
              <a:off x="247237" y="501038"/>
              <a:ext cx="1259422" cy="58854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5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Identificación </a:t>
              </a:r>
              <a:r>
                <a:rPr lang="es-MX" sz="105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de las necesidades de información para el manejo del </a:t>
              </a:r>
              <a:r>
                <a:rPr lang="es-MX" sz="105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acuífero </a:t>
              </a:r>
              <a:endParaRPr lang="es-MX" sz="105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3285782" y="1756720"/>
            <a:ext cx="3732171" cy="288937"/>
            <a:chOff x="189894" y="468962"/>
            <a:chExt cx="1334988" cy="618022"/>
          </a:xfrm>
          <a:solidFill>
            <a:schemeClr val="accent6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8" name="Cheurón 37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Cheurón 4"/>
            <p:cNvSpPr/>
            <p:nvPr/>
          </p:nvSpPr>
          <p:spPr>
            <a:xfrm>
              <a:off x="233561" y="468962"/>
              <a:ext cx="1237922" cy="61802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5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Definición de tipos de información que integrará el Sistema</a:t>
              </a:r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3307596" y="2439777"/>
            <a:ext cx="2063042" cy="169976"/>
            <a:chOff x="513767" y="501038"/>
            <a:chExt cx="1011114" cy="533995"/>
          </a:xfrm>
          <a:solidFill>
            <a:schemeClr val="accent6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5" name="Cheurón 44"/>
            <p:cNvSpPr/>
            <p:nvPr/>
          </p:nvSpPr>
          <p:spPr>
            <a:xfrm>
              <a:off x="513767" y="501038"/>
              <a:ext cx="1011114" cy="533995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Cheurón 4"/>
            <p:cNvSpPr/>
            <p:nvPr/>
          </p:nvSpPr>
          <p:spPr>
            <a:xfrm>
              <a:off x="550956" y="501038"/>
              <a:ext cx="920524" cy="45563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3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50" dirty="0">
                  <a:solidFill>
                    <a:schemeClr val="tx1"/>
                  </a:solidFill>
                  <a:latin typeface="Soberana Sans" panose="020000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Datos de reporte y </a:t>
              </a:r>
              <a:r>
                <a:rPr lang="es-MX" sz="1050" dirty="0" smtClean="0">
                  <a:solidFill>
                    <a:schemeClr val="tx1"/>
                  </a:solidFill>
                  <a:latin typeface="Soberana Sans" panose="020000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entrega</a:t>
              </a:r>
              <a:endParaRPr lang="es-MX" sz="1050" dirty="0">
                <a:solidFill>
                  <a:schemeClr val="tx1"/>
                </a:solidFill>
                <a:latin typeface="Soberana Sans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3292282" y="2106113"/>
            <a:ext cx="3302492" cy="238392"/>
            <a:chOff x="189894" y="501038"/>
            <a:chExt cx="1334988" cy="537058"/>
          </a:xfrm>
          <a:solidFill>
            <a:schemeClr val="accent6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9" name="Cheurón 48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Cheurón 4"/>
            <p:cNvSpPr/>
            <p:nvPr/>
          </p:nvSpPr>
          <p:spPr>
            <a:xfrm>
              <a:off x="241072" y="525144"/>
              <a:ext cx="1230410" cy="512952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3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50" dirty="0" smtClean="0">
                  <a:solidFill>
                    <a:schemeClr val="tx1"/>
                  </a:solidFill>
                  <a:latin typeface="Soberana Sans" panose="020000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Sistema </a:t>
              </a:r>
              <a:r>
                <a:rPr lang="es-MX" sz="1050" dirty="0">
                  <a:solidFill>
                    <a:schemeClr val="tx1"/>
                  </a:solidFill>
                  <a:latin typeface="Soberana Sans" panose="020000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 seguimiento y evaluación del </a:t>
              </a:r>
              <a:r>
                <a:rPr lang="es-MX" sz="1050" dirty="0" smtClean="0">
                  <a:solidFill>
                    <a:schemeClr val="tx1"/>
                  </a:solidFill>
                  <a:latin typeface="Soberana Sans" panose="020000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desempeño</a:t>
              </a:r>
              <a:endParaRPr lang="es-MX" sz="1050" dirty="0">
                <a:solidFill>
                  <a:schemeClr val="tx1"/>
                </a:solidFill>
                <a:latin typeface="Soberana Sans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1" name="Grupo 50"/>
          <p:cNvGrpSpPr/>
          <p:nvPr/>
        </p:nvGrpSpPr>
        <p:grpSpPr>
          <a:xfrm>
            <a:off x="3292844" y="2693098"/>
            <a:ext cx="1645746" cy="220584"/>
            <a:chOff x="189894" y="501038"/>
            <a:chExt cx="1334988" cy="533995"/>
          </a:xfrm>
          <a:solidFill>
            <a:schemeClr val="accent6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2" name="Cheurón 51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Cheurón 4"/>
            <p:cNvSpPr/>
            <p:nvPr/>
          </p:nvSpPr>
          <p:spPr>
            <a:xfrm>
              <a:off x="246138" y="501038"/>
              <a:ext cx="1225344" cy="49572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3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50" dirty="0" smtClean="0">
                  <a:solidFill>
                    <a:schemeClr val="tx1"/>
                  </a:solidFill>
                  <a:latin typeface="Soberana Sans" panose="02000000000000000000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Diseño conceptual </a:t>
              </a:r>
              <a:endParaRPr lang="es-MX" sz="1050" dirty="0">
                <a:solidFill>
                  <a:schemeClr val="tx1"/>
                </a:solidFill>
                <a:latin typeface="Soberana Sans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6" name="Grupo 55"/>
          <p:cNvGrpSpPr/>
          <p:nvPr/>
        </p:nvGrpSpPr>
        <p:grpSpPr>
          <a:xfrm>
            <a:off x="3735063" y="3356992"/>
            <a:ext cx="2865076" cy="377608"/>
            <a:chOff x="189894" y="501038"/>
            <a:chExt cx="1334988" cy="533995"/>
          </a:xfrm>
          <a:solidFill>
            <a:schemeClr val="accent6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7" name="Cheurón 56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Cheurón 4"/>
            <p:cNvSpPr/>
            <p:nvPr/>
          </p:nvSpPr>
          <p:spPr>
            <a:xfrm>
              <a:off x="239338" y="501038"/>
              <a:ext cx="1174789" cy="533995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 </a:t>
              </a:r>
              <a:r>
                <a:rPr lang="es-MX" sz="11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     Definición </a:t>
              </a:r>
              <a:r>
                <a:rPr lang="es-MX" sz="11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de la cartera de servicio del </a:t>
              </a:r>
              <a:r>
                <a:rPr lang="es-MX" sz="11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cotas </a:t>
              </a:r>
              <a:endParaRPr lang="es-MX" sz="11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59" name="Grupo 58"/>
          <p:cNvGrpSpPr/>
          <p:nvPr/>
        </p:nvGrpSpPr>
        <p:grpSpPr>
          <a:xfrm>
            <a:off x="3723561" y="3868674"/>
            <a:ext cx="4088800" cy="430890"/>
            <a:chOff x="189894" y="501038"/>
            <a:chExt cx="1334988" cy="542198"/>
          </a:xfrm>
          <a:solidFill>
            <a:schemeClr val="accent6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0" name="Cheurón 59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Cheurón 4"/>
            <p:cNvSpPr/>
            <p:nvPr/>
          </p:nvSpPr>
          <p:spPr>
            <a:xfrm>
              <a:off x="239338" y="509241"/>
              <a:ext cx="1174789" cy="533995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 Propuesta </a:t>
              </a:r>
              <a:r>
                <a:rPr lang="es-MX" sz="11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de mecanismo de acreditación para la CONAGUA (colaboración</a:t>
              </a:r>
              <a:r>
                <a:rPr lang="es-MX" sz="11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)</a:t>
              </a:r>
              <a:endParaRPr lang="es-MX" sz="11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62" name="Grupo 61"/>
          <p:cNvGrpSpPr/>
          <p:nvPr/>
        </p:nvGrpSpPr>
        <p:grpSpPr>
          <a:xfrm>
            <a:off x="3731812" y="4348533"/>
            <a:ext cx="5169721" cy="592635"/>
            <a:chOff x="189894" y="426935"/>
            <a:chExt cx="1334988" cy="706339"/>
          </a:xfrm>
          <a:solidFill>
            <a:schemeClr val="accent6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63" name="Cheurón 62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Cheurón 4"/>
            <p:cNvSpPr/>
            <p:nvPr/>
          </p:nvSpPr>
          <p:spPr>
            <a:xfrm>
              <a:off x="268442" y="426935"/>
              <a:ext cx="1174789" cy="706339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 Gestión y acuerdo con la CONAGUA para establecer los criterios de acreditación y </a:t>
              </a:r>
              <a:r>
                <a:rPr lang="es-MX" sz="11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colaboración</a:t>
              </a:r>
              <a:endParaRPr lang="es-MX" sz="11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85" name="Grupo 84"/>
          <p:cNvGrpSpPr/>
          <p:nvPr/>
        </p:nvGrpSpPr>
        <p:grpSpPr>
          <a:xfrm>
            <a:off x="897018" y="5023258"/>
            <a:ext cx="2631702" cy="533724"/>
            <a:chOff x="0" y="741612"/>
            <a:chExt cx="2547915" cy="627357"/>
          </a:xfr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6" name="Cheurón 85"/>
            <p:cNvSpPr/>
            <p:nvPr/>
          </p:nvSpPr>
          <p:spPr>
            <a:xfrm>
              <a:off x="0" y="741612"/>
              <a:ext cx="2547915" cy="627357"/>
            </a:xfrm>
            <a:prstGeom prst="chevron">
              <a:avLst/>
            </a:prstGeom>
            <a:grpFill/>
            <a:ln>
              <a:noFill/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7" name="Cheurón 4"/>
            <p:cNvSpPr/>
            <p:nvPr/>
          </p:nvSpPr>
          <p:spPr>
            <a:xfrm>
              <a:off x="211638" y="741612"/>
              <a:ext cx="1940078" cy="627357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5080" rIns="0" bIns="5080" numCol="1" spcCol="1270" anchor="ctr" anchorCtr="0">
              <a:noAutofit/>
            </a:bodyPr>
            <a:lstStyle/>
            <a:p>
              <a:pPr marL="114300" lvl="0" algn="ctr"/>
              <a:r>
                <a:rPr lang="es-MX" sz="1100" b="1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Catálogo de servicio de COTAS</a:t>
              </a:r>
            </a:p>
          </p:txBody>
        </p:sp>
      </p:grpSp>
      <p:grpSp>
        <p:nvGrpSpPr>
          <p:cNvPr id="91" name="Grupo 90"/>
          <p:cNvGrpSpPr/>
          <p:nvPr/>
        </p:nvGrpSpPr>
        <p:grpSpPr>
          <a:xfrm>
            <a:off x="901744" y="3649731"/>
            <a:ext cx="2631702" cy="627357"/>
            <a:chOff x="0" y="741612"/>
            <a:chExt cx="2547915" cy="627357"/>
          </a:xfr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2" name="Cheurón 91"/>
            <p:cNvSpPr/>
            <p:nvPr/>
          </p:nvSpPr>
          <p:spPr>
            <a:xfrm>
              <a:off x="0" y="741612"/>
              <a:ext cx="2547915" cy="627357"/>
            </a:xfrm>
            <a:prstGeom prst="chevron">
              <a:avLst/>
            </a:prstGeom>
            <a:grpFill/>
            <a:ln>
              <a:noFill/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3" name="Cheurón 4"/>
            <p:cNvSpPr/>
            <p:nvPr/>
          </p:nvSpPr>
          <p:spPr>
            <a:xfrm>
              <a:off x="248873" y="741612"/>
              <a:ext cx="1910511" cy="62735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5080" rIns="0" bIns="5080" numCol="1" spcCol="1270" anchor="ctr" anchorCtr="0">
              <a:noAutofit/>
            </a:bodyPr>
            <a:lstStyle/>
            <a:p>
              <a:pPr marL="114300" lvl="0" algn="ctr"/>
              <a:r>
                <a:rPr lang="es-MX" sz="1100" b="1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Acreditación de servicio de COTAS (Trámites administrativos y capacitación)</a:t>
              </a:r>
            </a:p>
          </p:txBody>
        </p:sp>
      </p:grpSp>
      <p:grpSp>
        <p:nvGrpSpPr>
          <p:cNvPr id="100" name="Grupo 99"/>
          <p:cNvGrpSpPr/>
          <p:nvPr/>
        </p:nvGrpSpPr>
        <p:grpSpPr>
          <a:xfrm>
            <a:off x="860178" y="5919612"/>
            <a:ext cx="2631702" cy="533724"/>
            <a:chOff x="0" y="741612"/>
            <a:chExt cx="2547915" cy="627357"/>
          </a:xfr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1" name="Cheurón 100"/>
            <p:cNvSpPr/>
            <p:nvPr/>
          </p:nvSpPr>
          <p:spPr>
            <a:xfrm>
              <a:off x="0" y="741612"/>
              <a:ext cx="2547915" cy="627357"/>
            </a:xfrm>
            <a:prstGeom prst="chevron">
              <a:avLst/>
            </a:prstGeom>
            <a:grpFill/>
            <a:ln>
              <a:noFill/>
            </a:ln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2" name="Cheurón 4"/>
            <p:cNvSpPr/>
            <p:nvPr/>
          </p:nvSpPr>
          <p:spPr>
            <a:xfrm>
              <a:off x="177590" y="741612"/>
              <a:ext cx="2299655" cy="627357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5080" rIns="0" bIns="5080" numCol="1" spcCol="1270" anchor="ctr" anchorCtr="0">
              <a:noAutofit/>
            </a:bodyPr>
            <a:lstStyle/>
            <a:p>
              <a:pPr marL="114300" lvl="0"/>
              <a:r>
                <a:rPr lang="es-MX" sz="1100" b="1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Formalización de acuerdos (Convenio marco y convenios específicos)</a:t>
              </a:r>
            </a:p>
          </p:txBody>
        </p:sp>
      </p:grpSp>
      <p:grpSp>
        <p:nvGrpSpPr>
          <p:cNvPr id="106" name="Grupo 105"/>
          <p:cNvGrpSpPr/>
          <p:nvPr/>
        </p:nvGrpSpPr>
        <p:grpSpPr>
          <a:xfrm rot="16200000">
            <a:off x="-2462275" y="3503026"/>
            <a:ext cx="5555583" cy="487615"/>
            <a:chOff x="23698" y="530318"/>
            <a:chExt cx="1832765" cy="533995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7" name="Cheurón 106"/>
            <p:cNvSpPr/>
            <p:nvPr/>
          </p:nvSpPr>
          <p:spPr>
            <a:xfrm>
              <a:off x="23698" y="530318"/>
              <a:ext cx="1832765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8" name="Cheurón 4"/>
            <p:cNvSpPr/>
            <p:nvPr/>
          </p:nvSpPr>
          <p:spPr>
            <a:xfrm>
              <a:off x="213502" y="565126"/>
              <a:ext cx="1301917" cy="443741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b="1" dirty="0">
                  <a:solidFill>
                    <a:schemeClr val="tx1"/>
                  </a:solidFill>
                  <a:latin typeface="Soberana Titular" panose="02000000000000000000" pitchFamily="50" charset="0"/>
                </a:rPr>
                <a:t>Sistema de información</a:t>
              </a:r>
              <a:endParaRPr lang="es-MX" sz="1600" dirty="0">
                <a:solidFill>
                  <a:schemeClr val="tx1"/>
                </a:solidFill>
                <a:latin typeface="Soberana Titular" panose="02000000000000000000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049316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7" y="27839"/>
            <a:ext cx="7308304" cy="520934"/>
          </a:xfrm>
        </p:spPr>
        <p:txBody>
          <a:bodyPr>
            <a:noAutofit/>
          </a:bodyPr>
          <a:lstStyle/>
          <a:p>
            <a:pPr algn="ctr"/>
            <a:r>
              <a:rPr lang="es-MX" sz="1400" dirty="0">
                <a:latin typeface="Soberana Titular" panose="02000000000000000000" pitchFamily="50" charset="0"/>
              </a:rPr>
              <a:t>Factibilidad para la instrumentación del banco de iniciativas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2314921" y="1907100"/>
            <a:ext cx="4905301" cy="360040"/>
            <a:chOff x="163164" y="471701"/>
            <a:chExt cx="1334988" cy="533995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8" name="Cheurón 27"/>
            <p:cNvSpPr/>
            <p:nvPr/>
          </p:nvSpPr>
          <p:spPr>
            <a:xfrm>
              <a:off x="163164" y="471701"/>
              <a:ext cx="1334988" cy="533995"/>
            </a:xfrm>
            <a:prstGeom prst="chevron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Cheurón 4"/>
            <p:cNvSpPr/>
            <p:nvPr/>
          </p:nvSpPr>
          <p:spPr>
            <a:xfrm>
              <a:off x="296693" y="501038"/>
              <a:ext cx="1099262" cy="427195"/>
            </a:xfrm>
            <a:prstGeom prst="rect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dirty="0">
                  <a:solidFill>
                    <a:schemeClr val="tx1"/>
                  </a:solidFill>
                </a:rPr>
                <a:t>Homologación del estatus </a:t>
              </a:r>
              <a:r>
                <a:rPr lang="es-MX" sz="1400" dirty="0" smtClean="0">
                  <a:solidFill>
                    <a:schemeClr val="tx1"/>
                  </a:solidFill>
                </a:rPr>
                <a:t>¿ ?</a:t>
              </a:r>
              <a:endParaRPr lang="es-MX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upo 76"/>
          <p:cNvGrpSpPr/>
          <p:nvPr/>
        </p:nvGrpSpPr>
        <p:grpSpPr>
          <a:xfrm>
            <a:off x="2311734" y="2651056"/>
            <a:ext cx="6434577" cy="360040"/>
            <a:chOff x="189894" y="501038"/>
            <a:chExt cx="1334988" cy="533995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84" name="Cheurón 83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Cheurón 4"/>
            <p:cNvSpPr/>
            <p:nvPr/>
          </p:nvSpPr>
          <p:spPr>
            <a:xfrm>
              <a:off x="224321" y="581759"/>
              <a:ext cx="1247160" cy="427195"/>
            </a:xfrm>
            <a:prstGeom prst="rect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dirty="0" smtClean="0">
                  <a:solidFill>
                    <a:schemeClr val="tx1"/>
                  </a:solidFill>
                </a:rPr>
                <a:t>Roles</a:t>
              </a:r>
              <a:r>
                <a:rPr lang="es-MX" sz="1400" dirty="0">
                  <a:solidFill>
                    <a:schemeClr val="tx1"/>
                  </a:solidFill>
                </a:rPr>
                <a:t>, criterios operativos y </a:t>
              </a:r>
              <a:r>
                <a:rPr lang="es-MX" sz="1400" dirty="0" err="1">
                  <a:solidFill>
                    <a:schemeClr val="tx1"/>
                  </a:solidFill>
                </a:rPr>
                <a:t>KPI´s</a:t>
              </a:r>
              <a:r>
                <a:rPr lang="es-MX" sz="1400" dirty="0">
                  <a:solidFill>
                    <a:schemeClr val="tx1"/>
                  </a:solidFill>
                </a:rPr>
                <a:t> (Acciones de colaboración con la </a:t>
              </a:r>
              <a:r>
                <a:rPr lang="es-MX" sz="1400" dirty="0" smtClean="0">
                  <a:solidFill>
                    <a:schemeClr val="tx1"/>
                  </a:solidFill>
                </a:rPr>
                <a:t>CONAGUA)</a:t>
              </a:r>
              <a:endParaRPr lang="es-MX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6" name="Grupo 85"/>
          <p:cNvGrpSpPr/>
          <p:nvPr/>
        </p:nvGrpSpPr>
        <p:grpSpPr>
          <a:xfrm>
            <a:off x="2311450" y="3396632"/>
            <a:ext cx="4130321" cy="360040"/>
            <a:chOff x="189894" y="652610"/>
            <a:chExt cx="1334988" cy="533995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87" name="Cheurón 86"/>
            <p:cNvSpPr/>
            <p:nvPr/>
          </p:nvSpPr>
          <p:spPr>
            <a:xfrm>
              <a:off x="189894" y="652610"/>
              <a:ext cx="1334988" cy="533995"/>
            </a:xfrm>
            <a:prstGeom prst="chevron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8" name="Cheurón 4"/>
            <p:cNvSpPr/>
            <p:nvPr/>
          </p:nvSpPr>
          <p:spPr>
            <a:xfrm>
              <a:off x="296693" y="652611"/>
              <a:ext cx="1174789" cy="427196"/>
            </a:xfrm>
            <a:prstGeom prst="rect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dirty="0" smtClean="0">
                  <a:solidFill>
                    <a:schemeClr val="tx1"/>
                  </a:solidFill>
                </a:rPr>
                <a:t>Empoderar  a los consejos directivos</a:t>
              </a:r>
              <a:endParaRPr lang="es-MX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9" name="Grupo 88"/>
          <p:cNvGrpSpPr/>
          <p:nvPr/>
        </p:nvGrpSpPr>
        <p:grpSpPr>
          <a:xfrm>
            <a:off x="2311734" y="4133617"/>
            <a:ext cx="6608663" cy="519519"/>
            <a:chOff x="189894" y="501038"/>
            <a:chExt cx="1346324" cy="548389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0" name="Cheurón 89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1" name="Cheurón 4"/>
            <p:cNvSpPr/>
            <p:nvPr/>
          </p:nvSpPr>
          <p:spPr>
            <a:xfrm>
              <a:off x="232433" y="502644"/>
              <a:ext cx="1303785" cy="546783"/>
            </a:xfrm>
            <a:prstGeom prst="rect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/>
              <a:r>
                <a:rPr lang="es-MX" sz="1400" dirty="0">
                  <a:solidFill>
                    <a:schemeClr val="tx1"/>
                  </a:solidFill>
                </a:rPr>
                <a:t>Reconocimiento de COTAS como coadyuvante (Convenios de colaboración)</a:t>
              </a:r>
            </a:p>
          </p:txBody>
        </p:sp>
      </p:grpSp>
      <p:grpSp>
        <p:nvGrpSpPr>
          <p:cNvPr id="92" name="Grupo 91"/>
          <p:cNvGrpSpPr/>
          <p:nvPr/>
        </p:nvGrpSpPr>
        <p:grpSpPr>
          <a:xfrm>
            <a:off x="2315073" y="5022088"/>
            <a:ext cx="6280832" cy="360040"/>
            <a:chOff x="189894" y="501038"/>
            <a:chExt cx="1334988" cy="533995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3" name="Cheurón 92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4" name="Cheurón 4"/>
            <p:cNvSpPr/>
            <p:nvPr/>
          </p:nvSpPr>
          <p:spPr>
            <a:xfrm>
              <a:off x="296693" y="501038"/>
              <a:ext cx="1174789" cy="427195"/>
            </a:xfrm>
            <a:prstGeom prst="rect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dirty="0" smtClean="0">
                  <a:solidFill>
                    <a:schemeClr val="tx1"/>
                  </a:solidFill>
                </a:rPr>
                <a:t>Fomentar </a:t>
              </a:r>
              <a:r>
                <a:rPr lang="es-MX" sz="1400" dirty="0">
                  <a:solidFill>
                    <a:schemeClr val="tx1"/>
                  </a:solidFill>
                </a:rPr>
                <a:t>la vinculación de COTAS con diputados y </a:t>
              </a:r>
              <a:r>
                <a:rPr lang="es-MX" sz="1400" dirty="0" smtClean="0">
                  <a:solidFill>
                    <a:schemeClr val="tx1"/>
                  </a:solidFill>
                </a:rPr>
                <a:t>senadores</a:t>
              </a:r>
              <a:endParaRPr lang="es-MX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upo 94"/>
          <p:cNvGrpSpPr/>
          <p:nvPr/>
        </p:nvGrpSpPr>
        <p:grpSpPr>
          <a:xfrm>
            <a:off x="2311368" y="5765624"/>
            <a:ext cx="6542535" cy="360040"/>
            <a:chOff x="189894" y="501038"/>
            <a:chExt cx="1334988" cy="533995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6" name="Cheurón 95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7" name="Cheurón 4"/>
            <p:cNvSpPr/>
            <p:nvPr/>
          </p:nvSpPr>
          <p:spPr>
            <a:xfrm>
              <a:off x="296693" y="501038"/>
              <a:ext cx="1174789" cy="427195"/>
            </a:xfrm>
            <a:prstGeom prst="rect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/>
              <a:r>
                <a:rPr lang="es-MX" sz="1400" dirty="0">
                  <a:solidFill>
                    <a:schemeClr val="tx1"/>
                  </a:solidFill>
                </a:rPr>
                <a:t>Promoción de la organización con los usuarios y sus ventajas coadyuvantes</a:t>
              </a:r>
            </a:p>
          </p:txBody>
        </p:sp>
      </p:grp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125" y="692696"/>
            <a:ext cx="1685925" cy="156291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5"/>
          <p:cNvSpPr/>
          <p:nvPr/>
        </p:nvSpPr>
        <p:spPr>
          <a:xfrm>
            <a:off x="6463331" y="386427"/>
            <a:ext cx="2680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Soberana Titular" panose="02000000000000000000" pitchFamily="50" charset="0"/>
              </a:rPr>
              <a:t>Consolidación</a:t>
            </a:r>
            <a:endParaRPr lang="es-MX" b="1" dirty="0">
              <a:latin typeface="Soberana Titular" panose="02000000000000000000" pitchFamily="50" charset="0"/>
            </a:endParaRPr>
          </a:p>
        </p:txBody>
      </p:sp>
      <p:grpSp>
        <p:nvGrpSpPr>
          <p:cNvPr id="24" name="Grupo 23"/>
          <p:cNvGrpSpPr/>
          <p:nvPr/>
        </p:nvGrpSpPr>
        <p:grpSpPr>
          <a:xfrm>
            <a:off x="212758" y="836712"/>
            <a:ext cx="1982978" cy="5221304"/>
            <a:chOff x="178516" y="139870"/>
            <a:chExt cx="2744540" cy="4537228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flat" dir="t"/>
          </a:scene3d>
        </p:grpSpPr>
        <p:sp>
          <p:nvSpPr>
            <p:cNvPr id="25" name="Cheurón 24"/>
            <p:cNvSpPr/>
            <p:nvPr/>
          </p:nvSpPr>
          <p:spPr>
            <a:xfrm rot="5400000">
              <a:off x="-717828" y="1036214"/>
              <a:ext cx="4537228" cy="2744539"/>
            </a:xfrm>
            <a:prstGeom prst="chevron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Cheurón 4"/>
            <p:cNvSpPr/>
            <p:nvPr/>
          </p:nvSpPr>
          <p:spPr>
            <a:xfrm>
              <a:off x="178517" y="1512140"/>
              <a:ext cx="2744539" cy="1792689"/>
            </a:xfrm>
            <a:prstGeom prst="rect">
              <a:avLst/>
            </a:prstGeom>
            <a:grpFill/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56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800" kern="1200" dirty="0" smtClean="0">
                  <a:solidFill>
                    <a:schemeClr val="tx1"/>
                  </a:solidFill>
                </a:rPr>
                <a:t>Consolidación de la organización desde el punto de vista técnico social</a:t>
              </a:r>
            </a:p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800" kern="1200" dirty="0" smtClean="0">
                  <a:solidFill>
                    <a:schemeClr val="tx1"/>
                  </a:solidFill>
                </a:rPr>
                <a:t> </a:t>
              </a:r>
              <a:endParaRPr lang="es-MX" sz="1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2300112" y="869604"/>
            <a:ext cx="4918736" cy="685290"/>
            <a:chOff x="189894" y="501038"/>
            <a:chExt cx="1334988" cy="533995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1" name="Cheurón 30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Cheurón 4"/>
            <p:cNvSpPr/>
            <p:nvPr/>
          </p:nvSpPr>
          <p:spPr>
            <a:xfrm>
              <a:off x="276510" y="545538"/>
              <a:ext cx="1174789" cy="427195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dirty="0" smtClean="0">
                  <a:solidFill>
                    <a:schemeClr val="tx1"/>
                  </a:solidFill>
                </a:rPr>
                <a:t>Fortalecimiento </a:t>
              </a:r>
              <a:r>
                <a:rPr lang="es-MX" sz="1400" dirty="0">
                  <a:solidFill>
                    <a:schemeClr val="tx1"/>
                  </a:solidFill>
                </a:rPr>
                <a:t>Técnico, desarrollo institucional (establecimiento de metas e indicadores de desempeño, coordinación con el Consejo de Cuenca y Promoción </a:t>
              </a:r>
              <a:r>
                <a:rPr lang="es-MX" sz="1400" dirty="0" smtClean="0">
                  <a:solidFill>
                    <a:schemeClr val="tx1"/>
                  </a:solidFill>
                </a:rPr>
                <a:t>Social</a:t>
              </a:r>
              <a:endParaRPr lang="es-MX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017920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7" y="27839"/>
            <a:ext cx="7308304" cy="520934"/>
          </a:xfrm>
        </p:spPr>
        <p:txBody>
          <a:bodyPr>
            <a:noAutofit/>
          </a:bodyPr>
          <a:lstStyle/>
          <a:p>
            <a:pPr algn="ctr"/>
            <a:r>
              <a:rPr lang="es-MX" sz="1400" dirty="0">
                <a:latin typeface="Soberana Titular" panose="02000000000000000000" pitchFamily="50" charset="0"/>
              </a:rPr>
              <a:t>Factibilidad para la instrumentación del banco de iniciativas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2393120" y="1684624"/>
            <a:ext cx="2034864" cy="360040"/>
            <a:chOff x="189894" y="501038"/>
            <a:chExt cx="1334988" cy="533995"/>
          </a:xfrm>
          <a:solidFill>
            <a:schemeClr val="accent4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8" name="Cheurón 27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Cheurón 4"/>
            <p:cNvSpPr/>
            <p:nvPr/>
          </p:nvSpPr>
          <p:spPr>
            <a:xfrm>
              <a:off x="278519" y="543618"/>
              <a:ext cx="1174789" cy="42719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Necesidades de capacitación</a:t>
              </a:r>
            </a:p>
          </p:txBody>
        </p:sp>
      </p:grpSp>
      <p:grpSp>
        <p:nvGrpSpPr>
          <p:cNvPr id="77" name="Grupo 76"/>
          <p:cNvGrpSpPr/>
          <p:nvPr/>
        </p:nvGrpSpPr>
        <p:grpSpPr>
          <a:xfrm>
            <a:off x="2411760" y="2924944"/>
            <a:ext cx="5715632" cy="360040"/>
            <a:chOff x="189894" y="501038"/>
            <a:chExt cx="1334988" cy="533995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84" name="Cheurón 83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Cheurón 4"/>
            <p:cNvSpPr/>
            <p:nvPr/>
          </p:nvSpPr>
          <p:spPr>
            <a:xfrm>
              <a:off x="229838" y="542639"/>
              <a:ext cx="1247160" cy="427195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Identificación de temas de capacitación permanentes</a:t>
              </a:r>
            </a:p>
          </p:txBody>
        </p:sp>
      </p:grpSp>
      <p:grpSp>
        <p:nvGrpSpPr>
          <p:cNvPr id="89" name="Grupo 88"/>
          <p:cNvGrpSpPr/>
          <p:nvPr/>
        </p:nvGrpSpPr>
        <p:grpSpPr>
          <a:xfrm>
            <a:off x="2411761" y="3573016"/>
            <a:ext cx="5715632" cy="503963"/>
            <a:chOff x="188305" y="501038"/>
            <a:chExt cx="1336577" cy="646964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0" name="Cheurón 89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1" name="Cheurón 4"/>
            <p:cNvSpPr/>
            <p:nvPr/>
          </p:nvSpPr>
          <p:spPr>
            <a:xfrm>
              <a:off x="188305" y="601218"/>
              <a:ext cx="1303785" cy="546784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2" algn="ctr"/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Identificación de temas de capacitación específico</a:t>
              </a:r>
            </a:p>
            <a:p>
              <a:pPr algn="ctr"/>
              <a:endParaRPr lang="es-MX" sz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92" name="Grupo 91"/>
          <p:cNvGrpSpPr/>
          <p:nvPr/>
        </p:nvGrpSpPr>
        <p:grpSpPr>
          <a:xfrm>
            <a:off x="2431016" y="4437112"/>
            <a:ext cx="5696376" cy="455550"/>
            <a:chOff x="189894" y="501038"/>
            <a:chExt cx="1334988" cy="533995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3" name="Cheurón 92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4" name="Cheurón 4"/>
            <p:cNvSpPr/>
            <p:nvPr/>
          </p:nvSpPr>
          <p:spPr>
            <a:xfrm>
              <a:off x="269759" y="580289"/>
              <a:ext cx="1174789" cy="427195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2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Elaboración del Programa de </a:t>
              </a:r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Capacitación</a:t>
              </a:r>
              <a:endParaRPr lang="es-MX" sz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sp>
        <p:nvSpPr>
          <p:cNvPr id="6" name="Rectángulo 5"/>
          <p:cNvSpPr/>
          <p:nvPr/>
        </p:nvSpPr>
        <p:spPr>
          <a:xfrm>
            <a:off x="6496960" y="402618"/>
            <a:ext cx="26484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Soberana Titular" panose="02000000000000000000" pitchFamily="50" charset="0"/>
              </a:rPr>
              <a:t>Capacitación</a:t>
            </a:r>
            <a:endParaRPr lang="es-MX" sz="2000" b="1" dirty="0">
              <a:latin typeface="Soberana Titular" panose="02000000000000000000" pitchFamily="50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789515"/>
            <a:ext cx="2507309" cy="1415349"/>
          </a:xfrm>
          <a:prstGeom prst="rect">
            <a:avLst/>
          </a:prstGeom>
          <a:ln>
            <a:noFill/>
          </a:ln>
        </p:spPr>
      </p:pic>
      <p:grpSp>
        <p:nvGrpSpPr>
          <p:cNvPr id="31" name="Grupo 30"/>
          <p:cNvGrpSpPr/>
          <p:nvPr/>
        </p:nvGrpSpPr>
        <p:grpSpPr>
          <a:xfrm>
            <a:off x="4397932" y="1197647"/>
            <a:ext cx="2034864" cy="360040"/>
            <a:chOff x="189894" y="501038"/>
            <a:chExt cx="1334988" cy="533995"/>
          </a:xfrm>
          <a:solidFill>
            <a:schemeClr val="accent4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2" name="Cheurón 31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Cheurón 4"/>
            <p:cNvSpPr/>
            <p:nvPr/>
          </p:nvSpPr>
          <p:spPr>
            <a:xfrm>
              <a:off x="305647" y="570505"/>
              <a:ext cx="1174789" cy="42719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87313" lvl="3" algn="ctr"/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M</a:t>
              </a:r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esa </a:t>
              </a: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directiva del COTAS</a:t>
              </a:r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4384614" y="1666755"/>
            <a:ext cx="2034864" cy="360040"/>
            <a:chOff x="189894" y="501038"/>
            <a:chExt cx="1334988" cy="533995"/>
          </a:xfrm>
          <a:solidFill>
            <a:schemeClr val="accent4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5" name="Cheurón 34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Cheurón 4"/>
            <p:cNvSpPr/>
            <p:nvPr/>
          </p:nvSpPr>
          <p:spPr>
            <a:xfrm>
              <a:off x="296693" y="501038"/>
              <a:ext cx="1174789" cy="42719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lvl="3" indent="-1284288"/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Gerente </a:t>
              </a: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Operativo</a:t>
              </a: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4389625" y="2132856"/>
            <a:ext cx="2034864" cy="360040"/>
            <a:chOff x="189894" y="501038"/>
            <a:chExt cx="1334988" cy="533995"/>
          </a:xfrm>
          <a:solidFill>
            <a:schemeClr val="accent4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8" name="Cheurón 37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Cheurón 4"/>
            <p:cNvSpPr/>
            <p:nvPr/>
          </p:nvSpPr>
          <p:spPr>
            <a:xfrm>
              <a:off x="271713" y="539195"/>
              <a:ext cx="1103147" cy="42719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88900" lvl="3" indent="-1588" algn="ctr"/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U</a:t>
              </a:r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suarios </a:t>
              </a: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y sociedad en </a:t>
              </a:r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general</a:t>
              </a:r>
              <a:endParaRPr lang="es-MX" sz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1814577" y="5340794"/>
            <a:ext cx="2729508" cy="455550"/>
            <a:chOff x="189894" y="501038"/>
            <a:chExt cx="1334988" cy="533995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0" name="Cheurón 39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Cheurón 4"/>
            <p:cNvSpPr/>
            <p:nvPr/>
          </p:nvSpPr>
          <p:spPr>
            <a:xfrm>
              <a:off x="257008" y="558861"/>
              <a:ext cx="1174789" cy="42719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2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Programa de intercambio de </a:t>
              </a:r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experiencias</a:t>
              </a:r>
              <a:endParaRPr lang="es-MX" sz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4490985" y="5353374"/>
            <a:ext cx="2729508" cy="455550"/>
            <a:chOff x="189894" y="501038"/>
            <a:chExt cx="1334988" cy="533995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4" name="Cheurón 43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Cheurón 4"/>
            <p:cNvSpPr/>
            <p:nvPr/>
          </p:nvSpPr>
          <p:spPr>
            <a:xfrm>
              <a:off x="257008" y="558861"/>
              <a:ext cx="1174789" cy="42719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2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Reforzamiento de la Reunión Nacional de COTAS en el marco de la Expo-Agua</a:t>
              </a:r>
            </a:p>
          </p:txBody>
        </p:sp>
      </p:grpSp>
      <p:grpSp>
        <p:nvGrpSpPr>
          <p:cNvPr id="50" name="Grupo 49"/>
          <p:cNvGrpSpPr/>
          <p:nvPr/>
        </p:nvGrpSpPr>
        <p:grpSpPr>
          <a:xfrm>
            <a:off x="7248885" y="5017305"/>
            <a:ext cx="1815557" cy="521975"/>
            <a:chOff x="202664" y="581074"/>
            <a:chExt cx="1334988" cy="533995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1" name="Cheurón 50"/>
            <p:cNvSpPr/>
            <p:nvPr/>
          </p:nvSpPr>
          <p:spPr>
            <a:xfrm>
              <a:off x="202664" y="581074"/>
              <a:ext cx="1334988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Cheurón 4"/>
            <p:cNvSpPr/>
            <p:nvPr/>
          </p:nvSpPr>
          <p:spPr>
            <a:xfrm>
              <a:off x="352251" y="665318"/>
              <a:ext cx="1026599" cy="42719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2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Evaluación de avances vs </a:t>
              </a:r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metas</a:t>
              </a:r>
              <a:endParaRPr lang="es-MX" sz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53" name="Grupo 52"/>
          <p:cNvGrpSpPr/>
          <p:nvPr/>
        </p:nvGrpSpPr>
        <p:grpSpPr>
          <a:xfrm>
            <a:off x="7261938" y="5616699"/>
            <a:ext cx="1815557" cy="521974"/>
            <a:chOff x="202664" y="581074"/>
            <a:chExt cx="1334988" cy="533995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4" name="Cheurón 53"/>
            <p:cNvSpPr/>
            <p:nvPr/>
          </p:nvSpPr>
          <p:spPr>
            <a:xfrm>
              <a:off x="202664" y="581074"/>
              <a:ext cx="1334988" cy="533995"/>
            </a:xfrm>
            <a:prstGeom prst="chevron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Cheurón 4"/>
            <p:cNvSpPr/>
            <p:nvPr/>
          </p:nvSpPr>
          <p:spPr>
            <a:xfrm>
              <a:off x="405199" y="612827"/>
              <a:ext cx="1026599" cy="427195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2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Retroalimentación</a:t>
              </a:r>
              <a:endParaRPr lang="es-MX" sz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56" name="Grupo 55"/>
          <p:cNvGrpSpPr/>
          <p:nvPr/>
        </p:nvGrpSpPr>
        <p:grpSpPr>
          <a:xfrm>
            <a:off x="134530" y="1124744"/>
            <a:ext cx="1817696" cy="4853349"/>
            <a:chOff x="191433" y="10"/>
            <a:chExt cx="1817696" cy="4853349"/>
          </a:xfrm>
          <a:gradFill>
            <a:gsLst>
              <a:gs pos="0">
                <a:schemeClr val="accent4">
                  <a:lumMod val="0"/>
                  <a:lumOff val="100000"/>
                </a:schemeClr>
              </a:gs>
              <a:gs pos="56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  <a:scene3d>
            <a:camera prst="orthographicFront"/>
            <a:lightRig rig="flat" dir="t"/>
          </a:scene3d>
        </p:grpSpPr>
        <p:sp>
          <p:nvSpPr>
            <p:cNvPr id="57" name="Cheurón 56"/>
            <p:cNvSpPr/>
            <p:nvPr/>
          </p:nvSpPr>
          <p:spPr>
            <a:xfrm rot="5400000">
              <a:off x="-1326393" y="1517837"/>
              <a:ext cx="4853349" cy="1817695"/>
            </a:xfrm>
            <a:prstGeom prst="chevron">
              <a:avLst/>
            </a:prstGeom>
            <a:grpFill/>
            <a:ln>
              <a:gradFill flip="none" rotWithShape="1">
                <a:gsLst>
                  <a:gs pos="0">
                    <a:schemeClr val="accent4">
                      <a:lumMod val="0"/>
                      <a:lumOff val="100000"/>
                    </a:schemeClr>
                  </a:gs>
                  <a:gs pos="35000">
                    <a:schemeClr val="accent4">
                      <a:lumMod val="0"/>
                      <a:lumOff val="100000"/>
                    </a:schemeClr>
                  </a:gs>
                  <a:gs pos="100000">
                    <a:schemeClr val="accent4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</a:ln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Cheurón 4"/>
            <p:cNvSpPr/>
            <p:nvPr/>
          </p:nvSpPr>
          <p:spPr>
            <a:xfrm>
              <a:off x="191433" y="908859"/>
              <a:ext cx="1817695" cy="3035654"/>
            </a:xfrm>
            <a:prstGeom prst="rect">
              <a:avLst/>
            </a:prstGeom>
            <a:grpFill/>
            <a:ln>
              <a:gradFill flip="none" rotWithShape="1"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74000">
                    <a:schemeClr val="accent4">
                      <a:lumMod val="45000"/>
                      <a:lumOff val="55000"/>
                    </a:schemeClr>
                  </a:gs>
                  <a:gs pos="83000">
                    <a:schemeClr val="accent4">
                      <a:lumMod val="45000"/>
                      <a:lumOff val="5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b="0" kern="1200" dirty="0" smtClean="0">
                  <a:solidFill>
                    <a:schemeClr val="tx1"/>
                  </a:solidFill>
                </a:rPr>
                <a:t>Plan de Capacitación para los</a:t>
              </a:r>
            </a:p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b="0" kern="1200" dirty="0" smtClean="0">
                  <a:solidFill>
                    <a:schemeClr val="tx1"/>
                  </a:solidFill>
                </a:rPr>
                <a:t> COTAS</a:t>
              </a:r>
              <a:endParaRPr lang="es-MX" sz="2400" b="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187500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7" y="27839"/>
            <a:ext cx="7308304" cy="520934"/>
          </a:xfrm>
        </p:spPr>
        <p:txBody>
          <a:bodyPr>
            <a:noAutofit/>
          </a:bodyPr>
          <a:lstStyle/>
          <a:p>
            <a:pPr algn="ctr"/>
            <a:r>
              <a:rPr lang="es-MX" sz="1400" dirty="0">
                <a:latin typeface="Soberana Titular" panose="02000000000000000000" pitchFamily="50" charset="0"/>
              </a:rPr>
              <a:t>Factibilidad para la instrumentación del banco de iniciativas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2123728" y="2564904"/>
            <a:ext cx="6552728" cy="600060"/>
            <a:chOff x="189894" y="501038"/>
            <a:chExt cx="1334988" cy="533995"/>
          </a:xfr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8" name="Cheurón 27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Cheurón 4"/>
            <p:cNvSpPr/>
            <p:nvPr/>
          </p:nvSpPr>
          <p:spPr>
            <a:xfrm>
              <a:off x="239406" y="561805"/>
              <a:ext cx="1253291" cy="427195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Cuotas </a:t>
              </a: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de recuperación por prestación de servicios de asesoría y capacitación (catálogos de servicios; </a:t>
              </a:r>
              <a:r>
                <a:rPr lang="es-MX" sz="1200" dirty="0" err="1">
                  <a:solidFill>
                    <a:schemeClr val="tx1"/>
                  </a:solidFill>
                  <a:latin typeface="Soberana Sans" panose="02000000000000000000" pitchFamily="50" charset="0"/>
                </a:rPr>
                <a:t>p.e</a:t>
              </a: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. trámites administrativos)n</a:t>
              </a:r>
            </a:p>
          </p:txBody>
        </p:sp>
      </p:grpSp>
      <p:grpSp>
        <p:nvGrpSpPr>
          <p:cNvPr id="77" name="Grupo 76"/>
          <p:cNvGrpSpPr/>
          <p:nvPr/>
        </p:nvGrpSpPr>
        <p:grpSpPr>
          <a:xfrm>
            <a:off x="2195736" y="3693530"/>
            <a:ext cx="5715632" cy="360040"/>
            <a:chOff x="189894" y="501038"/>
            <a:chExt cx="1334988" cy="533995"/>
          </a:xfr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84" name="Cheurón 83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Cheurón 4"/>
            <p:cNvSpPr/>
            <p:nvPr/>
          </p:nvSpPr>
          <p:spPr>
            <a:xfrm>
              <a:off x="229838" y="542639"/>
              <a:ext cx="1247160" cy="427195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1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Cuotas por </a:t>
              </a:r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membresías</a:t>
              </a:r>
              <a:endParaRPr lang="es-MX" sz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89" name="Grupo 88"/>
          <p:cNvGrpSpPr/>
          <p:nvPr/>
        </p:nvGrpSpPr>
        <p:grpSpPr>
          <a:xfrm>
            <a:off x="2244931" y="4679466"/>
            <a:ext cx="6431525" cy="503963"/>
            <a:chOff x="189894" y="501038"/>
            <a:chExt cx="1334988" cy="646964"/>
          </a:xfrm>
          <a:solidFill>
            <a:schemeClr val="accent2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0" name="Cheurón 89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74000">
                  <a:schemeClr val="accent2">
                    <a:lumMod val="45000"/>
                    <a:lumOff val="55000"/>
                  </a:schemeClr>
                </a:gs>
                <a:gs pos="83000">
                  <a:schemeClr val="accent2">
                    <a:lumMod val="45000"/>
                    <a:lumOff val="5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1" name="Cheurón 4"/>
            <p:cNvSpPr/>
            <p:nvPr/>
          </p:nvSpPr>
          <p:spPr>
            <a:xfrm>
              <a:off x="238822" y="601218"/>
              <a:ext cx="1253268" cy="546784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1" algn="ctr"/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Capacidad para emitir facturas deducibles de impuestos por donaciones económicas</a:t>
              </a:r>
            </a:p>
            <a:p>
              <a:pPr algn="ctr"/>
              <a:endParaRPr lang="es-MX" sz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grpSp>
        <p:nvGrpSpPr>
          <p:cNvPr id="92" name="Grupo 91"/>
          <p:cNvGrpSpPr/>
          <p:nvPr/>
        </p:nvGrpSpPr>
        <p:grpSpPr>
          <a:xfrm>
            <a:off x="2230570" y="5709754"/>
            <a:ext cx="5696376" cy="455550"/>
            <a:chOff x="189894" y="501038"/>
            <a:chExt cx="1334988" cy="533995"/>
          </a:xfr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3" name="Cheurón 92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4" name="Cheurón 4"/>
            <p:cNvSpPr/>
            <p:nvPr/>
          </p:nvSpPr>
          <p:spPr>
            <a:xfrm>
              <a:off x="249233" y="559505"/>
              <a:ext cx="1222249" cy="427195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marL="0" lvl="2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Establecimiento </a:t>
              </a: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de mecanismo de rendición de </a:t>
              </a:r>
              <a:r>
                <a:rPr lang="es-MX" sz="1200" dirty="0" smtClean="0">
                  <a:solidFill>
                    <a:schemeClr val="tx1"/>
                  </a:solidFill>
                  <a:latin typeface="Soberana Sans" panose="02000000000000000000" pitchFamily="50" charset="0"/>
                </a:rPr>
                <a:t>cuentas.</a:t>
              </a:r>
              <a:endParaRPr lang="es-MX" sz="1200" dirty="0">
                <a:solidFill>
                  <a:schemeClr val="tx1"/>
                </a:solidFill>
                <a:latin typeface="Soberana Sans" panose="02000000000000000000" pitchFamily="50" charset="0"/>
              </a:endParaRPr>
            </a:p>
          </p:txBody>
        </p:sp>
      </p:grpSp>
      <p:sp>
        <p:nvSpPr>
          <p:cNvPr id="6" name="Rectángulo 5"/>
          <p:cNvSpPr/>
          <p:nvPr/>
        </p:nvSpPr>
        <p:spPr>
          <a:xfrm>
            <a:off x="6300192" y="358423"/>
            <a:ext cx="28405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2000" b="1" dirty="0" smtClean="0">
                <a:latin typeface="Soberana Titular" panose="02000000000000000000" pitchFamily="50" charset="0"/>
              </a:rPr>
              <a:t>Financiamiento</a:t>
            </a:r>
            <a:endParaRPr lang="es-MX" sz="2000" b="1" dirty="0">
              <a:latin typeface="Soberana Titular" panose="02000000000000000000" pitchFamily="50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9E5E4"/>
              </a:clrFrom>
              <a:clrTo>
                <a:srgbClr val="E9E5E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833" y="764704"/>
            <a:ext cx="2569806" cy="1284903"/>
          </a:xfrm>
          <a:prstGeom prst="rect">
            <a:avLst/>
          </a:prstGeom>
        </p:spPr>
      </p:pic>
      <p:grpSp>
        <p:nvGrpSpPr>
          <p:cNvPr id="42" name="Grupo 41"/>
          <p:cNvGrpSpPr/>
          <p:nvPr/>
        </p:nvGrpSpPr>
        <p:grpSpPr>
          <a:xfrm>
            <a:off x="2195736" y="1216902"/>
            <a:ext cx="4464496" cy="843946"/>
            <a:chOff x="189894" y="501038"/>
            <a:chExt cx="1334988" cy="533995"/>
          </a:xfrm>
          <a:gradFill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6" name="Cheurón 45"/>
            <p:cNvSpPr/>
            <p:nvPr/>
          </p:nvSpPr>
          <p:spPr>
            <a:xfrm>
              <a:off x="189894" y="501038"/>
              <a:ext cx="1334988" cy="533995"/>
            </a:xfrm>
            <a:prstGeom prst="chevron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Cheurón 4"/>
            <p:cNvSpPr/>
            <p:nvPr/>
          </p:nvSpPr>
          <p:spPr>
            <a:xfrm>
              <a:off x="277374" y="561805"/>
              <a:ext cx="1225976" cy="427195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4445" rIns="0" bIns="4445" numCol="1" spcCol="1270" anchor="ctr" anchorCtr="0">
              <a:noAutofit/>
            </a:bodyPr>
            <a:lstStyle/>
            <a:p>
              <a:pPr lvl="0" algn="ctr"/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Consolidar las aportaciones federales, estatales y municipales (Convenios que especifiquen y respalden acciones de colaboración, </a:t>
              </a:r>
              <a:r>
                <a:rPr lang="es-MX" sz="1200" dirty="0" err="1">
                  <a:solidFill>
                    <a:schemeClr val="tx1"/>
                  </a:solidFill>
                  <a:latin typeface="Soberana Sans" panose="02000000000000000000" pitchFamily="50" charset="0"/>
                </a:rPr>
                <a:t>p.e</a:t>
              </a:r>
              <a:r>
                <a:rPr lang="es-MX" sz="1200" dirty="0">
                  <a:solidFill>
                    <a:schemeClr val="tx1"/>
                  </a:solidFill>
                  <a:latin typeface="Soberana Sans" panose="02000000000000000000" pitchFamily="50" charset="0"/>
                </a:rPr>
                <a:t>, medición y monitoreo piezométrico)</a:t>
              </a:r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362688" y="1073374"/>
            <a:ext cx="1266440" cy="5307954"/>
            <a:chOff x="226118" y="22461"/>
            <a:chExt cx="1266440" cy="4736805"/>
          </a:xfrm>
          <a:scene3d>
            <a:camera prst="orthographicFront"/>
            <a:lightRig rig="flat" dir="t"/>
          </a:scene3d>
        </p:grpSpPr>
        <p:sp>
          <p:nvSpPr>
            <p:cNvPr id="49" name="Cheurón 48"/>
            <p:cNvSpPr/>
            <p:nvPr/>
          </p:nvSpPr>
          <p:spPr>
            <a:xfrm rot="5400000">
              <a:off x="-1509064" y="1757644"/>
              <a:ext cx="4736805" cy="1266439"/>
            </a:xfrm>
            <a:prstGeom prst="chevron">
              <a:avLst/>
            </a:prstGeom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74000">
                  <a:schemeClr val="accent2">
                    <a:lumMod val="45000"/>
                    <a:lumOff val="55000"/>
                  </a:schemeClr>
                </a:gs>
                <a:gs pos="83000">
                  <a:schemeClr val="accent2">
                    <a:lumMod val="45000"/>
                    <a:lumOff val="5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Cheurón 4"/>
            <p:cNvSpPr/>
            <p:nvPr/>
          </p:nvSpPr>
          <p:spPr>
            <a:xfrm>
              <a:off x="226118" y="655682"/>
              <a:ext cx="1266439" cy="3470366"/>
            </a:xfrm>
            <a:prstGeom prst="rect">
              <a:avLst/>
            </a:prstGeom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800" b="1" kern="1200" dirty="0" smtClean="0">
                  <a:solidFill>
                    <a:schemeClr val="tx1"/>
                  </a:solidFill>
                </a:rPr>
                <a:t>Consolidar las aportaciones federales, estatales y municipales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678161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pptbackground.net/background/Vintage-Blue-Microsoft-for-Powerpoint-Template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57" b="13176"/>
          <a:stretch/>
        </p:blipFill>
        <p:spPr bwMode="auto">
          <a:xfrm flipH="1" flipV="1">
            <a:off x="15272" y="2133599"/>
            <a:ext cx="91440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-180528" y="3245895"/>
            <a:ext cx="9016459" cy="178793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361950" algn="ctr"/>
            <a:r>
              <a:rPr lang="es-MX" sz="2800" b="1" dirty="0" smtClean="0">
                <a:solidFill>
                  <a:schemeClr val="accent1">
                    <a:lumMod val="50000"/>
                  </a:schemeClr>
                </a:solidFill>
                <a:latin typeface="Soberana Titular" panose="02000000000000000000" pitchFamily="50" charset="0"/>
                <a:ea typeface="Verdana" panose="020B0604030504040204" pitchFamily="34" charset="0"/>
                <a:cs typeface="Verdana" panose="020B0604030504040204" pitchFamily="34" charset="0"/>
              </a:rPr>
              <a:t>Gracias por su Atención</a:t>
            </a:r>
          </a:p>
          <a:p>
            <a:pPr marL="361950" algn="ctr"/>
            <a:endParaRPr lang="es-MX" sz="2800" b="1" dirty="0">
              <a:solidFill>
                <a:schemeClr val="accent1">
                  <a:lumMod val="50000"/>
                </a:schemeClr>
              </a:solidFill>
              <a:latin typeface="Soberana Titular" panose="02000000000000000000" pitchFamily="50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1950" algn="ctr"/>
            <a:endParaRPr lang="es-MX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Soberana Titular" panose="02000000000000000000" pitchFamily="50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1950" algn="ctr"/>
            <a:endParaRPr lang="es-MX" sz="2000" b="1" dirty="0">
              <a:solidFill>
                <a:schemeClr val="tx1">
                  <a:lumMod val="65000"/>
                  <a:lumOff val="35000"/>
                </a:schemeClr>
              </a:solidFill>
              <a:latin typeface="Soberana Titular" panose="02000000000000000000" pitchFamily="50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1950" algn="ctr"/>
            <a:r>
              <a:rPr lang="es-MX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berana Titular" panose="02000000000000000000" pitchFamily="50" charset="0"/>
                <a:ea typeface="Verdana" panose="020B0604030504040204" pitchFamily="34" charset="0"/>
                <a:cs typeface="Verdana" panose="020B0604030504040204" pitchFamily="34" charset="0"/>
              </a:rPr>
              <a:t>Coordinación General de Atención de emergencias y Consejos de Cuenca</a:t>
            </a:r>
            <a:endParaRPr lang="es-MX" sz="1100" b="1" dirty="0">
              <a:solidFill>
                <a:schemeClr val="tx1">
                  <a:lumMod val="65000"/>
                  <a:lumOff val="35000"/>
                </a:schemeClr>
              </a:solidFill>
              <a:latin typeface="Soberana Titular" panose="02000000000000000000" pitchFamily="50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158" y="476672"/>
            <a:ext cx="5616227" cy="136815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CuadroTexto 1"/>
          <p:cNvSpPr txBox="1"/>
          <p:nvPr/>
        </p:nvSpPr>
        <p:spPr>
          <a:xfrm>
            <a:off x="7156764" y="6310481"/>
            <a:ext cx="18726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1950" algn="r"/>
            <a:r>
              <a:rPr lang="es-MX" sz="105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Ciudad de México</a:t>
            </a:r>
          </a:p>
          <a:p>
            <a:pPr marL="361950" algn="r"/>
            <a:r>
              <a:rPr lang="es-MX" sz="105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Agosto de 2018</a:t>
            </a:r>
            <a:endParaRPr lang="es-MX" sz="105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24759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15370</TotalTime>
  <Words>640</Words>
  <Application>Microsoft Office PowerPoint</Application>
  <PresentationFormat>Presentación en pantalla (4:3)</PresentationFormat>
  <Paragraphs>90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Soberana Sans</vt:lpstr>
      <vt:lpstr>Soberana Sans Light</vt:lpstr>
      <vt:lpstr>Soberana Titular</vt:lpstr>
      <vt:lpstr>Times New Roman</vt:lpstr>
      <vt:lpstr>Verdana</vt:lpstr>
      <vt:lpstr>Tema de Office</vt:lpstr>
      <vt:lpstr>Presentación de PowerPoint</vt:lpstr>
      <vt:lpstr>Factibilidad para la instrumentación del banco de iniciativas</vt:lpstr>
      <vt:lpstr>Factibilidad para la instrumentación del banco de iniciativas</vt:lpstr>
      <vt:lpstr>Factibilidad para la instrumentación del banco de iniciativas</vt:lpstr>
      <vt:lpstr>Factibilidad para la instrumentación del banco de iniciativas</vt:lpstr>
      <vt:lpstr>Factibilidad para la instrumentación del banco de iniciativas</vt:lpstr>
      <vt:lpstr>Factibilidad para la instrumentación del banco de iniciativas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Perez Enriquez Alejandro</dc:creator>
  <cp:lastModifiedBy>Lopez Pozos Isaac</cp:lastModifiedBy>
  <cp:revision>313</cp:revision>
  <cp:lastPrinted>2018-08-29T00:33:45Z</cp:lastPrinted>
  <dcterms:created xsi:type="dcterms:W3CDTF">2016-11-10T02:52:39Z</dcterms:created>
  <dcterms:modified xsi:type="dcterms:W3CDTF">2018-08-29T00:34:55Z</dcterms:modified>
</cp:coreProperties>
</file>