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0"/>
  </p:notesMasterIdLst>
  <p:sldIdLst>
    <p:sldId id="280" r:id="rId2"/>
    <p:sldId id="256" r:id="rId3"/>
    <p:sldId id="270" r:id="rId4"/>
    <p:sldId id="271" r:id="rId5"/>
    <p:sldId id="272" r:id="rId6"/>
    <p:sldId id="273" r:id="rId7"/>
    <p:sldId id="275" r:id="rId8"/>
    <p:sldId id="265" r:id="rId9"/>
    <p:sldId id="274" r:id="rId10"/>
    <p:sldId id="268" r:id="rId11"/>
    <p:sldId id="258" r:id="rId12"/>
    <p:sldId id="276" r:id="rId13"/>
    <p:sldId id="259" r:id="rId14"/>
    <p:sldId id="266" r:id="rId15"/>
    <p:sldId id="279" r:id="rId16"/>
    <p:sldId id="269" r:id="rId17"/>
    <p:sldId id="278" r:id="rId18"/>
    <p:sldId id="277" r:id="rId19"/>
  </p:sldIdLst>
  <p:sldSz cx="9144000" cy="6858000" type="letter"/>
  <p:notesSz cx="6797675" cy="9926638"/>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nces Mejía Jaime Alejandro" initials="VMJA" lastIdx="0" clrIdx="0">
    <p:extLst>
      <p:ext uri="{19B8F6BF-5375-455C-9EA6-DF929625EA0E}">
        <p15:presenceInfo xmlns:p15="http://schemas.microsoft.com/office/powerpoint/2012/main" xmlns="" userId="Vences Mejía Jaime Alejand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FC4E"/>
    <a:srgbClr val="CBE004"/>
    <a:srgbClr val="57E8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74" d="100"/>
          <a:sy n="74" d="100"/>
        </p:scale>
        <p:origin x="-1158" y="-9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Programas de Gestión</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A3D-4EA6-B0C7-4A4F7B82B89D}"/>
              </c:ext>
            </c:extLst>
          </c:dPt>
          <c:dPt>
            <c:idx val="1"/>
            <c:bubble3D val="0"/>
            <c:spPr>
              <a:solidFill>
                <a:schemeClr val="bg1"/>
              </a:solidFill>
              <a:ln w="19050">
                <a:solidFill>
                  <a:schemeClr val="lt1"/>
                </a:solidFill>
              </a:ln>
              <a:effectLst/>
            </c:spPr>
            <c:extLst xmlns:c16r2="http://schemas.microsoft.com/office/drawing/2015/06/chart">
              <c:ext xmlns:c16="http://schemas.microsoft.com/office/drawing/2014/chart" uri="{C3380CC4-5D6E-409C-BE32-E72D297353CC}">
                <c16:uniqueId val="{00000003-BA3D-4EA6-B0C7-4A4F7B82B89D}"/>
              </c:ext>
            </c:extLst>
          </c:dPt>
          <c:cat>
            <c:strRef>
              <c:f>Hoja1!$A$2:$A$3</c:f>
              <c:strCache>
                <c:ptCount val="2"/>
                <c:pt idx="0">
                  <c:v>Con Programa</c:v>
                </c:pt>
                <c:pt idx="1">
                  <c:v>Sin Programa</c:v>
                </c:pt>
              </c:strCache>
            </c:strRef>
          </c:cat>
          <c:val>
            <c:numRef>
              <c:f>Hoja1!$B$2:$B$3</c:f>
              <c:numCache>
                <c:formatCode>General</c:formatCode>
                <c:ptCount val="2"/>
                <c:pt idx="0">
                  <c:v>133</c:v>
                </c:pt>
                <c:pt idx="1">
                  <c:v>82</c:v>
                </c:pt>
              </c:numCache>
            </c:numRef>
          </c:val>
          <c:extLst xmlns:c16r2="http://schemas.microsoft.com/office/drawing/2015/06/chart">
            <c:ext xmlns:c16="http://schemas.microsoft.com/office/drawing/2014/chart" uri="{C3380CC4-5D6E-409C-BE32-E72D297353CC}">
              <c16:uniqueId val="{00000004-BA3D-4EA6-B0C7-4A4F7B82B89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s-MX" sz="1200" dirty="0"/>
              <a:t>Programas de Gestión realizados en órganos auxiliares</a:t>
            </a:r>
            <a:r>
              <a:rPr lang="es-MX" sz="1200" baseline="0" dirty="0"/>
              <a:t> </a:t>
            </a:r>
            <a:r>
              <a:rPr lang="es-MX" sz="1200" b="0" baseline="0" dirty="0"/>
              <a:t>(acumulados)</a:t>
            </a:r>
            <a:endParaRPr lang="es-MX" sz="1200" b="0" dirty="0"/>
          </a:p>
        </c:rich>
      </c:tx>
      <c:layout>
        <c:manualLayout>
          <c:xMode val="edge"/>
          <c:yMode val="edge"/>
          <c:x val="0.27317211948790898"/>
          <c:y val="4.4092323075213866E-2"/>
        </c:manualLayout>
      </c:layout>
      <c:overlay val="0"/>
    </c:title>
    <c:autoTitleDeleted val="0"/>
    <c:plotArea>
      <c:layout/>
      <c:lineChart>
        <c:grouping val="standard"/>
        <c:varyColors val="0"/>
        <c:ser>
          <c:idx val="1"/>
          <c:order val="0"/>
          <c:tx>
            <c:strRef>
              <c:f>Hoja1!$C$1</c:f>
              <c:strCache>
                <c:ptCount val="1"/>
                <c:pt idx="0">
                  <c:v>Realizado</c:v>
                </c:pt>
              </c:strCache>
            </c:strRef>
          </c:tx>
          <c:cat>
            <c:numRef>
              <c:f>Hoja1!$A$2:$A$12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Hoja1!$C$2:$C$12</c:f>
              <c:numCache>
                <c:formatCode>General</c:formatCode>
                <c:ptCount val="11"/>
                <c:pt idx="0">
                  <c:v>6</c:v>
                </c:pt>
                <c:pt idx="1">
                  <c:v>21</c:v>
                </c:pt>
                <c:pt idx="2">
                  <c:v>43</c:v>
                </c:pt>
                <c:pt idx="3">
                  <c:v>58</c:v>
                </c:pt>
                <c:pt idx="4">
                  <c:v>88</c:v>
                </c:pt>
                <c:pt idx="5">
                  <c:v>100</c:v>
                </c:pt>
                <c:pt idx="6">
                  <c:v>108</c:v>
                </c:pt>
                <c:pt idx="7">
                  <c:v>118</c:v>
                </c:pt>
                <c:pt idx="8">
                  <c:v>131</c:v>
                </c:pt>
                <c:pt idx="9">
                  <c:v>135</c:v>
                </c:pt>
                <c:pt idx="10">
                  <c:v>140</c:v>
                </c:pt>
              </c:numCache>
            </c:numRef>
          </c:val>
          <c:smooth val="0"/>
          <c:extLst xmlns:c16r2="http://schemas.microsoft.com/office/drawing/2015/06/chart">
            <c:ext xmlns:c16="http://schemas.microsoft.com/office/drawing/2014/chart" uri="{C3380CC4-5D6E-409C-BE32-E72D297353CC}">
              <c16:uniqueId val="{00000000-0218-4BF4-A482-A2D6A6493A07}"/>
            </c:ext>
          </c:extLst>
        </c:ser>
        <c:dLbls>
          <c:showLegendKey val="0"/>
          <c:showVal val="0"/>
          <c:showCatName val="0"/>
          <c:showSerName val="0"/>
          <c:showPercent val="0"/>
          <c:showBubbleSize val="0"/>
        </c:dLbls>
        <c:marker val="1"/>
        <c:smooth val="0"/>
        <c:axId val="329298304"/>
        <c:axId val="329299840"/>
      </c:lineChart>
      <c:catAx>
        <c:axId val="329298304"/>
        <c:scaling>
          <c:orientation val="minMax"/>
        </c:scaling>
        <c:delete val="0"/>
        <c:axPos val="b"/>
        <c:numFmt formatCode="General" sourceLinked="1"/>
        <c:majorTickMark val="none"/>
        <c:minorTickMark val="none"/>
        <c:tickLblPos val="nextTo"/>
        <c:crossAx val="329299840"/>
        <c:crosses val="autoZero"/>
        <c:auto val="1"/>
        <c:lblAlgn val="ctr"/>
        <c:lblOffset val="100"/>
        <c:noMultiLvlLbl val="0"/>
      </c:catAx>
      <c:valAx>
        <c:axId val="329299840"/>
        <c:scaling>
          <c:orientation val="minMax"/>
        </c:scaling>
        <c:delete val="0"/>
        <c:axPos val="l"/>
        <c:majorGridlines/>
        <c:numFmt formatCode="General" sourceLinked="1"/>
        <c:majorTickMark val="none"/>
        <c:minorTickMark val="none"/>
        <c:tickLblPos val="nextTo"/>
        <c:txPr>
          <a:bodyPr/>
          <a:lstStyle/>
          <a:p>
            <a:pPr>
              <a:defRPr sz="1000" b="1"/>
            </a:pPr>
            <a:endParaRPr lang="es-MX"/>
          </a:p>
        </c:txPr>
        <c:crossAx val="329298304"/>
        <c:crosses val="autoZero"/>
        <c:crossBetween val="between"/>
      </c:valAx>
      <c:dTable>
        <c:showHorzBorder val="1"/>
        <c:showVertBorder val="1"/>
        <c:showOutline val="1"/>
        <c:showKeys val="1"/>
        <c:txPr>
          <a:bodyPr/>
          <a:lstStyle/>
          <a:p>
            <a:pPr rtl="0">
              <a:defRPr sz="1100"/>
            </a:pPr>
            <a:endParaRPr lang="es-MX"/>
          </a:p>
        </c:txPr>
      </c:dTable>
    </c:plotArea>
    <c:plotVisOnly val="1"/>
    <c:dispBlanksAs val="gap"/>
    <c:showDLblsOverMax val="0"/>
  </c:chart>
  <c:txPr>
    <a:bodyPr/>
    <a:lstStyle/>
    <a:p>
      <a:pPr>
        <a:defRPr sz="1800"/>
      </a:pPr>
      <a:endParaRPr lang="es-MX"/>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EB95CF-76CB-4891-8273-08E09A0CD838}" type="doc">
      <dgm:prSet loTypeId="urn:microsoft.com/office/officeart/2005/8/layout/cycle7" loCatId="cycle" qsTypeId="urn:microsoft.com/office/officeart/2005/8/quickstyle/3d1" qsCatId="3D" csTypeId="urn:microsoft.com/office/officeart/2005/8/colors/colorful4" csCatId="colorful" phldr="1"/>
      <dgm:spPr/>
      <dgm:t>
        <a:bodyPr/>
        <a:lstStyle/>
        <a:p>
          <a:endParaRPr lang="es-MX"/>
        </a:p>
      </dgm:t>
    </dgm:pt>
    <dgm:pt modelId="{45C1A77C-F1DC-4256-81C7-FAC664F68A2F}">
      <dgm:prSet phldrT="[Texto]"/>
      <dgm:spPr/>
      <dgm:t>
        <a:bodyPr/>
        <a:lstStyle/>
        <a:p>
          <a:r>
            <a:rPr lang="es-MX" dirty="0" smtClean="0">
              <a:solidFill>
                <a:schemeClr val="tx1"/>
              </a:solidFill>
            </a:rPr>
            <a:t>Preservación</a:t>
          </a:r>
          <a:endParaRPr lang="es-MX" dirty="0">
            <a:solidFill>
              <a:schemeClr val="tx1"/>
            </a:solidFill>
          </a:endParaRPr>
        </a:p>
      </dgm:t>
    </dgm:pt>
    <dgm:pt modelId="{846C490E-5E4E-45EF-80CB-196CE4B4DD37}" type="parTrans" cxnId="{CCF21078-B75F-4192-BD1F-094EB6A7440E}">
      <dgm:prSet/>
      <dgm:spPr/>
      <dgm:t>
        <a:bodyPr/>
        <a:lstStyle/>
        <a:p>
          <a:endParaRPr lang="es-MX">
            <a:solidFill>
              <a:schemeClr val="tx1"/>
            </a:solidFill>
          </a:endParaRPr>
        </a:p>
      </dgm:t>
    </dgm:pt>
    <dgm:pt modelId="{612C29A8-5BD6-4C2F-8126-620375381D17}" type="sibTrans" cxnId="{CCF21078-B75F-4192-BD1F-094EB6A7440E}">
      <dgm:prSet/>
      <dgm:spPr/>
      <dgm:t>
        <a:bodyPr/>
        <a:lstStyle/>
        <a:p>
          <a:endParaRPr lang="es-MX">
            <a:solidFill>
              <a:schemeClr val="tx1"/>
            </a:solidFill>
          </a:endParaRPr>
        </a:p>
      </dgm:t>
    </dgm:pt>
    <dgm:pt modelId="{C5DA1D3A-EFB6-4236-ADDD-A902E5DA7E51}">
      <dgm:prSet phldrT="[Texto]"/>
      <dgm:spPr/>
      <dgm:t>
        <a:bodyPr/>
        <a:lstStyle/>
        <a:p>
          <a:r>
            <a:rPr lang="es-MX" dirty="0" smtClean="0">
              <a:solidFill>
                <a:schemeClr val="tx1"/>
              </a:solidFill>
            </a:rPr>
            <a:t>Recuperación</a:t>
          </a:r>
          <a:endParaRPr lang="es-MX" dirty="0">
            <a:solidFill>
              <a:schemeClr val="tx1"/>
            </a:solidFill>
          </a:endParaRPr>
        </a:p>
      </dgm:t>
    </dgm:pt>
    <dgm:pt modelId="{C79032B6-CECD-4076-AA85-3AE287C09F45}" type="parTrans" cxnId="{0702244F-C0E6-4E93-B909-E7C4C4CF739E}">
      <dgm:prSet/>
      <dgm:spPr/>
      <dgm:t>
        <a:bodyPr/>
        <a:lstStyle/>
        <a:p>
          <a:endParaRPr lang="es-MX">
            <a:solidFill>
              <a:schemeClr val="tx1"/>
            </a:solidFill>
          </a:endParaRPr>
        </a:p>
      </dgm:t>
    </dgm:pt>
    <dgm:pt modelId="{988559DF-881D-4BD9-BC42-3C15A13C5983}" type="sibTrans" cxnId="{0702244F-C0E6-4E93-B909-E7C4C4CF739E}">
      <dgm:prSet/>
      <dgm:spPr/>
      <dgm:t>
        <a:bodyPr/>
        <a:lstStyle/>
        <a:p>
          <a:endParaRPr lang="es-MX">
            <a:solidFill>
              <a:schemeClr val="tx1"/>
            </a:solidFill>
          </a:endParaRPr>
        </a:p>
      </dgm:t>
    </dgm:pt>
    <dgm:pt modelId="{A4B3A415-1CE8-4AD1-BFCF-A9990746B074}">
      <dgm:prSet phldrT="[Texto]"/>
      <dgm:spPr/>
      <dgm:t>
        <a:bodyPr/>
        <a:lstStyle/>
        <a:p>
          <a:r>
            <a:rPr lang="es-MX" dirty="0" smtClean="0">
              <a:solidFill>
                <a:schemeClr val="tx1"/>
              </a:solidFill>
            </a:rPr>
            <a:t>Estabilización</a:t>
          </a:r>
          <a:endParaRPr lang="es-MX" dirty="0">
            <a:solidFill>
              <a:schemeClr val="tx1"/>
            </a:solidFill>
          </a:endParaRPr>
        </a:p>
      </dgm:t>
    </dgm:pt>
    <dgm:pt modelId="{9AA4CAF0-BA28-4D14-8047-C5AAC39C5BC6}" type="parTrans" cxnId="{9E85FE8E-FC0C-4F6A-A141-AAB1842A0375}">
      <dgm:prSet/>
      <dgm:spPr/>
      <dgm:t>
        <a:bodyPr/>
        <a:lstStyle/>
        <a:p>
          <a:endParaRPr lang="es-MX">
            <a:solidFill>
              <a:schemeClr val="tx1"/>
            </a:solidFill>
          </a:endParaRPr>
        </a:p>
      </dgm:t>
    </dgm:pt>
    <dgm:pt modelId="{9EDF04ED-86DD-4831-9F81-17959B835A4F}" type="sibTrans" cxnId="{9E85FE8E-FC0C-4F6A-A141-AAB1842A0375}">
      <dgm:prSet/>
      <dgm:spPr/>
      <dgm:t>
        <a:bodyPr/>
        <a:lstStyle/>
        <a:p>
          <a:endParaRPr lang="es-MX">
            <a:solidFill>
              <a:schemeClr val="tx1"/>
            </a:solidFill>
          </a:endParaRPr>
        </a:p>
      </dgm:t>
    </dgm:pt>
    <dgm:pt modelId="{99FC65A7-E462-499B-A4F0-92F5BD1BA63A}" type="pres">
      <dgm:prSet presAssocID="{CDEB95CF-76CB-4891-8273-08E09A0CD838}" presName="Name0" presStyleCnt="0">
        <dgm:presLayoutVars>
          <dgm:dir/>
          <dgm:resizeHandles val="exact"/>
        </dgm:presLayoutVars>
      </dgm:prSet>
      <dgm:spPr/>
      <dgm:t>
        <a:bodyPr/>
        <a:lstStyle/>
        <a:p>
          <a:endParaRPr lang="es-MX"/>
        </a:p>
      </dgm:t>
    </dgm:pt>
    <dgm:pt modelId="{41F1E227-B1A5-48F8-A0F4-AAC2884B33C8}" type="pres">
      <dgm:prSet presAssocID="{45C1A77C-F1DC-4256-81C7-FAC664F68A2F}" presName="node" presStyleLbl="node1" presStyleIdx="0" presStyleCnt="3">
        <dgm:presLayoutVars>
          <dgm:bulletEnabled val="1"/>
        </dgm:presLayoutVars>
      </dgm:prSet>
      <dgm:spPr/>
      <dgm:t>
        <a:bodyPr/>
        <a:lstStyle/>
        <a:p>
          <a:endParaRPr lang="es-MX"/>
        </a:p>
      </dgm:t>
    </dgm:pt>
    <dgm:pt modelId="{4F728CDC-CE71-4244-8655-312B1EB58AD3}" type="pres">
      <dgm:prSet presAssocID="{612C29A8-5BD6-4C2F-8126-620375381D17}" presName="sibTrans" presStyleLbl="sibTrans2D1" presStyleIdx="0" presStyleCnt="3"/>
      <dgm:spPr/>
      <dgm:t>
        <a:bodyPr/>
        <a:lstStyle/>
        <a:p>
          <a:endParaRPr lang="es-MX"/>
        </a:p>
      </dgm:t>
    </dgm:pt>
    <dgm:pt modelId="{F297058F-83A2-425E-BDA8-780F8C3C5733}" type="pres">
      <dgm:prSet presAssocID="{612C29A8-5BD6-4C2F-8126-620375381D17}" presName="connectorText" presStyleLbl="sibTrans2D1" presStyleIdx="0" presStyleCnt="3"/>
      <dgm:spPr/>
      <dgm:t>
        <a:bodyPr/>
        <a:lstStyle/>
        <a:p>
          <a:endParaRPr lang="es-MX"/>
        </a:p>
      </dgm:t>
    </dgm:pt>
    <dgm:pt modelId="{36086AD9-B53D-45C1-AFAB-37C5769D06F4}" type="pres">
      <dgm:prSet presAssocID="{C5DA1D3A-EFB6-4236-ADDD-A902E5DA7E51}" presName="node" presStyleLbl="node1" presStyleIdx="1" presStyleCnt="3">
        <dgm:presLayoutVars>
          <dgm:bulletEnabled val="1"/>
        </dgm:presLayoutVars>
      </dgm:prSet>
      <dgm:spPr/>
      <dgm:t>
        <a:bodyPr/>
        <a:lstStyle/>
        <a:p>
          <a:endParaRPr lang="es-MX"/>
        </a:p>
      </dgm:t>
    </dgm:pt>
    <dgm:pt modelId="{5A30D50C-582D-46F4-BC37-EFDAF8026F36}" type="pres">
      <dgm:prSet presAssocID="{988559DF-881D-4BD9-BC42-3C15A13C5983}" presName="sibTrans" presStyleLbl="sibTrans2D1" presStyleIdx="1" presStyleCnt="3"/>
      <dgm:spPr/>
      <dgm:t>
        <a:bodyPr/>
        <a:lstStyle/>
        <a:p>
          <a:endParaRPr lang="es-MX"/>
        </a:p>
      </dgm:t>
    </dgm:pt>
    <dgm:pt modelId="{EBC58136-88C3-41B5-9BF1-987A428BA4E5}" type="pres">
      <dgm:prSet presAssocID="{988559DF-881D-4BD9-BC42-3C15A13C5983}" presName="connectorText" presStyleLbl="sibTrans2D1" presStyleIdx="1" presStyleCnt="3"/>
      <dgm:spPr/>
      <dgm:t>
        <a:bodyPr/>
        <a:lstStyle/>
        <a:p>
          <a:endParaRPr lang="es-MX"/>
        </a:p>
      </dgm:t>
    </dgm:pt>
    <dgm:pt modelId="{7E02B138-34FF-4D2B-BBB8-72A0BD33BD85}" type="pres">
      <dgm:prSet presAssocID="{A4B3A415-1CE8-4AD1-BFCF-A9990746B074}" presName="node" presStyleLbl="node1" presStyleIdx="2" presStyleCnt="3">
        <dgm:presLayoutVars>
          <dgm:bulletEnabled val="1"/>
        </dgm:presLayoutVars>
      </dgm:prSet>
      <dgm:spPr/>
      <dgm:t>
        <a:bodyPr/>
        <a:lstStyle/>
        <a:p>
          <a:endParaRPr lang="es-MX"/>
        </a:p>
      </dgm:t>
    </dgm:pt>
    <dgm:pt modelId="{7E7D11B1-797A-4019-82B2-FE0531CC0BC1}" type="pres">
      <dgm:prSet presAssocID="{9EDF04ED-86DD-4831-9F81-17959B835A4F}" presName="sibTrans" presStyleLbl="sibTrans2D1" presStyleIdx="2" presStyleCnt="3"/>
      <dgm:spPr/>
      <dgm:t>
        <a:bodyPr/>
        <a:lstStyle/>
        <a:p>
          <a:endParaRPr lang="es-MX"/>
        </a:p>
      </dgm:t>
    </dgm:pt>
    <dgm:pt modelId="{10749990-6993-4455-91DE-FE31226F9E38}" type="pres">
      <dgm:prSet presAssocID="{9EDF04ED-86DD-4831-9F81-17959B835A4F}" presName="connectorText" presStyleLbl="sibTrans2D1" presStyleIdx="2" presStyleCnt="3"/>
      <dgm:spPr/>
      <dgm:t>
        <a:bodyPr/>
        <a:lstStyle/>
        <a:p>
          <a:endParaRPr lang="es-MX"/>
        </a:p>
      </dgm:t>
    </dgm:pt>
  </dgm:ptLst>
  <dgm:cxnLst>
    <dgm:cxn modelId="{B1696FA0-B87C-449B-AB18-E9CBE5A837F7}" type="presOf" srcId="{988559DF-881D-4BD9-BC42-3C15A13C5983}" destId="{EBC58136-88C3-41B5-9BF1-987A428BA4E5}" srcOrd="1" destOrd="0" presId="urn:microsoft.com/office/officeart/2005/8/layout/cycle7"/>
    <dgm:cxn modelId="{0702244F-C0E6-4E93-B909-E7C4C4CF739E}" srcId="{CDEB95CF-76CB-4891-8273-08E09A0CD838}" destId="{C5DA1D3A-EFB6-4236-ADDD-A902E5DA7E51}" srcOrd="1" destOrd="0" parTransId="{C79032B6-CECD-4076-AA85-3AE287C09F45}" sibTransId="{988559DF-881D-4BD9-BC42-3C15A13C5983}"/>
    <dgm:cxn modelId="{CAB413FC-906D-400A-B183-4A58DEA73D8C}" type="presOf" srcId="{612C29A8-5BD6-4C2F-8126-620375381D17}" destId="{4F728CDC-CE71-4244-8655-312B1EB58AD3}" srcOrd="0" destOrd="0" presId="urn:microsoft.com/office/officeart/2005/8/layout/cycle7"/>
    <dgm:cxn modelId="{B4EC10A4-238D-4A38-8E45-EAFD263D55C3}" type="presOf" srcId="{9EDF04ED-86DD-4831-9F81-17959B835A4F}" destId="{7E7D11B1-797A-4019-82B2-FE0531CC0BC1}" srcOrd="0" destOrd="0" presId="urn:microsoft.com/office/officeart/2005/8/layout/cycle7"/>
    <dgm:cxn modelId="{AB048BFD-9EB8-4D70-A526-B802F783A2C6}" type="presOf" srcId="{612C29A8-5BD6-4C2F-8126-620375381D17}" destId="{F297058F-83A2-425E-BDA8-780F8C3C5733}" srcOrd="1" destOrd="0" presId="urn:microsoft.com/office/officeart/2005/8/layout/cycle7"/>
    <dgm:cxn modelId="{17105AEA-9191-409B-9B3D-BCAF26922F94}" type="presOf" srcId="{C5DA1D3A-EFB6-4236-ADDD-A902E5DA7E51}" destId="{36086AD9-B53D-45C1-AFAB-37C5769D06F4}" srcOrd="0" destOrd="0" presId="urn:microsoft.com/office/officeart/2005/8/layout/cycle7"/>
    <dgm:cxn modelId="{CCF21078-B75F-4192-BD1F-094EB6A7440E}" srcId="{CDEB95CF-76CB-4891-8273-08E09A0CD838}" destId="{45C1A77C-F1DC-4256-81C7-FAC664F68A2F}" srcOrd="0" destOrd="0" parTransId="{846C490E-5E4E-45EF-80CB-196CE4B4DD37}" sibTransId="{612C29A8-5BD6-4C2F-8126-620375381D17}"/>
    <dgm:cxn modelId="{310E86C9-4C90-485C-BEF1-2138F1339C65}" type="presOf" srcId="{CDEB95CF-76CB-4891-8273-08E09A0CD838}" destId="{99FC65A7-E462-499B-A4F0-92F5BD1BA63A}" srcOrd="0" destOrd="0" presId="urn:microsoft.com/office/officeart/2005/8/layout/cycle7"/>
    <dgm:cxn modelId="{C8C404BC-93B3-4414-9B08-E9455FAD5040}" type="presOf" srcId="{45C1A77C-F1DC-4256-81C7-FAC664F68A2F}" destId="{41F1E227-B1A5-48F8-A0F4-AAC2884B33C8}" srcOrd="0" destOrd="0" presId="urn:microsoft.com/office/officeart/2005/8/layout/cycle7"/>
    <dgm:cxn modelId="{013DA7B6-E367-46A6-AAC4-9B6E048C5D61}" type="presOf" srcId="{9EDF04ED-86DD-4831-9F81-17959B835A4F}" destId="{10749990-6993-4455-91DE-FE31226F9E38}" srcOrd="1" destOrd="0" presId="urn:microsoft.com/office/officeart/2005/8/layout/cycle7"/>
    <dgm:cxn modelId="{9E85FE8E-FC0C-4F6A-A141-AAB1842A0375}" srcId="{CDEB95CF-76CB-4891-8273-08E09A0CD838}" destId="{A4B3A415-1CE8-4AD1-BFCF-A9990746B074}" srcOrd="2" destOrd="0" parTransId="{9AA4CAF0-BA28-4D14-8047-C5AAC39C5BC6}" sibTransId="{9EDF04ED-86DD-4831-9F81-17959B835A4F}"/>
    <dgm:cxn modelId="{41BF7346-4F5C-42D2-A3A8-0A341CAE6272}" type="presOf" srcId="{988559DF-881D-4BD9-BC42-3C15A13C5983}" destId="{5A30D50C-582D-46F4-BC37-EFDAF8026F36}" srcOrd="0" destOrd="0" presId="urn:microsoft.com/office/officeart/2005/8/layout/cycle7"/>
    <dgm:cxn modelId="{C28EB8F2-6042-474E-B9CA-2F17783CEEEF}" type="presOf" srcId="{A4B3A415-1CE8-4AD1-BFCF-A9990746B074}" destId="{7E02B138-34FF-4D2B-BBB8-72A0BD33BD85}" srcOrd="0" destOrd="0" presId="urn:microsoft.com/office/officeart/2005/8/layout/cycle7"/>
    <dgm:cxn modelId="{07F7AFBA-BBFE-404F-B691-E778C3F9B06C}" type="presParOf" srcId="{99FC65A7-E462-499B-A4F0-92F5BD1BA63A}" destId="{41F1E227-B1A5-48F8-A0F4-AAC2884B33C8}" srcOrd="0" destOrd="0" presId="urn:microsoft.com/office/officeart/2005/8/layout/cycle7"/>
    <dgm:cxn modelId="{F5C7CA7D-0DA7-4BE1-BC84-6244B1C5A7F0}" type="presParOf" srcId="{99FC65A7-E462-499B-A4F0-92F5BD1BA63A}" destId="{4F728CDC-CE71-4244-8655-312B1EB58AD3}" srcOrd="1" destOrd="0" presId="urn:microsoft.com/office/officeart/2005/8/layout/cycle7"/>
    <dgm:cxn modelId="{BF7FF360-AAE2-4019-99E2-6D6BD03BD49D}" type="presParOf" srcId="{4F728CDC-CE71-4244-8655-312B1EB58AD3}" destId="{F297058F-83A2-425E-BDA8-780F8C3C5733}" srcOrd="0" destOrd="0" presId="urn:microsoft.com/office/officeart/2005/8/layout/cycle7"/>
    <dgm:cxn modelId="{518B68E8-106E-4BB7-AC4A-3D712D283698}" type="presParOf" srcId="{99FC65A7-E462-499B-A4F0-92F5BD1BA63A}" destId="{36086AD9-B53D-45C1-AFAB-37C5769D06F4}" srcOrd="2" destOrd="0" presId="urn:microsoft.com/office/officeart/2005/8/layout/cycle7"/>
    <dgm:cxn modelId="{4E8589E1-40CE-471A-B253-499000942522}" type="presParOf" srcId="{99FC65A7-E462-499B-A4F0-92F5BD1BA63A}" destId="{5A30D50C-582D-46F4-BC37-EFDAF8026F36}" srcOrd="3" destOrd="0" presId="urn:microsoft.com/office/officeart/2005/8/layout/cycle7"/>
    <dgm:cxn modelId="{54943850-BB2B-4D0E-A43F-4C397874D65E}" type="presParOf" srcId="{5A30D50C-582D-46F4-BC37-EFDAF8026F36}" destId="{EBC58136-88C3-41B5-9BF1-987A428BA4E5}" srcOrd="0" destOrd="0" presId="urn:microsoft.com/office/officeart/2005/8/layout/cycle7"/>
    <dgm:cxn modelId="{49DB773E-81A0-4B13-BEC0-8294FDA0BDEA}" type="presParOf" srcId="{99FC65A7-E462-499B-A4F0-92F5BD1BA63A}" destId="{7E02B138-34FF-4D2B-BBB8-72A0BD33BD85}" srcOrd="4" destOrd="0" presId="urn:microsoft.com/office/officeart/2005/8/layout/cycle7"/>
    <dgm:cxn modelId="{91ABD162-E77A-43A5-A10C-F8D79EA44FBE}" type="presParOf" srcId="{99FC65A7-E462-499B-A4F0-92F5BD1BA63A}" destId="{7E7D11B1-797A-4019-82B2-FE0531CC0BC1}" srcOrd="5" destOrd="0" presId="urn:microsoft.com/office/officeart/2005/8/layout/cycle7"/>
    <dgm:cxn modelId="{F90D27DA-07E1-4E28-B6EB-708E420D0C22}" type="presParOf" srcId="{7E7D11B1-797A-4019-82B2-FE0531CC0BC1}" destId="{10749990-6993-4455-91DE-FE31226F9E38}"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314B7A-F8E7-4B25-BEE8-9344C7A5739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MX"/>
        </a:p>
      </dgm:t>
    </dgm:pt>
    <dgm:pt modelId="{E6C32C96-5D97-4104-85B9-11B866EAE31A}">
      <dgm:prSet phldrT="[Texto]" custT="1"/>
      <dgm:spPr>
        <a:solidFill>
          <a:schemeClr val="accent3">
            <a:lumMod val="40000"/>
            <a:lumOff val="60000"/>
          </a:schemeClr>
        </a:solidFill>
      </dgm:spPr>
      <dgm:t>
        <a:bodyPr anchor="t" anchorCtr="0"/>
        <a:lstStyle/>
        <a:p>
          <a:pPr marL="0" indent="0" algn="just" defTabSz="444500">
            <a:lnSpc>
              <a:spcPct val="100000"/>
            </a:lnSpc>
            <a:spcBef>
              <a:spcPct val="0"/>
            </a:spcBef>
            <a:spcAft>
              <a:spcPct val="35000"/>
            </a:spcAft>
            <a:buFont typeface="+mj-lt"/>
            <a:buNone/>
            <a:tabLst>
              <a:tab pos="342900" algn="l"/>
            </a:tabLst>
          </a:pPr>
          <a:r>
            <a:rPr lang="es-MX" sz="1100" b="1" dirty="0" smtClean="0">
              <a:solidFill>
                <a:schemeClr val="tx1"/>
              </a:solidFill>
              <a:latin typeface="Soberana Sans" panose="02000000000000000000" pitchFamily="50" charset="0"/>
              <a:ea typeface="Times New Roman" panose="02020603050405020304" pitchFamily="18" charset="0"/>
            </a:rPr>
            <a:t>1. </a:t>
          </a:r>
          <a:r>
            <a:rPr lang="es-MX" sz="1100" b="0" dirty="0" smtClean="0">
              <a:solidFill>
                <a:schemeClr val="tx1"/>
              </a:solidFill>
              <a:latin typeface="Soberana Sans" panose="02000000000000000000" pitchFamily="50" charset="0"/>
              <a:ea typeface="Times New Roman" panose="02020603050405020304" pitchFamily="18" charset="0"/>
            </a:rPr>
            <a:t>La LAN reconoce </a:t>
          </a:r>
          <a:r>
            <a:rPr lang="es-MX" sz="1100" dirty="0" smtClean="0">
              <a:solidFill>
                <a:schemeClr val="tx1"/>
              </a:solidFill>
              <a:latin typeface="Soberana Sans" panose="02000000000000000000" pitchFamily="50" charset="0"/>
              <a:ea typeface="Times New Roman" panose="02020603050405020304" pitchFamily="18" charset="0"/>
            </a:rPr>
            <a:t>esta figura como agrupación de usuarios.</a:t>
          </a:r>
        </a:p>
        <a:p>
          <a:pPr marL="0" indent="0" algn="just" defTabSz="444500">
            <a:lnSpc>
              <a:spcPct val="100000"/>
            </a:lnSpc>
            <a:spcBef>
              <a:spcPct val="0"/>
            </a:spcBef>
            <a:spcAft>
              <a:spcPct val="35000"/>
            </a:spcAft>
            <a:buFont typeface="+mj-lt"/>
            <a:buNone/>
            <a:tabLst>
              <a:tab pos="342900" algn="l"/>
            </a:tabLst>
          </a:pPr>
          <a:endParaRPr lang="es-MX" sz="600" dirty="0" smtClean="0">
            <a:solidFill>
              <a:schemeClr val="tx1"/>
            </a:solidFill>
            <a:latin typeface="Soberana Sans" panose="02000000000000000000" pitchFamily="50" charset="0"/>
            <a:ea typeface="Times New Roman" panose="02020603050405020304" pitchFamily="18" charset="0"/>
          </a:endParaRPr>
        </a:p>
        <a:p>
          <a:pPr marL="0" indent="0" algn="just" defTabSz="444500">
            <a:lnSpc>
              <a:spcPct val="100000"/>
            </a:lnSpc>
            <a:spcBef>
              <a:spcPct val="0"/>
            </a:spcBef>
            <a:spcAft>
              <a:spcPct val="35000"/>
            </a:spcAft>
            <a:buFont typeface="+mj-lt"/>
            <a:buNone/>
            <a:tabLst>
              <a:tab pos="342900" algn="l"/>
            </a:tabLst>
          </a:pPr>
          <a:r>
            <a:rPr lang="es-ES" sz="1100" b="1" dirty="0" smtClean="0">
              <a:solidFill>
                <a:schemeClr val="tx1"/>
              </a:solidFill>
              <a:effectLst/>
              <a:latin typeface="Soberana Sans" panose="02000000000000000000" pitchFamily="50" charset="0"/>
            </a:rPr>
            <a:t>2. </a:t>
          </a:r>
          <a:r>
            <a:rPr lang="es-ES" sz="1050" b="0" dirty="0" smtClean="0">
              <a:solidFill>
                <a:schemeClr val="tx1"/>
              </a:solidFill>
              <a:latin typeface="Soberana Sans" panose="02000000000000000000" pitchFamily="50" charset="0"/>
            </a:rPr>
            <a:t>La CGAEyCC, a través de Programa </a:t>
          </a:r>
          <a:r>
            <a:rPr lang="es-ES_tradnl" altLang="es-MX" sz="1050" b="0" dirty="0" smtClean="0">
              <a:solidFill>
                <a:schemeClr val="tx1"/>
              </a:solidFill>
              <a:latin typeface="Soberana Sans" panose="02000000000000000000" pitchFamily="50" charset="0"/>
            </a:rPr>
            <a:t>de Apoyo Operativo (U015) “Desarrollo Organizacional de los Consejos de Cuenca”, dota de recursos a los COTAS. </a:t>
          </a:r>
          <a:endParaRPr lang="es-ES_tradnl" altLang="es-MX" sz="600" b="0" dirty="0" smtClean="0">
            <a:solidFill>
              <a:schemeClr val="tx1"/>
            </a:solidFill>
            <a:latin typeface="Soberana Sans" panose="02000000000000000000" pitchFamily="50" charset="0"/>
          </a:endParaRPr>
        </a:p>
        <a:p>
          <a:pPr algn="just">
            <a:lnSpc>
              <a:spcPct val="100000"/>
            </a:lnSpc>
          </a:pPr>
          <a:r>
            <a:rPr lang="es-MX" altLang="es-MX" sz="1100" b="1" dirty="0" smtClean="0">
              <a:solidFill>
                <a:schemeClr val="tx1"/>
              </a:solidFill>
              <a:latin typeface="Soberana Sans" panose="02000000000000000000" pitchFamily="50" charset="0"/>
            </a:rPr>
            <a:t>3. </a:t>
          </a:r>
          <a:r>
            <a:rPr lang="es-MX" altLang="es-MX" sz="1050" dirty="0" smtClean="0">
              <a:solidFill>
                <a:schemeClr val="tx1"/>
              </a:solidFill>
              <a:latin typeface="Soberana Sans" panose="02000000000000000000" pitchFamily="50" charset="0"/>
              <a:ea typeface="Times New Roman" panose="02020603050405020304" pitchFamily="18" charset="0"/>
            </a:rPr>
            <a:t>Experiencia en colaboración técnica y administrativa con la CONAGUA. (caso DL de Guanajuato)</a:t>
          </a:r>
        </a:p>
        <a:p>
          <a:pPr algn="just">
            <a:lnSpc>
              <a:spcPct val="100000"/>
            </a:lnSpc>
          </a:pPr>
          <a:endParaRPr lang="es-MX" altLang="es-MX" sz="600" dirty="0" smtClean="0">
            <a:solidFill>
              <a:schemeClr val="tx1"/>
            </a:solidFill>
            <a:latin typeface="Soberana Sans" panose="02000000000000000000" pitchFamily="50" charset="0"/>
            <a:ea typeface="Times New Roman" panose="02020603050405020304" pitchFamily="18" charset="0"/>
          </a:endParaRPr>
        </a:p>
        <a:p>
          <a:pPr algn="just">
            <a:lnSpc>
              <a:spcPct val="100000"/>
            </a:lnSpc>
          </a:pPr>
          <a:r>
            <a:rPr lang="es-MX" altLang="es-MX" sz="1050" b="1" dirty="0" smtClean="0">
              <a:solidFill>
                <a:schemeClr val="tx1"/>
              </a:solidFill>
              <a:latin typeface="Soberana Sans" panose="02000000000000000000" pitchFamily="50" charset="0"/>
              <a:ea typeface="Times New Roman" panose="02020603050405020304" pitchFamily="18" charset="0"/>
            </a:rPr>
            <a:t>4. </a:t>
          </a:r>
          <a:r>
            <a:rPr lang="es-MX" altLang="es-MX" sz="1050" dirty="0" smtClean="0">
              <a:solidFill>
                <a:schemeClr val="tx1"/>
              </a:solidFill>
              <a:latin typeface="Soberana Sans" panose="02000000000000000000" pitchFamily="50" charset="0"/>
              <a:ea typeface="Times New Roman" panose="02020603050405020304" pitchFamily="18" charset="0"/>
            </a:rPr>
            <a:t>En sus Gerencias Operativas, cuentan con personal profesional y técnico especializado en la atención de la problemática de su acuífero</a:t>
          </a:r>
        </a:p>
        <a:p>
          <a:pPr algn="just">
            <a:lnSpc>
              <a:spcPct val="100000"/>
            </a:lnSpc>
          </a:pPr>
          <a:endParaRPr lang="es-MX" altLang="es-MX" sz="1050" dirty="0" smtClean="0">
            <a:solidFill>
              <a:schemeClr val="tx1"/>
            </a:solidFill>
            <a:latin typeface="Soberana Sans" panose="02000000000000000000" pitchFamily="50" charset="0"/>
            <a:ea typeface="Times New Roman" panose="02020603050405020304" pitchFamily="18" charset="0"/>
          </a:endParaRPr>
        </a:p>
        <a:p>
          <a:pPr marL="0" indent="0" algn="just" defTabSz="444500">
            <a:lnSpc>
              <a:spcPct val="150000"/>
            </a:lnSpc>
            <a:spcBef>
              <a:spcPct val="0"/>
            </a:spcBef>
            <a:spcAft>
              <a:spcPct val="35000"/>
            </a:spcAft>
            <a:buFont typeface="+mj-lt"/>
            <a:buNone/>
            <a:tabLst>
              <a:tab pos="342900" algn="l"/>
            </a:tabLst>
          </a:pPr>
          <a:endParaRPr lang="es-MX" sz="1100" dirty="0">
            <a:solidFill>
              <a:schemeClr val="tx1"/>
            </a:solidFill>
          </a:endParaRPr>
        </a:p>
      </dgm:t>
    </dgm:pt>
    <dgm:pt modelId="{7A9C7D33-D58B-4663-8853-2E3EC6FDFBDA}" type="parTrans" cxnId="{A4B0A652-D9B5-420A-992C-00F3DADB9737}">
      <dgm:prSet/>
      <dgm:spPr/>
      <dgm:t>
        <a:bodyPr/>
        <a:lstStyle/>
        <a:p>
          <a:endParaRPr lang="es-MX"/>
        </a:p>
      </dgm:t>
    </dgm:pt>
    <dgm:pt modelId="{B1240838-2394-4236-80F5-8635960E992F}" type="sibTrans" cxnId="{A4B0A652-D9B5-420A-992C-00F3DADB9737}">
      <dgm:prSet/>
      <dgm:spPr/>
      <dgm:t>
        <a:bodyPr/>
        <a:lstStyle/>
        <a:p>
          <a:endParaRPr lang="es-MX"/>
        </a:p>
      </dgm:t>
    </dgm:pt>
    <dgm:pt modelId="{15734675-8BA1-40FC-8A09-F86CF5AFCC7C}">
      <dgm:prSet phldrT="[Texto]" custT="1"/>
      <dgm:spPr>
        <a:solidFill>
          <a:schemeClr val="accent6">
            <a:lumMod val="60000"/>
            <a:lumOff val="40000"/>
          </a:schemeClr>
        </a:solidFill>
      </dgm:spPr>
      <dgm:t>
        <a:bodyPr anchor="t" anchorCtr="0"/>
        <a:lstStyle/>
        <a:p>
          <a:pPr algn="just">
            <a:lnSpc>
              <a:spcPct val="100000"/>
            </a:lnSpc>
          </a:pPr>
          <a:r>
            <a:rPr lang="es-MX" sz="1050" b="1" dirty="0" smtClean="0">
              <a:solidFill>
                <a:schemeClr val="tx1"/>
              </a:solidFill>
              <a:effectLst/>
              <a:latin typeface="Soberana Sans" panose="02000000000000000000" pitchFamily="50" charset="0"/>
              <a:ea typeface="Times New Roman" panose="02020603050405020304" pitchFamily="18" charset="0"/>
            </a:rPr>
            <a:t>1. </a:t>
          </a:r>
          <a:r>
            <a:rPr lang="es-MX" sz="1050" dirty="0" smtClean="0">
              <a:solidFill>
                <a:schemeClr val="tx1"/>
              </a:solidFill>
              <a:effectLst/>
              <a:latin typeface="Soberana Sans" panose="02000000000000000000" pitchFamily="50" charset="0"/>
              <a:ea typeface="Times New Roman" panose="02020603050405020304" pitchFamily="18" charset="0"/>
            </a:rPr>
            <a:t>En general, los usuarios reconocen la autoridad de la CONAGUA</a:t>
          </a:r>
          <a:r>
            <a:rPr lang="es-MX" sz="1050" dirty="0" smtClean="0">
              <a:solidFill>
                <a:schemeClr val="tx1"/>
              </a:solidFill>
              <a:latin typeface="Soberana Sans" panose="02000000000000000000" pitchFamily="50" charset="0"/>
              <a:ea typeface="Times New Roman" panose="02020603050405020304" pitchFamily="18" charset="0"/>
            </a:rPr>
            <a:t> y tienen disposición de coadyuvar para mejorar la gestión, uso y manejo del acuífero.</a:t>
          </a:r>
        </a:p>
        <a:p>
          <a:pPr algn="just">
            <a:lnSpc>
              <a:spcPct val="100000"/>
            </a:lnSpc>
          </a:pPr>
          <a:endParaRPr lang="es-MX" sz="600" b="1" dirty="0" smtClean="0">
            <a:solidFill>
              <a:schemeClr val="tx1"/>
            </a:solidFill>
            <a:latin typeface="Soberana Sans" panose="02000000000000000000" pitchFamily="50" charset="0"/>
            <a:ea typeface="Times New Roman" panose="02020603050405020304" pitchFamily="18" charset="0"/>
          </a:endParaRPr>
        </a:p>
        <a:p>
          <a:pPr algn="just">
            <a:lnSpc>
              <a:spcPct val="100000"/>
            </a:lnSpc>
          </a:pPr>
          <a:r>
            <a:rPr lang="es-MX" sz="1050" b="1" dirty="0" smtClean="0">
              <a:solidFill>
                <a:schemeClr val="tx1"/>
              </a:solidFill>
              <a:latin typeface="Soberana Sans" panose="02000000000000000000" pitchFamily="50" charset="0"/>
              <a:ea typeface="Times New Roman" panose="02020603050405020304" pitchFamily="18" charset="0"/>
            </a:rPr>
            <a:t>2</a:t>
          </a:r>
          <a:r>
            <a:rPr lang="es-MX" sz="1050" dirty="0" smtClean="0">
              <a:solidFill>
                <a:schemeClr val="tx1"/>
              </a:solidFill>
              <a:latin typeface="Soberana Sans" panose="02000000000000000000" pitchFamily="50" charset="0"/>
              <a:ea typeface="Times New Roman" panose="02020603050405020304" pitchFamily="18" charset="0"/>
            </a:rPr>
            <a:t>. Mayor participación de los usuarios que permita innovar procesos que mejoren la administración del acuífero.</a:t>
          </a:r>
        </a:p>
        <a:p>
          <a:pPr algn="just">
            <a:lnSpc>
              <a:spcPct val="100000"/>
            </a:lnSpc>
          </a:pPr>
          <a:endParaRPr lang="es-ES" sz="600" dirty="0" smtClean="0">
            <a:solidFill>
              <a:schemeClr val="tx1"/>
            </a:solidFill>
            <a:effectLst/>
            <a:latin typeface="Soberana Sans" panose="02000000000000000000" pitchFamily="50" charset="0"/>
            <a:ea typeface="Times New Roman" panose="02020603050405020304" pitchFamily="18" charset="0"/>
          </a:endParaRPr>
        </a:p>
        <a:p>
          <a:pPr algn="just">
            <a:lnSpc>
              <a:spcPct val="100000"/>
            </a:lnSpc>
          </a:pPr>
          <a:r>
            <a:rPr lang="es-MX" sz="1050" b="1" dirty="0" smtClean="0">
              <a:solidFill>
                <a:schemeClr val="tx1"/>
              </a:solidFill>
              <a:latin typeface="Soberana Sans" panose="02000000000000000000" pitchFamily="50" charset="0"/>
              <a:ea typeface="Times New Roman" panose="02020603050405020304" pitchFamily="18" charset="0"/>
            </a:rPr>
            <a:t>3.</a:t>
          </a:r>
          <a:r>
            <a:rPr lang="es-MX" sz="1050" dirty="0" smtClean="0">
              <a:solidFill>
                <a:schemeClr val="tx1"/>
              </a:solidFill>
              <a:latin typeface="Soberana Sans" panose="02000000000000000000" pitchFamily="50" charset="0"/>
              <a:ea typeface="Times New Roman" panose="02020603050405020304" pitchFamily="18" charset="0"/>
            </a:rPr>
            <a:t> Aprovechamiento de la información que generan (actualización de censos, piezometría y calidad del agua).</a:t>
          </a:r>
        </a:p>
        <a:p>
          <a:pPr algn="just">
            <a:lnSpc>
              <a:spcPct val="100000"/>
            </a:lnSpc>
          </a:pPr>
          <a:endParaRPr lang="es-MX" sz="600" dirty="0" smtClean="0">
            <a:solidFill>
              <a:schemeClr val="tx1"/>
            </a:solidFill>
            <a:latin typeface="Soberana Sans" panose="02000000000000000000" pitchFamily="50" charset="0"/>
            <a:ea typeface="Times New Roman" panose="02020603050405020304" pitchFamily="18" charset="0"/>
          </a:endParaRPr>
        </a:p>
        <a:p>
          <a:r>
            <a:rPr lang="es-MX" sz="1050" b="1" dirty="0" smtClean="0">
              <a:solidFill>
                <a:schemeClr val="tx1"/>
              </a:solidFill>
              <a:latin typeface="Soberana Sans" panose="02000000000000000000" pitchFamily="50" charset="0"/>
            </a:rPr>
            <a:t>4. </a:t>
          </a:r>
          <a:r>
            <a:rPr lang="es-MX" sz="1050" dirty="0" smtClean="0">
              <a:solidFill>
                <a:schemeClr val="tx1"/>
              </a:solidFill>
              <a:latin typeface="Soberana Sans" panose="02000000000000000000" pitchFamily="50" charset="0"/>
            </a:rPr>
            <a:t>Aprovechamiento de sus Programas de Gestión de Manejo del Acuífero</a:t>
          </a:r>
        </a:p>
        <a:p>
          <a:pPr algn="just">
            <a:lnSpc>
              <a:spcPct val="150000"/>
            </a:lnSpc>
          </a:pPr>
          <a:endParaRPr lang="es-MX" sz="1050" dirty="0">
            <a:solidFill>
              <a:schemeClr val="tx1"/>
            </a:solidFill>
            <a:effectLst/>
            <a:latin typeface="Soberana Sans" panose="02000000000000000000" pitchFamily="50" charset="0"/>
          </a:endParaRPr>
        </a:p>
      </dgm:t>
    </dgm:pt>
    <dgm:pt modelId="{0C505EE1-112E-4A17-8C65-AC9798B01C48}" type="parTrans" cxnId="{A1C588C2-80AA-4482-A89F-D9FF1D5DA23F}">
      <dgm:prSet/>
      <dgm:spPr/>
      <dgm:t>
        <a:bodyPr/>
        <a:lstStyle/>
        <a:p>
          <a:endParaRPr lang="es-MX"/>
        </a:p>
      </dgm:t>
    </dgm:pt>
    <dgm:pt modelId="{E9C544E0-7D0D-4B5F-AA7D-A028803DBB58}" type="sibTrans" cxnId="{A1C588C2-80AA-4482-A89F-D9FF1D5DA23F}">
      <dgm:prSet/>
      <dgm:spPr/>
      <dgm:t>
        <a:bodyPr/>
        <a:lstStyle/>
        <a:p>
          <a:endParaRPr lang="es-MX"/>
        </a:p>
      </dgm:t>
    </dgm:pt>
    <dgm:pt modelId="{64A944A8-080A-462D-931F-A9D815F71CA0}">
      <dgm:prSet phldrT="[Texto]" custT="1"/>
      <dgm:spPr>
        <a:solidFill>
          <a:schemeClr val="accent4">
            <a:lumMod val="60000"/>
            <a:lumOff val="40000"/>
          </a:schemeClr>
        </a:solidFill>
      </dgm:spPr>
      <dgm:t>
        <a:bodyPr anchor="t" anchorCtr="0"/>
        <a:lstStyle/>
        <a:p>
          <a:pPr marL="0" indent="0" algn="just" defTabSz="400050">
            <a:lnSpc>
              <a:spcPct val="100000"/>
            </a:lnSpc>
            <a:spcBef>
              <a:spcPct val="0"/>
            </a:spcBef>
            <a:spcAft>
              <a:spcPct val="35000"/>
            </a:spcAft>
            <a:buFont typeface="+mj-lt"/>
            <a:buNone/>
            <a:tabLst>
              <a:tab pos="342900" algn="l"/>
            </a:tabLst>
          </a:pPr>
          <a:r>
            <a:rPr lang="es-MX" sz="1050" b="1" dirty="0" smtClean="0">
              <a:solidFill>
                <a:schemeClr val="tx1"/>
              </a:solidFill>
              <a:latin typeface="Soberana Sans" panose="02000000000000000000" pitchFamily="50" charset="0"/>
            </a:rPr>
            <a:t>1. </a:t>
          </a:r>
          <a:r>
            <a:rPr lang="es-MX" sz="1050" dirty="0" smtClean="0">
              <a:solidFill>
                <a:schemeClr val="tx1"/>
              </a:solidFill>
              <a:latin typeface="Soberana Sans" panose="02000000000000000000" pitchFamily="50" charset="0"/>
              <a:ea typeface="Times New Roman" panose="02020603050405020304" pitchFamily="18" charset="0"/>
            </a:rPr>
            <a:t>Poca representatividad en relación al número total de usuarios del acuífero.</a:t>
          </a:r>
        </a:p>
        <a:p>
          <a:pPr marL="0" indent="0" algn="just" defTabSz="400050">
            <a:lnSpc>
              <a:spcPct val="100000"/>
            </a:lnSpc>
            <a:spcBef>
              <a:spcPct val="0"/>
            </a:spcBef>
            <a:spcAft>
              <a:spcPct val="35000"/>
            </a:spcAft>
            <a:buFont typeface="+mj-lt"/>
            <a:buNone/>
            <a:tabLst>
              <a:tab pos="342900" algn="l"/>
            </a:tabLst>
          </a:pPr>
          <a:endParaRPr lang="es-MX" sz="600" dirty="0" smtClean="0">
            <a:solidFill>
              <a:schemeClr val="tx1"/>
            </a:solidFill>
            <a:latin typeface="Soberana Sans" panose="02000000000000000000" pitchFamily="50" charset="0"/>
            <a:ea typeface="Times New Roman" panose="02020603050405020304" pitchFamily="18" charset="0"/>
          </a:endParaRPr>
        </a:p>
        <a:p>
          <a:pPr marL="0" indent="0" algn="just" defTabSz="400050">
            <a:lnSpc>
              <a:spcPct val="100000"/>
            </a:lnSpc>
            <a:spcBef>
              <a:spcPct val="0"/>
            </a:spcBef>
            <a:spcAft>
              <a:spcPct val="35000"/>
            </a:spcAft>
            <a:buFont typeface="+mj-lt"/>
            <a:buNone/>
            <a:tabLst>
              <a:tab pos="342900" algn="l"/>
            </a:tabLst>
          </a:pPr>
          <a:r>
            <a:rPr lang="es-MX" sz="1050" b="1" dirty="0" smtClean="0">
              <a:solidFill>
                <a:schemeClr val="tx1"/>
              </a:solidFill>
              <a:latin typeface="Soberana Sans" panose="02000000000000000000" pitchFamily="50" charset="0"/>
            </a:rPr>
            <a:t>2. </a:t>
          </a:r>
          <a:r>
            <a:rPr lang="es-MX" sz="1050" b="0" dirty="0" smtClean="0">
              <a:solidFill>
                <a:schemeClr val="tx1"/>
              </a:solidFill>
              <a:latin typeface="Soberana Sans" panose="02000000000000000000" pitchFamily="50" charset="0"/>
            </a:rPr>
            <a:t>Insuficiencia del personal de la CONAGUA para apoyar y dar seguimiento a los temas gestionados por los COTAS.</a:t>
          </a:r>
        </a:p>
        <a:p>
          <a:pPr marL="0" indent="0" algn="just" defTabSz="400050">
            <a:lnSpc>
              <a:spcPct val="100000"/>
            </a:lnSpc>
            <a:spcBef>
              <a:spcPct val="0"/>
            </a:spcBef>
            <a:spcAft>
              <a:spcPct val="35000"/>
            </a:spcAft>
            <a:buFont typeface="+mj-lt"/>
            <a:buNone/>
            <a:tabLst>
              <a:tab pos="342900" algn="l"/>
            </a:tabLst>
          </a:pPr>
          <a:endParaRPr lang="es-MX" sz="600" b="0" dirty="0" smtClean="0">
            <a:solidFill>
              <a:schemeClr val="tx1"/>
            </a:solidFill>
            <a:latin typeface="Soberana Sans" panose="02000000000000000000" pitchFamily="50" charset="0"/>
          </a:endParaRPr>
        </a:p>
        <a:p>
          <a:pPr algn="just"/>
          <a:r>
            <a:rPr lang="es-MX" sz="1050" b="1" dirty="0" smtClean="0">
              <a:solidFill>
                <a:schemeClr val="tx1"/>
              </a:solidFill>
              <a:latin typeface="Soberana Sans" panose="02000000000000000000" pitchFamily="50" charset="0"/>
            </a:rPr>
            <a:t>3. </a:t>
          </a:r>
          <a:r>
            <a:rPr lang="es-MX" sz="1050" b="0" dirty="0" smtClean="0">
              <a:solidFill>
                <a:schemeClr val="tx1"/>
              </a:solidFill>
              <a:latin typeface="Soberana Sans" panose="02000000000000000000" pitchFamily="50" charset="0"/>
            </a:rPr>
            <a:t>No hay una operación uniforme de todos los COTAS ya instalados. Existen Comités que requieren atención especial para reactivar su funcionamiento.</a:t>
          </a:r>
        </a:p>
        <a:p>
          <a:pPr algn="just"/>
          <a:endParaRPr lang="es-MX" sz="600" b="0" dirty="0" smtClean="0">
            <a:solidFill>
              <a:schemeClr val="tx1"/>
            </a:solidFill>
            <a:latin typeface="Soberana Sans" panose="02000000000000000000" pitchFamily="50" charset="0"/>
          </a:endParaRPr>
        </a:p>
        <a:p>
          <a:pPr algn="just"/>
          <a:r>
            <a:rPr lang="es-MX" sz="1050" b="1" dirty="0" smtClean="0">
              <a:solidFill>
                <a:schemeClr val="tx1"/>
              </a:solidFill>
              <a:latin typeface="Soberana Sans" panose="02000000000000000000" pitchFamily="50" charset="0"/>
            </a:rPr>
            <a:t>4. </a:t>
          </a:r>
          <a:r>
            <a:rPr lang="es-MX" sz="1050" b="0" dirty="0" smtClean="0">
              <a:solidFill>
                <a:schemeClr val="tx1"/>
              </a:solidFill>
              <a:latin typeface="Soberana Sans" panose="02000000000000000000" pitchFamily="50" charset="0"/>
            </a:rPr>
            <a:t>En algunos casos, realizan cobro de gestiones a los usuarios, para apoyarlos en sus tramites ante la CONAGUA e intervienen en el mercado del Agua.</a:t>
          </a:r>
        </a:p>
        <a:p>
          <a:pPr marL="0" indent="0" algn="just" defTabSz="400050">
            <a:lnSpc>
              <a:spcPct val="150000"/>
            </a:lnSpc>
            <a:spcBef>
              <a:spcPct val="0"/>
            </a:spcBef>
            <a:spcAft>
              <a:spcPct val="35000"/>
            </a:spcAft>
            <a:buFont typeface="+mj-lt"/>
            <a:buNone/>
            <a:tabLst>
              <a:tab pos="342900" algn="l"/>
            </a:tabLst>
          </a:pPr>
          <a:endParaRPr lang="es-MX" sz="1050" dirty="0" smtClean="0">
            <a:solidFill>
              <a:schemeClr val="tx1"/>
            </a:solidFill>
            <a:latin typeface="Soberana Sans" panose="02000000000000000000" pitchFamily="50" charset="0"/>
            <a:ea typeface="Times New Roman" panose="02020603050405020304" pitchFamily="18" charset="0"/>
          </a:endParaRPr>
        </a:p>
        <a:p>
          <a:pPr marL="0" marR="0" indent="0" algn="just" defTabSz="914400" eaLnBrk="1" fontAlgn="auto" latinLnBrk="0" hangingPunct="1">
            <a:lnSpc>
              <a:spcPct val="100000"/>
            </a:lnSpc>
            <a:spcBef>
              <a:spcPts val="0"/>
            </a:spcBef>
            <a:spcAft>
              <a:spcPts val="0"/>
            </a:spcAft>
            <a:buClrTx/>
            <a:buSzTx/>
            <a:buFontTx/>
            <a:buNone/>
            <a:tabLst/>
            <a:defRPr/>
          </a:pPr>
          <a:endParaRPr lang="es-MX" altLang="es-MX" sz="1050" dirty="0" smtClean="0">
            <a:solidFill>
              <a:schemeClr val="tx1"/>
            </a:solidFill>
            <a:latin typeface="Soberana Sans" panose="02000000000000000000" pitchFamily="50" charset="0"/>
          </a:endParaRPr>
        </a:p>
      </dgm:t>
    </dgm:pt>
    <dgm:pt modelId="{FF6343CD-7E2B-45BD-AC1B-1338D25C5920}" type="parTrans" cxnId="{BA908C7B-B08F-4044-9A4F-2C3BA4F665A1}">
      <dgm:prSet/>
      <dgm:spPr/>
      <dgm:t>
        <a:bodyPr/>
        <a:lstStyle/>
        <a:p>
          <a:endParaRPr lang="es-MX"/>
        </a:p>
      </dgm:t>
    </dgm:pt>
    <dgm:pt modelId="{689B3A51-2E1B-4818-81AE-4161C7A68D27}" type="sibTrans" cxnId="{BA908C7B-B08F-4044-9A4F-2C3BA4F665A1}">
      <dgm:prSet/>
      <dgm:spPr/>
      <dgm:t>
        <a:bodyPr/>
        <a:lstStyle/>
        <a:p>
          <a:endParaRPr lang="es-MX"/>
        </a:p>
      </dgm:t>
    </dgm:pt>
    <dgm:pt modelId="{F10E8466-E574-4E0D-A8DF-0756153C3725}">
      <dgm:prSet phldrT="[Texto]" custT="1"/>
      <dgm:spPr>
        <a:solidFill>
          <a:srgbClr val="57E8EF"/>
        </a:solidFill>
      </dgm:spPr>
      <dgm:t>
        <a:bodyPr anchor="t" anchorCtr="0"/>
        <a:lstStyle/>
        <a:p>
          <a:pPr algn="just">
            <a:lnSpc>
              <a:spcPct val="100000"/>
            </a:lnSpc>
          </a:pPr>
          <a:r>
            <a:rPr lang="es-MX" sz="1100" b="1" dirty="0" smtClean="0">
              <a:solidFill>
                <a:schemeClr val="tx1"/>
              </a:solidFill>
              <a:latin typeface="Soberana Sans" panose="02000000000000000000" pitchFamily="50" charset="0"/>
            </a:rPr>
            <a:t>1. </a:t>
          </a:r>
          <a:r>
            <a:rPr lang="es-MX" sz="1100" dirty="0" smtClean="0">
              <a:solidFill>
                <a:schemeClr val="tx1"/>
              </a:solidFill>
              <a:latin typeface="Soberana Sans" panose="02000000000000000000" pitchFamily="50" charset="0"/>
            </a:rPr>
            <a:t>Limitación presupuestal para asignar el recurso requerido por las Gerencias Operativas.</a:t>
          </a:r>
        </a:p>
        <a:p>
          <a:pPr algn="just">
            <a:lnSpc>
              <a:spcPct val="100000"/>
            </a:lnSpc>
          </a:pPr>
          <a:endParaRPr lang="es-MX" sz="600" dirty="0" smtClean="0">
            <a:solidFill>
              <a:schemeClr val="tx1"/>
            </a:solidFill>
            <a:latin typeface="Soberana Sans" panose="02000000000000000000" pitchFamily="50" charset="0"/>
          </a:endParaRPr>
        </a:p>
        <a:p>
          <a:pPr algn="just">
            <a:lnSpc>
              <a:spcPct val="100000"/>
            </a:lnSpc>
          </a:pPr>
          <a:r>
            <a:rPr lang="es-MX" sz="1100" b="1" dirty="0" smtClean="0">
              <a:solidFill>
                <a:schemeClr val="tx1"/>
              </a:solidFill>
              <a:latin typeface="Soberana Sans" panose="02000000000000000000" pitchFamily="50" charset="0"/>
            </a:rPr>
            <a:t>2. </a:t>
          </a:r>
          <a:r>
            <a:rPr lang="es-MX" sz="1100" dirty="0" smtClean="0">
              <a:solidFill>
                <a:schemeClr val="tx1"/>
              </a:solidFill>
              <a:latin typeface="Soberana Sans" panose="02000000000000000000" pitchFamily="50" charset="0"/>
            </a:rPr>
            <a:t>Insuficiencia en el presupuesto de gasto corriente para el seguimiento y evaluación del desempeño de los COTAS.</a:t>
          </a:r>
        </a:p>
        <a:p>
          <a:pPr algn="just">
            <a:lnSpc>
              <a:spcPct val="100000"/>
            </a:lnSpc>
          </a:pPr>
          <a:endParaRPr lang="es-MX" sz="600" dirty="0" smtClean="0">
            <a:solidFill>
              <a:schemeClr val="tx1"/>
            </a:solidFill>
            <a:latin typeface="Soberana Sans" panose="02000000000000000000" pitchFamily="50" charset="0"/>
          </a:endParaRPr>
        </a:p>
        <a:p>
          <a:pPr algn="just">
            <a:lnSpc>
              <a:spcPct val="100000"/>
            </a:lnSpc>
          </a:pPr>
          <a:r>
            <a:rPr lang="es-ES" sz="1100" b="1" dirty="0" smtClean="0">
              <a:solidFill>
                <a:schemeClr val="tx1"/>
              </a:solidFill>
              <a:latin typeface="Soberana Sans" panose="02000000000000000000" pitchFamily="50" charset="0"/>
              <a:ea typeface="Times New Roman" panose="02020603050405020304" pitchFamily="18" charset="0"/>
            </a:rPr>
            <a:t>3. </a:t>
          </a:r>
          <a:r>
            <a:rPr lang="es-ES" sz="1100" dirty="0" smtClean="0">
              <a:solidFill>
                <a:schemeClr val="tx1"/>
              </a:solidFill>
              <a:latin typeface="Soberana Sans" panose="02000000000000000000" pitchFamily="50" charset="0"/>
              <a:ea typeface="Times New Roman" panose="02020603050405020304" pitchFamily="18" charset="0"/>
            </a:rPr>
            <a:t>Restringida participación de los usuarios en la definición de políticas hídricas.</a:t>
          </a:r>
        </a:p>
        <a:p>
          <a:pPr algn="just">
            <a:lnSpc>
              <a:spcPct val="100000"/>
            </a:lnSpc>
          </a:pPr>
          <a:endParaRPr lang="es-ES" sz="600" dirty="0" smtClean="0">
            <a:solidFill>
              <a:schemeClr val="tx1"/>
            </a:solidFill>
            <a:latin typeface="Soberana Sans" panose="02000000000000000000" pitchFamily="50" charset="0"/>
            <a:ea typeface="Times New Roman" panose="02020603050405020304" pitchFamily="18" charset="0"/>
          </a:endParaRPr>
        </a:p>
        <a:p>
          <a:pPr algn="just">
            <a:lnSpc>
              <a:spcPct val="100000"/>
            </a:lnSpc>
          </a:pPr>
          <a:r>
            <a:rPr lang="es-ES" sz="1100" b="1" dirty="0" smtClean="0">
              <a:solidFill>
                <a:schemeClr val="tx1"/>
              </a:solidFill>
              <a:latin typeface="Soberana Sans" panose="02000000000000000000" pitchFamily="50" charset="0"/>
            </a:rPr>
            <a:t>4. </a:t>
          </a:r>
          <a:r>
            <a:rPr lang="es-ES" sz="1100" b="0" dirty="0" smtClean="0">
              <a:solidFill>
                <a:schemeClr val="tx1"/>
              </a:solidFill>
              <a:latin typeface="Soberana Sans" panose="02000000000000000000" pitchFamily="50" charset="0"/>
            </a:rPr>
            <a:t>Posibilidad de la conformación de una Asociación Nacional de COTAS.</a:t>
          </a:r>
          <a:endParaRPr lang="es-MX" sz="1100" dirty="0">
            <a:solidFill>
              <a:schemeClr val="tx1"/>
            </a:solidFill>
            <a:latin typeface="Soberana Sans" panose="02000000000000000000" pitchFamily="50" charset="0"/>
          </a:endParaRPr>
        </a:p>
      </dgm:t>
    </dgm:pt>
    <dgm:pt modelId="{15E12586-051E-49D1-981E-5207385BEE30}" type="parTrans" cxnId="{7A2898F8-34FB-4C13-8B59-E492A5105223}">
      <dgm:prSet/>
      <dgm:spPr/>
      <dgm:t>
        <a:bodyPr/>
        <a:lstStyle/>
        <a:p>
          <a:endParaRPr lang="es-MX"/>
        </a:p>
      </dgm:t>
    </dgm:pt>
    <dgm:pt modelId="{707E84E1-0757-414E-8F6C-40135B609EE7}" type="sibTrans" cxnId="{7A2898F8-34FB-4C13-8B59-E492A5105223}">
      <dgm:prSet/>
      <dgm:spPr/>
      <dgm:t>
        <a:bodyPr/>
        <a:lstStyle/>
        <a:p>
          <a:endParaRPr lang="es-MX"/>
        </a:p>
      </dgm:t>
    </dgm:pt>
    <dgm:pt modelId="{B5B2BB6D-F54B-48A5-9526-BC57C6040B1A}" type="pres">
      <dgm:prSet presAssocID="{95314B7A-F8E7-4B25-BEE8-9344C7A57394}" presName="diagram" presStyleCnt="0">
        <dgm:presLayoutVars>
          <dgm:dir/>
          <dgm:resizeHandles val="exact"/>
        </dgm:presLayoutVars>
      </dgm:prSet>
      <dgm:spPr/>
      <dgm:t>
        <a:bodyPr/>
        <a:lstStyle/>
        <a:p>
          <a:endParaRPr lang="es-MX"/>
        </a:p>
      </dgm:t>
    </dgm:pt>
    <dgm:pt modelId="{FAA79A4C-3FC5-42CC-9E6E-1F122BA52DF2}" type="pres">
      <dgm:prSet presAssocID="{E6C32C96-5D97-4104-85B9-11B866EAE31A}" presName="node" presStyleLbl="node1" presStyleIdx="0" presStyleCnt="4" custLinFactNeighborX="8961" custLinFactNeighborY="482">
        <dgm:presLayoutVars>
          <dgm:bulletEnabled val="1"/>
        </dgm:presLayoutVars>
      </dgm:prSet>
      <dgm:spPr/>
      <dgm:t>
        <a:bodyPr/>
        <a:lstStyle/>
        <a:p>
          <a:endParaRPr lang="es-MX"/>
        </a:p>
      </dgm:t>
    </dgm:pt>
    <dgm:pt modelId="{991AF170-B191-4B1E-92A8-52BFEAD68789}" type="pres">
      <dgm:prSet presAssocID="{B1240838-2394-4236-80F5-8635960E992F}" presName="sibTrans" presStyleCnt="0"/>
      <dgm:spPr/>
    </dgm:pt>
    <dgm:pt modelId="{2F51D760-DC42-48AC-AB10-BE3EDCA0EAD5}" type="pres">
      <dgm:prSet presAssocID="{15734675-8BA1-40FC-8A09-F86CF5AFCC7C}" presName="node" presStyleLbl="node1" presStyleIdx="1" presStyleCnt="4" custLinFactNeighborX="315" custLinFactNeighborY="482">
        <dgm:presLayoutVars>
          <dgm:bulletEnabled val="1"/>
        </dgm:presLayoutVars>
      </dgm:prSet>
      <dgm:spPr/>
      <dgm:t>
        <a:bodyPr/>
        <a:lstStyle/>
        <a:p>
          <a:endParaRPr lang="es-MX"/>
        </a:p>
      </dgm:t>
    </dgm:pt>
    <dgm:pt modelId="{5CC7B194-8AC1-43A8-AB75-9073AEEDEA4D}" type="pres">
      <dgm:prSet presAssocID="{E9C544E0-7D0D-4B5F-AA7D-A028803DBB58}" presName="sibTrans" presStyleCnt="0"/>
      <dgm:spPr/>
    </dgm:pt>
    <dgm:pt modelId="{2E289986-82E4-4642-BEAF-5B8D7B78D4A2}" type="pres">
      <dgm:prSet presAssocID="{64A944A8-080A-462D-931F-A9D815F71CA0}" presName="node" presStyleLbl="node1" presStyleIdx="2" presStyleCnt="4" custScaleY="103241" custLinFactNeighborX="9250" custLinFactNeighborY="-15412">
        <dgm:presLayoutVars>
          <dgm:bulletEnabled val="1"/>
        </dgm:presLayoutVars>
      </dgm:prSet>
      <dgm:spPr/>
      <dgm:t>
        <a:bodyPr/>
        <a:lstStyle/>
        <a:p>
          <a:endParaRPr lang="es-MX"/>
        </a:p>
      </dgm:t>
    </dgm:pt>
    <dgm:pt modelId="{DDC42BE5-B760-4506-B435-B4278923951F}" type="pres">
      <dgm:prSet presAssocID="{689B3A51-2E1B-4818-81AE-4161C7A68D27}" presName="sibTrans" presStyleCnt="0"/>
      <dgm:spPr/>
    </dgm:pt>
    <dgm:pt modelId="{600ED351-40F7-41B4-9768-E42EFF6FA69F}" type="pres">
      <dgm:prSet presAssocID="{F10E8466-E574-4E0D-A8DF-0756153C3725}" presName="node" presStyleLbl="node1" presStyleIdx="3" presStyleCnt="4" custScaleY="103196" custLinFactNeighborX="658" custLinFactNeighborY="-15813">
        <dgm:presLayoutVars>
          <dgm:bulletEnabled val="1"/>
        </dgm:presLayoutVars>
      </dgm:prSet>
      <dgm:spPr/>
      <dgm:t>
        <a:bodyPr/>
        <a:lstStyle/>
        <a:p>
          <a:endParaRPr lang="es-MX"/>
        </a:p>
      </dgm:t>
    </dgm:pt>
  </dgm:ptLst>
  <dgm:cxnLst>
    <dgm:cxn modelId="{A4B0A652-D9B5-420A-992C-00F3DADB9737}" srcId="{95314B7A-F8E7-4B25-BEE8-9344C7A57394}" destId="{E6C32C96-5D97-4104-85B9-11B866EAE31A}" srcOrd="0" destOrd="0" parTransId="{7A9C7D33-D58B-4663-8853-2E3EC6FDFBDA}" sibTransId="{B1240838-2394-4236-80F5-8635960E992F}"/>
    <dgm:cxn modelId="{BA908C7B-B08F-4044-9A4F-2C3BA4F665A1}" srcId="{95314B7A-F8E7-4B25-BEE8-9344C7A57394}" destId="{64A944A8-080A-462D-931F-A9D815F71CA0}" srcOrd="2" destOrd="0" parTransId="{FF6343CD-7E2B-45BD-AC1B-1338D25C5920}" sibTransId="{689B3A51-2E1B-4818-81AE-4161C7A68D27}"/>
    <dgm:cxn modelId="{1EF2D15F-E914-4E22-A262-B9913C972AA1}" type="presOf" srcId="{E6C32C96-5D97-4104-85B9-11B866EAE31A}" destId="{FAA79A4C-3FC5-42CC-9E6E-1F122BA52DF2}" srcOrd="0" destOrd="0" presId="urn:microsoft.com/office/officeart/2005/8/layout/default"/>
    <dgm:cxn modelId="{A1C588C2-80AA-4482-A89F-D9FF1D5DA23F}" srcId="{95314B7A-F8E7-4B25-BEE8-9344C7A57394}" destId="{15734675-8BA1-40FC-8A09-F86CF5AFCC7C}" srcOrd="1" destOrd="0" parTransId="{0C505EE1-112E-4A17-8C65-AC9798B01C48}" sibTransId="{E9C544E0-7D0D-4B5F-AA7D-A028803DBB58}"/>
    <dgm:cxn modelId="{6923ADD3-A00E-4CCC-BBE3-0FAA2CEDE573}" type="presOf" srcId="{64A944A8-080A-462D-931F-A9D815F71CA0}" destId="{2E289986-82E4-4642-BEAF-5B8D7B78D4A2}" srcOrd="0" destOrd="0" presId="urn:microsoft.com/office/officeart/2005/8/layout/default"/>
    <dgm:cxn modelId="{21CC0D93-D4E5-49B0-8D7F-67039B13AE99}" type="presOf" srcId="{15734675-8BA1-40FC-8A09-F86CF5AFCC7C}" destId="{2F51D760-DC42-48AC-AB10-BE3EDCA0EAD5}" srcOrd="0" destOrd="0" presId="urn:microsoft.com/office/officeart/2005/8/layout/default"/>
    <dgm:cxn modelId="{7A2898F8-34FB-4C13-8B59-E492A5105223}" srcId="{95314B7A-F8E7-4B25-BEE8-9344C7A57394}" destId="{F10E8466-E574-4E0D-A8DF-0756153C3725}" srcOrd="3" destOrd="0" parTransId="{15E12586-051E-49D1-981E-5207385BEE30}" sibTransId="{707E84E1-0757-414E-8F6C-40135B609EE7}"/>
    <dgm:cxn modelId="{356A5BD6-06D7-463A-9B35-4BA16FDA4E7D}" type="presOf" srcId="{95314B7A-F8E7-4B25-BEE8-9344C7A57394}" destId="{B5B2BB6D-F54B-48A5-9526-BC57C6040B1A}" srcOrd="0" destOrd="0" presId="urn:microsoft.com/office/officeart/2005/8/layout/default"/>
    <dgm:cxn modelId="{33458123-38F5-4179-BEFC-2BE44A4517CB}" type="presOf" srcId="{F10E8466-E574-4E0D-A8DF-0756153C3725}" destId="{600ED351-40F7-41B4-9768-E42EFF6FA69F}" srcOrd="0" destOrd="0" presId="urn:microsoft.com/office/officeart/2005/8/layout/default"/>
    <dgm:cxn modelId="{8F88482F-0B76-4340-ABBD-E3F4F5D50920}" type="presParOf" srcId="{B5B2BB6D-F54B-48A5-9526-BC57C6040B1A}" destId="{FAA79A4C-3FC5-42CC-9E6E-1F122BA52DF2}" srcOrd="0" destOrd="0" presId="urn:microsoft.com/office/officeart/2005/8/layout/default"/>
    <dgm:cxn modelId="{F8F7B69C-63FE-4AA7-95CC-7FC21B3947B9}" type="presParOf" srcId="{B5B2BB6D-F54B-48A5-9526-BC57C6040B1A}" destId="{991AF170-B191-4B1E-92A8-52BFEAD68789}" srcOrd="1" destOrd="0" presId="urn:microsoft.com/office/officeart/2005/8/layout/default"/>
    <dgm:cxn modelId="{68B75F69-DEB8-46E9-B168-14D922B7388B}" type="presParOf" srcId="{B5B2BB6D-F54B-48A5-9526-BC57C6040B1A}" destId="{2F51D760-DC42-48AC-AB10-BE3EDCA0EAD5}" srcOrd="2" destOrd="0" presId="urn:microsoft.com/office/officeart/2005/8/layout/default"/>
    <dgm:cxn modelId="{470B1826-89B7-4DFA-AEF4-9F2E53A75A11}" type="presParOf" srcId="{B5B2BB6D-F54B-48A5-9526-BC57C6040B1A}" destId="{5CC7B194-8AC1-43A8-AB75-9073AEEDEA4D}" srcOrd="3" destOrd="0" presId="urn:microsoft.com/office/officeart/2005/8/layout/default"/>
    <dgm:cxn modelId="{F37FFA7A-BE80-4C0C-A826-5D8D38F189E7}" type="presParOf" srcId="{B5B2BB6D-F54B-48A5-9526-BC57C6040B1A}" destId="{2E289986-82E4-4642-BEAF-5B8D7B78D4A2}" srcOrd="4" destOrd="0" presId="urn:microsoft.com/office/officeart/2005/8/layout/default"/>
    <dgm:cxn modelId="{B5ED8A1C-CA2A-46C1-9ED6-C44610D42098}" type="presParOf" srcId="{B5B2BB6D-F54B-48A5-9526-BC57C6040B1A}" destId="{DDC42BE5-B760-4506-B435-B4278923951F}" srcOrd="5" destOrd="0" presId="urn:microsoft.com/office/officeart/2005/8/layout/default"/>
    <dgm:cxn modelId="{E7803080-DB18-4A1A-8A6C-56A5F0D8536A}" type="presParOf" srcId="{B5B2BB6D-F54B-48A5-9526-BC57C6040B1A}" destId="{600ED351-40F7-41B4-9768-E42EFF6FA69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136" cy="497195"/>
          </a:xfrm>
          <a:prstGeom prst="rect">
            <a:avLst/>
          </a:prstGeom>
        </p:spPr>
        <p:txBody>
          <a:bodyPr vert="horz" lIns="93177" tIns="46589" rIns="93177" bIns="46589" rtlCol="0"/>
          <a:lstStyle>
            <a:lvl1pPr algn="l">
              <a:defRPr sz="1200"/>
            </a:lvl1pPr>
          </a:lstStyle>
          <a:p>
            <a:endParaRPr lang="es-MX" dirty="0"/>
          </a:p>
        </p:txBody>
      </p:sp>
      <p:sp>
        <p:nvSpPr>
          <p:cNvPr id="3" name="Marcador de fecha 2"/>
          <p:cNvSpPr>
            <a:spLocks noGrp="1"/>
          </p:cNvSpPr>
          <p:nvPr>
            <p:ph type="dt" idx="1"/>
          </p:nvPr>
        </p:nvSpPr>
        <p:spPr>
          <a:xfrm>
            <a:off x="3850969" y="0"/>
            <a:ext cx="2945136" cy="497195"/>
          </a:xfrm>
          <a:prstGeom prst="rect">
            <a:avLst/>
          </a:prstGeom>
        </p:spPr>
        <p:txBody>
          <a:bodyPr vert="horz" lIns="93177" tIns="46589" rIns="93177" bIns="46589" rtlCol="0"/>
          <a:lstStyle>
            <a:lvl1pPr algn="r">
              <a:defRPr sz="1200"/>
            </a:lvl1pPr>
          </a:lstStyle>
          <a:p>
            <a:fld id="{BA3F90D8-A17E-4783-9EA9-B95AEB684CCA}" type="datetimeFigureOut">
              <a:rPr lang="es-MX" smtClean="0"/>
              <a:t>30/08/2018</a:t>
            </a:fld>
            <a:endParaRPr lang="es-MX" dirty="0"/>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3177" tIns="46589" rIns="93177" bIns="46589" rtlCol="0" anchor="ctr"/>
          <a:lstStyle/>
          <a:p>
            <a:endParaRPr lang="es-MX" dirty="0"/>
          </a:p>
        </p:txBody>
      </p:sp>
      <p:sp>
        <p:nvSpPr>
          <p:cNvPr id="5" name="Marcador de notas 4"/>
          <p:cNvSpPr>
            <a:spLocks noGrp="1"/>
          </p:cNvSpPr>
          <p:nvPr>
            <p:ph type="body" sz="quarter" idx="3"/>
          </p:nvPr>
        </p:nvSpPr>
        <p:spPr>
          <a:xfrm>
            <a:off x="679768" y="4776872"/>
            <a:ext cx="5438140" cy="3908505"/>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9429443"/>
            <a:ext cx="2945136" cy="497195"/>
          </a:xfrm>
          <a:prstGeom prst="rect">
            <a:avLst/>
          </a:prstGeom>
        </p:spPr>
        <p:txBody>
          <a:bodyPr vert="horz" lIns="93177" tIns="46589" rIns="93177" bIns="46589"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50969" y="9429443"/>
            <a:ext cx="2945136" cy="497195"/>
          </a:xfrm>
          <a:prstGeom prst="rect">
            <a:avLst/>
          </a:prstGeom>
        </p:spPr>
        <p:txBody>
          <a:bodyPr vert="horz" lIns="93177" tIns="46589" rIns="93177" bIns="46589" rtlCol="0" anchor="b"/>
          <a:lstStyle>
            <a:lvl1pPr algn="r">
              <a:defRPr sz="1200"/>
            </a:lvl1pPr>
          </a:lstStyle>
          <a:p>
            <a:fld id="{74C26A51-BD59-4037-A7E9-53ACFCA8B056}" type="slidenum">
              <a:rPr lang="es-MX" smtClean="0"/>
              <a:t>‹Nº›</a:t>
            </a:fld>
            <a:endParaRPr lang="es-MX" dirty="0"/>
          </a:p>
        </p:txBody>
      </p:sp>
    </p:spTree>
    <p:extLst>
      <p:ext uri="{BB962C8B-B14F-4D97-AF65-F5344CB8AC3E}">
        <p14:creationId xmlns:p14="http://schemas.microsoft.com/office/powerpoint/2010/main" val="337714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060" indent="-290408">
              <a:defRPr>
                <a:solidFill>
                  <a:schemeClr val="tx1"/>
                </a:solidFill>
                <a:latin typeface="Arial" charset="0"/>
                <a:cs typeface="Arial" charset="0"/>
              </a:defRPr>
            </a:lvl2pPr>
            <a:lvl3pPr marL="1161631" indent="-232326">
              <a:defRPr>
                <a:solidFill>
                  <a:schemeClr val="tx1"/>
                </a:solidFill>
                <a:latin typeface="Arial" charset="0"/>
                <a:cs typeface="Arial" charset="0"/>
              </a:defRPr>
            </a:lvl3pPr>
            <a:lvl4pPr marL="1626283" indent="-232326">
              <a:defRPr>
                <a:solidFill>
                  <a:schemeClr val="tx1"/>
                </a:solidFill>
                <a:latin typeface="Arial" charset="0"/>
                <a:cs typeface="Arial" charset="0"/>
              </a:defRPr>
            </a:lvl4pPr>
            <a:lvl5pPr marL="2090936" indent="-232326">
              <a:defRPr>
                <a:solidFill>
                  <a:schemeClr val="tx1"/>
                </a:solidFill>
                <a:latin typeface="Arial" charset="0"/>
                <a:cs typeface="Arial" charset="0"/>
              </a:defRPr>
            </a:lvl5pPr>
            <a:lvl6pPr marL="2555588" indent="-232326" eaLnBrk="0" fontAlgn="base" hangingPunct="0">
              <a:spcBef>
                <a:spcPct val="0"/>
              </a:spcBef>
              <a:spcAft>
                <a:spcPct val="0"/>
              </a:spcAft>
              <a:defRPr>
                <a:solidFill>
                  <a:schemeClr val="tx1"/>
                </a:solidFill>
                <a:latin typeface="Arial" charset="0"/>
                <a:cs typeface="Arial" charset="0"/>
              </a:defRPr>
            </a:lvl6pPr>
            <a:lvl7pPr marL="3020240" indent="-232326" eaLnBrk="0" fontAlgn="base" hangingPunct="0">
              <a:spcBef>
                <a:spcPct val="0"/>
              </a:spcBef>
              <a:spcAft>
                <a:spcPct val="0"/>
              </a:spcAft>
              <a:defRPr>
                <a:solidFill>
                  <a:schemeClr val="tx1"/>
                </a:solidFill>
                <a:latin typeface="Arial" charset="0"/>
                <a:cs typeface="Arial" charset="0"/>
              </a:defRPr>
            </a:lvl7pPr>
            <a:lvl8pPr marL="3484893" indent="-232326" eaLnBrk="0" fontAlgn="base" hangingPunct="0">
              <a:spcBef>
                <a:spcPct val="0"/>
              </a:spcBef>
              <a:spcAft>
                <a:spcPct val="0"/>
              </a:spcAft>
              <a:defRPr>
                <a:solidFill>
                  <a:schemeClr val="tx1"/>
                </a:solidFill>
                <a:latin typeface="Arial" charset="0"/>
                <a:cs typeface="Arial" charset="0"/>
              </a:defRPr>
            </a:lvl8pPr>
            <a:lvl9pPr marL="3949545" indent="-232326" eaLnBrk="0" fontAlgn="base" hangingPunct="0">
              <a:spcBef>
                <a:spcPct val="0"/>
              </a:spcBef>
              <a:spcAft>
                <a:spcPct val="0"/>
              </a:spcAft>
              <a:defRPr>
                <a:solidFill>
                  <a:schemeClr val="tx1"/>
                </a:solidFill>
                <a:latin typeface="Arial" charset="0"/>
                <a:cs typeface="Arial" charset="0"/>
              </a:defRPr>
            </a:lvl9pPr>
          </a:lstStyle>
          <a:p>
            <a:fld id="{8211F2A1-001E-4A8C-B8A2-1A96105B0E83}" type="slidenum">
              <a:rPr lang="es-ES" altLang="es-MX"/>
              <a:pPr/>
              <a:t>1</a:t>
            </a:fld>
            <a:endParaRPr lang="es-ES" altLang="es-MX"/>
          </a:p>
        </p:txBody>
      </p:sp>
      <p:sp>
        <p:nvSpPr>
          <p:cNvPr id="16386" name="Rectangle 2"/>
          <p:cNvSpPr>
            <a:spLocks noRot="1" noChangeArrowheads="1" noTextEdit="1"/>
          </p:cNvSpPr>
          <p:nvPr>
            <p:ph type="sldImg"/>
          </p:nvPr>
        </p:nvSpPr>
        <p:spPr>
          <a:ln/>
        </p:spPr>
      </p:sp>
      <p:sp>
        <p:nvSpPr>
          <p:cNvPr id="163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4C26A51-BD59-4037-A7E9-53ACFCA8B056}" type="slidenum">
              <a:rPr lang="es-MX" smtClean="0"/>
              <a:t>2</a:t>
            </a:fld>
            <a:endParaRPr lang="es-MX" dirty="0"/>
          </a:p>
        </p:txBody>
      </p:sp>
    </p:spTree>
    <p:extLst>
      <p:ext uri="{BB962C8B-B14F-4D97-AF65-F5344CB8AC3E}">
        <p14:creationId xmlns:p14="http://schemas.microsoft.com/office/powerpoint/2010/main" val="37992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4C26A51-BD59-4037-A7E9-53ACFCA8B056}" type="slidenum">
              <a:rPr lang="es-MX" smtClean="0"/>
              <a:t>4</a:t>
            </a:fld>
            <a:endParaRPr lang="es-MX" dirty="0"/>
          </a:p>
        </p:txBody>
      </p:sp>
    </p:spTree>
    <p:extLst>
      <p:ext uri="{BB962C8B-B14F-4D97-AF65-F5344CB8AC3E}">
        <p14:creationId xmlns:p14="http://schemas.microsoft.com/office/powerpoint/2010/main" val="1231352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76E91-79D8-436F-BEC4-2FBC1918E2CB}" type="slidenum">
              <a:rPr lang="es-ES_tradnl" altLang="es-MX"/>
              <a:pPr/>
              <a:t>6</a:t>
            </a:fld>
            <a:endParaRPr lang="es-ES_tradnl" altLang="es-MX" dirty="0"/>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r>
              <a:rPr lang="es-ES" altLang="es-MX" dirty="0"/>
              <a:t>ASIMISMO, EN EL MARCO DE LA LEY DE AGUAS NACIONALES Y ASUMIENDO UN CRITERIO HIDROLÓGICO FUNDAMENTALMENTE, SE INSTALARON EN EL PAÍS 25 CONSEJOS DE CUENCA.</a:t>
            </a:r>
          </a:p>
          <a:p>
            <a:endParaRPr lang="es-ES" altLang="es-MX" dirty="0"/>
          </a:p>
          <a:p>
            <a:r>
              <a:rPr lang="es-ES" altLang="es-MX" dirty="0"/>
              <a:t>LOS CONSEJOS DE CUENCA SON DEFINIDOS EN LA LEY DE AGUAS NACIONALES COMO INSTANCIAS DE COORDINACIÓN Y CONCERTACIÓN ENTRE LA COMISIÓN NACIONAL DEL AGUA, LAS DEPENDENCIAS Y ENTIDADES DE LAS INSTANCIAS FEDERAL, ESTATAL Y MUNICIPAL Y LOS REPRESENTANTES DE LOS USUARIOS DE LA RESPECTIVA CUENCA HIDROLÓGICA, CON OBJETO DE FORMULAR Y EJECUTAR PROGRAMAS Y ACCIONES PARA LA MEJOR ADMINISTRACIÓN DE LAS AGUAS, EL DESARROLLO DE LA INFRAESTRUCTURA HIDRÁULICA Y DE LOS SERVICIOS RESPECTIVOS Y LA PRESERVACIÓN DE LOS RECURSOS DE LA CUENCA.</a:t>
            </a:r>
          </a:p>
          <a:p>
            <a:endParaRPr lang="es-ES" altLang="es-MX" dirty="0"/>
          </a:p>
          <a:p>
            <a:r>
              <a:rPr lang="es-ES" altLang="es-MX" dirty="0"/>
              <a:t>EN GENERAL, LOS CONSEJOS DE CUENCA DESARROLLAN FUNCIONES PARA COADYUVAR A:</a:t>
            </a:r>
          </a:p>
          <a:p>
            <a:endParaRPr lang="es-ES" altLang="es-MX" dirty="0"/>
          </a:p>
          <a:p>
            <a:r>
              <a:rPr lang="es-ES_tradnl" altLang="es-MX" dirty="0">
                <a:solidFill>
                  <a:srgbClr val="FF3300"/>
                </a:solidFill>
              </a:rPr>
              <a:t>1)</a:t>
            </a:r>
            <a:r>
              <a:rPr lang="es-ES_tradnl" altLang="es-MX" dirty="0">
                <a:solidFill>
                  <a:srgbClr val="000000"/>
                </a:solidFill>
              </a:rPr>
              <a:t> LA CONSERVACIÓN, PRESERVACIÓN Y MEJORAMIENTO DE LOS ECOSISTEMAS DE LAS CUENCAS CON LOS QUE EL AGUA</a:t>
            </a:r>
          </a:p>
          <a:p>
            <a:r>
              <a:rPr lang="es-ES_tradnl" altLang="es-MX" dirty="0">
                <a:solidFill>
                  <a:srgbClr val="000000"/>
                </a:solidFill>
              </a:rPr>
              <a:t>FORMA SISTEMAS NATURALES INDIVISIBLES.</a:t>
            </a:r>
          </a:p>
          <a:p>
            <a:r>
              <a:rPr lang="es-ES_tradnl" altLang="es-MX" dirty="0">
                <a:solidFill>
                  <a:srgbClr val="FF3300"/>
                </a:solidFill>
              </a:rPr>
              <a:t>2)</a:t>
            </a:r>
            <a:r>
              <a:rPr lang="es-ES_tradnl" altLang="es-MX" dirty="0">
                <a:solidFill>
                  <a:srgbClr val="000000"/>
                </a:solidFill>
              </a:rPr>
              <a:t> EL USO EFICIENTE Y SUSTENTABLE DEL AGUA EN TODAS LAS FASES DEL CICLO HIDROLÓGICO</a:t>
            </a:r>
            <a:endParaRPr lang="es-ES" altLang="es-MX" dirty="0"/>
          </a:p>
          <a:p>
            <a:r>
              <a:rPr lang="es-ES_tradnl" altLang="es-MX" dirty="0">
                <a:solidFill>
                  <a:srgbClr val="FF3300"/>
                </a:solidFill>
              </a:rPr>
              <a:t>3)</a:t>
            </a:r>
            <a:r>
              <a:rPr lang="es-ES_tradnl" altLang="es-MX" dirty="0">
                <a:solidFill>
                  <a:schemeClr val="tx2"/>
                </a:solidFill>
              </a:rPr>
              <a:t> IMPULSAR UNA CULTURA DEL AGUA QUE CONSIDERE  A ESTE ELEMENTO COMO UN RECURSO VITAL Y ESCASO, DIFUNDIENDO SU VALOR ECONÓMICO, SOCIAL Y AMBIENTAL Y ALENTANDO LA PARTICIPACIÓN DE LA SOCIEDAD EN SU CUIDADO Y USO SUSTENTABLE</a:t>
            </a:r>
          </a:p>
          <a:p>
            <a:r>
              <a:rPr lang="es-ES_tradnl" altLang="es-MX" dirty="0">
                <a:solidFill>
                  <a:srgbClr val="FF3300"/>
                </a:solidFill>
              </a:rPr>
              <a:t>4)</a:t>
            </a:r>
            <a:r>
              <a:rPr lang="es-ES_tradnl" altLang="es-MX" dirty="0">
                <a:solidFill>
                  <a:srgbClr val="000000"/>
                </a:solidFill>
              </a:rPr>
              <a:t> EL EQUILIBRIO ENTRE OFERTA Y DEMANDA DE AGUA EN LA CUENCA PARA SUS DIVERSOS USOS</a:t>
            </a:r>
            <a:endParaRPr lang="es-ES" altLang="es-MX" dirty="0"/>
          </a:p>
          <a:p>
            <a:r>
              <a:rPr lang="es-ES_tradnl" altLang="es-MX" dirty="0">
                <a:solidFill>
                  <a:srgbClr val="FF3300"/>
                </a:solidFill>
              </a:rPr>
              <a:t>5)</a:t>
            </a:r>
            <a:r>
              <a:rPr lang="es-ES_tradnl" altLang="es-MX" dirty="0">
                <a:solidFill>
                  <a:srgbClr val="000000"/>
                </a:solidFill>
              </a:rPr>
              <a:t> EL SANEAMIENTO DE LAS CUENCAS, SUBCUENCAS, BARRANCAS, ACUÍFEROS Y CUERPOS RECEPTORES DE AGUA PARA</a:t>
            </a:r>
          </a:p>
          <a:p>
            <a:r>
              <a:rPr lang="es-ES_tradnl" altLang="es-MX" dirty="0">
                <a:solidFill>
                  <a:srgbClr val="000000"/>
                </a:solidFill>
              </a:rPr>
              <a:t>PREVENIR, DETENER O CORREGIR SU CONTAMINACIÓN.</a:t>
            </a:r>
          </a:p>
          <a:p>
            <a:endParaRPr lang="es-ES_tradnl" altLang="es-MX" dirty="0">
              <a:solidFill>
                <a:srgbClr val="000000"/>
              </a:solidFill>
            </a:endParaRPr>
          </a:p>
          <a:p>
            <a:endParaRPr lang="es-ES" altLang="es-MX" b="1" dirty="0">
              <a:solidFill>
                <a:srgbClr val="000000"/>
              </a:solidFill>
            </a:endParaRPr>
          </a:p>
        </p:txBody>
      </p:sp>
    </p:spTree>
    <p:extLst>
      <p:ext uri="{BB962C8B-B14F-4D97-AF65-F5344CB8AC3E}">
        <p14:creationId xmlns:p14="http://schemas.microsoft.com/office/powerpoint/2010/main" val="3206602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4C26A51-BD59-4037-A7E9-53ACFCA8B056}" type="slidenum">
              <a:rPr lang="es-MX" smtClean="0"/>
              <a:t>8</a:t>
            </a:fld>
            <a:endParaRPr lang="es-MX" dirty="0"/>
          </a:p>
        </p:txBody>
      </p:sp>
    </p:spTree>
    <p:extLst>
      <p:ext uri="{BB962C8B-B14F-4D97-AF65-F5344CB8AC3E}">
        <p14:creationId xmlns:p14="http://schemas.microsoft.com/office/powerpoint/2010/main" val="2513668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4C26A51-BD59-4037-A7E9-53ACFCA8B056}" type="slidenum">
              <a:rPr lang="es-MX" smtClean="0"/>
              <a:t>9</a:t>
            </a:fld>
            <a:endParaRPr lang="es-MX" dirty="0"/>
          </a:p>
        </p:txBody>
      </p:sp>
    </p:spTree>
    <p:extLst>
      <p:ext uri="{BB962C8B-B14F-4D97-AF65-F5344CB8AC3E}">
        <p14:creationId xmlns:p14="http://schemas.microsoft.com/office/powerpoint/2010/main" val="1609904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4C26A51-BD59-4037-A7E9-53ACFCA8B056}" type="slidenum">
              <a:rPr lang="es-MX" smtClean="0"/>
              <a:t>10</a:t>
            </a:fld>
            <a:endParaRPr lang="es-MX" dirty="0"/>
          </a:p>
        </p:txBody>
      </p:sp>
    </p:spTree>
    <p:extLst>
      <p:ext uri="{BB962C8B-B14F-4D97-AF65-F5344CB8AC3E}">
        <p14:creationId xmlns:p14="http://schemas.microsoft.com/office/powerpoint/2010/main" val="959506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Uno de los temas centrales de trabajo de los Consejos de cuenca es su participación en procesos de planeación. Particularmente, los Consejos y sus órganos auxiliares han impulsado la formulación de sus Programas de Gestión, que son propuestas de las líneas generales de trabajo que seguirá el Consejo u Órgano Auxiliar en un período de varios años, elaborados mediante procesos de planeación participativa, donde se establecen las acciones corresponsables para la gestión del agua, en una cuenca, subcuenca o acuífero determinado.</a:t>
            </a:r>
          </a:p>
          <a:p>
            <a:endParaRPr lang="es-MX" dirty="0"/>
          </a:p>
          <a:p>
            <a:r>
              <a:rPr lang="es-MX" dirty="0"/>
              <a:t>Un Programa de Gestión contiene además de las líneas generales de trabajo que se seguirán, los compromisos de los distintos sectores involucrados en la solución de los problemas que asumen de manera corresponsable.</a:t>
            </a:r>
          </a:p>
          <a:p>
            <a:endParaRPr lang="es-MX" dirty="0"/>
          </a:p>
          <a:p>
            <a:r>
              <a:rPr lang="es-MX" dirty="0"/>
              <a:t>Los 26 Consejos de Cuenca y 100 de 195 órganos auxiliares han formulado sus programas de gestión.</a:t>
            </a:r>
          </a:p>
          <a:p>
            <a:endParaRPr lang="es-MX" dirty="0"/>
          </a:p>
          <a:p>
            <a:r>
              <a:rPr lang="es-MX" dirty="0"/>
              <a:t>Una de las líneas de estrategia que promoverá la Gerencia de Consejos de Cuenca en esta Administración, será la de apoyar la elaboración o actualización de los diferentes programas de Gestión para alinearlos a los Objetivos y Estrategias del Programa Nacional Hídrico 2013 - 2018.</a:t>
            </a:r>
          </a:p>
        </p:txBody>
      </p:sp>
      <p:sp>
        <p:nvSpPr>
          <p:cNvPr id="4" name="Slide Number Placeholder 3"/>
          <p:cNvSpPr>
            <a:spLocks noGrp="1"/>
          </p:cNvSpPr>
          <p:nvPr>
            <p:ph type="sldNum" sz="quarter" idx="10"/>
          </p:nvPr>
        </p:nvSpPr>
        <p:spPr/>
        <p:txBody>
          <a:bodyPr/>
          <a:lstStyle/>
          <a:p>
            <a:pPr defTabSz="984893"/>
            <a:fld id="{77542409-6A04-4DC6-AC3A-D3758287A8F2}" type="slidenum">
              <a:rPr lang="en-US">
                <a:latin typeface="Corbel"/>
              </a:rPr>
              <a:pPr defTabSz="984893"/>
              <a:t>12</a:t>
            </a:fld>
            <a:endParaRPr lang="en-US" dirty="0">
              <a:latin typeface="Corbel"/>
            </a:endParaRPr>
          </a:p>
        </p:txBody>
      </p:sp>
    </p:spTree>
    <p:extLst>
      <p:ext uri="{BB962C8B-B14F-4D97-AF65-F5344CB8AC3E}">
        <p14:creationId xmlns:p14="http://schemas.microsoft.com/office/powerpoint/2010/main" val="3508684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88E231E-7D69-4092-8C3D-E347B1981280}" type="datetime1">
              <a:rPr lang="es-MX" smtClean="0"/>
              <a:t>30/08/2018</a:t>
            </a:fld>
            <a:endParaRPr lang="es-MX" dirty="0"/>
          </a:p>
        </p:txBody>
      </p:sp>
      <p:sp>
        <p:nvSpPr>
          <p:cNvPr id="5" name="Footer Placeholder 4"/>
          <p:cNvSpPr>
            <a:spLocks noGrp="1"/>
          </p:cNvSpPr>
          <p:nvPr>
            <p:ph type="ftr" sz="quarter" idx="11"/>
          </p:nvPr>
        </p:nvSpPr>
        <p:spPr/>
        <p:txBody>
          <a:bodyPr/>
          <a:lstStyle/>
          <a:p>
            <a:r>
              <a:rPr lang="es-MX" dirty="0" smtClean="0"/>
              <a:t>1</a:t>
            </a:r>
            <a:endParaRPr lang="es-MX" dirty="0"/>
          </a:p>
        </p:txBody>
      </p:sp>
      <p:sp>
        <p:nvSpPr>
          <p:cNvPr id="6" name="Slide Number Placeholder 5"/>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168268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9FE662A-FCBD-41FB-A082-FD8C03975EFD}" type="datetime1">
              <a:rPr lang="es-MX" smtClean="0"/>
              <a:t>30/08/2018</a:t>
            </a:fld>
            <a:endParaRPr lang="es-MX" dirty="0"/>
          </a:p>
        </p:txBody>
      </p:sp>
      <p:sp>
        <p:nvSpPr>
          <p:cNvPr id="5" name="Footer Placeholder 4"/>
          <p:cNvSpPr>
            <a:spLocks noGrp="1"/>
          </p:cNvSpPr>
          <p:nvPr>
            <p:ph type="ftr" sz="quarter" idx="11"/>
          </p:nvPr>
        </p:nvSpPr>
        <p:spPr/>
        <p:txBody>
          <a:bodyPr/>
          <a:lstStyle/>
          <a:p>
            <a:r>
              <a:rPr lang="es-MX" dirty="0" smtClean="0"/>
              <a:t>1</a:t>
            </a:r>
            <a:endParaRPr lang="es-MX" dirty="0"/>
          </a:p>
        </p:txBody>
      </p:sp>
      <p:sp>
        <p:nvSpPr>
          <p:cNvPr id="6" name="Slide Number Placeholder 5"/>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91314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965F01F-4CAA-4E03-8B88-28A6897C373A}" type="datetime1">
              <a:rPr lang="es-MX" smtClean="0"/>
              <a:t>30/08/2018</a:t>
            </a:fld>
            <a:endParaRPr lang="es-MX" dirty="0"/>
          </a:p>
        </p:txBody>
      </p:sp>
      <p:sp>
        <p:nvSpPr>
          <p:cNvPr id="5" name="Footer Placeholder 4"/>
          <p:cNvSpPr>
            <a:spLocks noGrp="1"/>
          </p:cNvSpPr>
          <p:nvPr>
            <p:ph type="ftr" sz="quarter" idx="11"/>
          </p:nvPr>
        </p:nvSpPr>
        <p:spPr/>
        <p:txBody>
          <a:bodyPr/>
          <a:lstStyle/>
          <a:p>
            <a:r>
              <a:rPr lang="es-MX" dirty="0" smtClean="0"/>
              <a:t>1</a:t>
            </a:r>
            <a:endParaRPr lang="es-MX" dirty="0"/>
          </a:p>
        </p:txBody>
      </p:sp>
      <p:sp>
        <p:nvSpPr>
          <p:cNvPr id="6" name="Slide Number Placeholder 5"/>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222468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pic>
        <p:nvPicPr>
          <p:cNvPr id="13" name="Picture 2" descr="http://www.pptbackground.net/background/Vintage-Blue-Microsoft-for-Powerpoint-Template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7657" b="13176"/>
          <a:stretch/>
        </p:blipFill>
        <p:spPr bwMode="auto">
          <a:xfrm flipH="1" flipV="1">
            <a:off x="0" y="0"/>
            <a:ext cx="9144000" cy="692696"/>
          </a:xfrm>
          <a:prstGeom prst="rect">
            <a:avLst/>
          </a:prstGeom>
          <a:noFill/>
          <a:extLst>
            <a:ext uri="{909E8E84-426E-40DD-AFC4-6F175D3DCCD1}">
              <a14:hiddenFill xmlns:a14="http://schemas.microsoft.com/office/drawing/2010/main">
                <a:solidFill>
                  <a:srgbClr val="FFFFFF"/>
                </a:solidFill>
              </a14:hiddenFill>
            </a:ext>
          </a:extLst>
        </p:spPr>
      </p:pic>
      <p:sp>
        <p:nvSpPr>
          <p:cNvPr id="6" name="12 Título"/>
          <p:cNvSpPr>
            <a:spLocks noGrp="1"/>
          </p:cNvSpPr>
          <p:nvPr>
            <p:ph type="title"/>
          </p:nvPr>
        </p:nvSpPr>
        <p:spPr>
          <a:xfrm>
            <a:off x="2195736" y="73876"/>
            <a:ext cx="6946766" cy="520934"/>
          </a:xfrm>
          <a:prstGeom prst="rect">
            <a:avLst/>
          </a:prstGeom>
        </p:spPr>
        <p:txBody>
          <a:bodyPr>
            <a:normAutofit/>
          </a:bodyPr>
          <a:lstStyle>
            <a:lvl1pPr algn="r">
              <a:defRPr sz="1600" b="1">
                <a:solidFill>
                  <a:schemeClr val="tx1">
                    <a:lumMod val="65000"/>
                    <a:lumOff val="35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r>
              <a:rPr lang="es-ES" dirty="0"/>
              <a:t>Haga clic para modificar el estilo de título del patrón</a:t>
            </a:r>
            <a:endParaRPr lang="es-MX" dirty="0"/>
          </a:p>
        </p:txBody>
      </p:sp>
      <p:sp>
        <p:nvSpPr>
          <p:cNvPr id="3" name="2 Marcador de fecha"/>
          <p:cNvSpPr>
            <a:spLocks noGrp="1"/>
          </p:cNvSpPr>
          <p:nvPr>
            <p:ph type="dt" sz="half" idx="10"/>
          </p:nvPr>
        </p:nvSpPr>
        <p:spPr>
          <a:xfrm>
            <a:off x="457200" y="6356352"/>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C569C46B-D1D0-4FA4-B3AC-D01638E351AA}" type="datetimeFigureOut">
              <a:rPr lang="es-MX"/>
              <a:pPr>
                <a:defRPr/>
              </a:pPr>
              <a:t>30/08/2018</a:t>
            </a:fld>
            <a:endParaRPr lang="es-MX" dirty="0"/>
          </a:p>
        </p:txBody>
      </p:sp>
      <p:sp>
        <p:nvSpPr>
          <p:cNvPr id="4" name="3 Marcador de pie de página"/>
          <p:cNvSpPr>
            <a:spLocks noGrp="1"/>
          </p:cNvSpPr>
          <p:nvPr>
            <p:ph type="ftr" sz="quarter" idx="11"/>
          </p:nvPr>
        </p:nvSpPr>
        <p:spPr>
          <a:xfrm>
            <a:off x="3124200" y="6356352"/>
            <a:ext cx="2895600" cy="365125"/>
          </a:xfrm>
          <a:prstGeom prst="rect">
            <a:avLst/>
          </a:prstGeom>
        </p:spPr>
        <p:txBody>
          <a:bodyPr/>
          <a:lstStyle>
            <a:lvl1pPr eaLnBrk="1" fontAlgn="auto" hangingPunct="1">
              <a:spcBef>
                <a:spcPts val="0"/>
              </a:spcBef>
              <a:spcAft>
                <a:spcPts val="0"/>
              </a:spcAft>
              <a:defRPr dirty="0">
                <a:latin typeface="+mn-lt"/>
              </a:defRPr>
            </a:lvl1pPr>
          </a:lstStyle>
          <a:p>
            <a:pPr>
              <a:defRPr/>
            </a:pPr>
            <a:endParaRPr lang="es-MX" dirty="0"/>
          </a:p>
        </p:txBody>
      </p:sp>
      <p:sp>
        <p:nvSpPr>
          <p:cNvPr id="5" name="4 Marcador de número de diapositiva"/>
          <p:cNvSpPr>
            <a:spLocks noGrp="1"/>
          </p:cNvSpPr>
          <p:nvPr>
            <p:ph type="sldNum" sz="quarter" idx="12"/>
          </p:nvPr>
        </p:nvSpPr>
        <p:spPr>
          <a:xfrm>
            <a:off x="6553200" y="6356352"/>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CF31AE1E-1B2A-4A67-95F5-1B1A0F2F1B3A}" type="slidenum">
              <a:rPr lang="es-MX"/>
              <a:pPr>
                <a:defRPr/>
              </a:pPr>
              <a:t>‹Nº›</a:t>
            </a:fld>
            <a:endParaRPr lang="es-MX" dirty="0"/>
          </a:p>
        </p:txBody>
      </p:sp>
      <p:sp>
        <p:nvSpPr>
          <p:cNvPr id="7" name="Rectangle 9"/>
          <p:cNvSpPr/>
          <p:nvPr userDrawn="1"/>
        </p:nvSpPr>
        <p:spPr>
          <a:xfrm>
            <a:off x="0" y="6629400"/>
            <a:ext cx="1499616" cy="228600"/>
          </a:xfrm>
          <a:prstGeom prst="rect">
            <a:avLst/>
          </a:prstGeom>
          <a:gradFill>
            <a:gsLst>
              <a:gs pos="100000">
                <a:srgbClr val="007934"/>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atin typeface="Soberana Sans" panose="02000000000000000000" pitchFamily="50" charset="0"/>
              </a:rPr>
              <a:t>Junio de 2018</a:t>
            </a:r>
            <a:endParaRPr sz="1000" dirty="0">
              <a:latin typeface="Soberana Sans" panose="02000000000000000000" pitchFamily="50" charset="0"/>
            </a:endParaRPr>
          </a:p>
        </p:txBody>
      </p:sp>
      <p:sp>
        <p:nvSpPr>
          <p:cNvPr id="8" name="Rectangle 10"/>
          <p:cNvSpPr/>
          <p:nvPr userDrawn="1"/>
        </p:nvSpPr>
        <p:spPr>
          <a:xfrm>
            <a:off x="1609344" y="6629400"/>
            <a:ext cx="7534656"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MX" sz="1000" dirty="0">
                <a:solidFill>
                  <a:schemeClr val="bg1"/>
                </a:solidFill>
                <a:latin typeface="Soberana Sans" panose="02000000000000000000" pitchFamily="50" charset="0"/>
              </a:rPr>
              <a:t>Coordinación General de Atención de Emergencias y Consejos de Cuenca</a:t>
            </a:r>
            <a:endParaRPr sz="1000" dirty="0">
              <a:solidFill>
                <a:schemeClr val="bg1"/>
              </a:solidFill>
              <a:latin typeface="Soberana Sans" panose="02000000000000000000" pitchFamily="50" charset="0"/>
            </a:endParaRPr>
          </a:p>
        </p:txBody>
      </p:sp>
      <p:pic>
        <p:nvPicPr>
          <p:cNvPr id="2" name="Imagen 1"/>
          <p:cNvPicPr>
            <a:picLocks noChangeAspect="1"/>
          </p:cNvPicPr>
          <p:nvPr userDrawn="1"/>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110262" y="126554"/>
            <a:ext cx="1810693" cy="441097"/>
          </a:xfrm>
          <a:prstGeom prst="rect">
            <a:avLst/>
          </a:prstGeom>
        </p:spPr>
      </p:pic>
    </p:spTree>
    <p:extLst>
      <p:ext uri="{BB962C8B-B14F-4D97-AF65-F5344CB8AC3E}">
        <p14:creationId xmlns:p14="http://schemas.microsoft.com/office/powerpoint/2010/main" val="1512539319"/>
      </p:ext>
    </p:extLst>
  </p:cSld>
  <p:clrMapOvr>
    <a:masterClrMapping/>
  </p:clrMapOvr>
  <p:transition spd="med">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C7CC737-2264-466A-BE0E-8F0D378DC4B5}" type="datetime1">
              <a:rPr lang="es-MX" smtClean="0"/>
              <a:t>30/08/2018</a:t>
            </a:fld>
            <a:endParaRPr lang="es-MX" dirty="0"/>
          </a:p>
        </p:txBody>
      </p:sp>
      <p:sp>
        <p:nvSpPr>
          <p:cNvPr id="5" name="Footer Placeholder 4"/>
          <p:cNvSpPr>
            <a:spLocks noGrp="1"/>
          </p:cNvSpPr>
          <p:nvPr>
            <p:ph type="ftr" sz="quarter" idx="11"/>
          </p:nvPr>
        </p:nvSpPr>
        <p:spPr/>
        <p:txBody>
          <a:bodyPr/>
          <a:lstStyle/>
          <a:p>
            <a:r>
              <a:rPr lang="es-MX" dirty="0" smtClean="0"/>
              <a:t>1</a:t>
            </a:r>
            <a:endParaRPr lang="es-MX" dirty="0"/>
          </a:p>
        </p:txBody>
      </p:sp>
      <p:sp>
        <p:nvSpPr>
          <p:cNvPr id="6" name="Slide Number Placeholder 5"/>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240731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4EE6C40-BEC9-40AF-962B-DE40FD09C439}" type="datetime1">
              <a:rPr lang="es-MX" smtClean="0"/>
              <a:t>30/08/2018</a:t>
            </a:fld>
            <a:endParaRPr lang="es-MX" dirty="0"/>
          </a:p>
        </p:txBody>
      </p:sp>
      <p:sp>
        <p:nvSpPr>
          <p:cNvPr id="5" name="Footer Placeholder 4"/>
          <p:cNvSpPr>
            <a:spLocks noGrp="1"/>
          </p:cNvSpPr>
          <p:nvPr>
            <p:ph type="ftr" sz="quarter" idx="11"/>
          </p:nvPr>
        </p:nvSpPr>
        <p:spPr/>
        <p:txBody>
          <a:bodyPr/>
          <a:lstStyle/>
          <a:p>
            <a:r>
              <a:rPr lang="es-MX" dirty="0" smtClean="0"/>
              <a:t>1</a:t>
            </a:r>
            <a:endParaRPr lang="es-MX" dirty="0"/>
          </a:p>
        </p:txBody>
      </p:sp>
      <p:sp>
        <p:nvSpPr>
          <p:cNvPr id="6" name="Slide Number Placeholder 5"/>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31125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947E055-CA2E-4868-91C0-90B9F27B6B8F}" type="datetime1">
              <a:rPr lang="es-MX" smtClean="0"/>
              <a:t>30/08/2018</a:t>
            </a:fld>
            <a:endParaRPr lang="es-MX" dirty="0"/>
          </a:p>
        </p:txBody>
      </p:sp>
      <p:sp>
        <p:nvSpPr>
          <p:cNvPr id="6" name="Footer Placeholder 5"/>
          <p:cNvSpPr>
            <a:spLocks noGrp="1"/>
          </p:cNvSpPr>
          <p:nvPr>
            <p:ph type="ftr" sz="quarter" idx="11"/>
          </p:nvPr>
        </p:nvSpPr>
        <p:spPr/>
        <p:txBody>
          <a:bodyPr/>
          <a:lstStyle/>
          <a:p>
            <a:r>
              <a:rPr lang="es-MX" dirty="0" smtClean="0"/>
              <a:t>1</a:t>
            </a:r>
            <a:endParaRPr lang="es-MX" dirty="0"/>
          </a:p>
        </p:txBody>
      </p:sp>
      <p:sp>
        <p:nvSpPr>
          <p:cNvPr id="7" name="Slide Number Placeholder 6"/>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843120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E0083EC-249D-4807-AE08-D61D9889DCA6}" type="datetime1">
              <a:rPr lang="es-MX" smtClean="0"/>
              <a:t>30/08/2018</a:t>
            </a:fld>
            <a:endParaRPr lang="es-MX" dirty="0"/>
          </a:p>
        </p:txBody>
      </p:sp>
      <p:sp>
        <p:nvSpPr>
          <p:cNvPr id="8" name="Footer Placeholder 7"/>
          <p:cNvSpPr>
            <a:spLocks noGrp="1"/>
          </p:cNvSpPr>
          <p:nvPr>
            <p:ph type="ftr" sz="quarter" idx="11"/>
          </p:nvPr>
        </p:nvSpPr>
        <p:spPr/>
        <p:txBody>
          <a:bodyPr/>
          <a:lstStyle/>
          <a:p>
            <a:r>
              <a:rPr lang="es-MX" dirty="0" smtClean="0"/>
              <a:t>1</a:t>
            </a:r>
            <a:endParaRPr lang="es-MX" dirty="0"/>
          </a:p>
        </p:txBody>
      </p:sp>
      <p:sp>
        <p:nvSpPr>
          <p:cNvPr id="9" name="Slide Number Placeholder 8"/>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73629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564E23A-E344-47A4-95C5-EF5898A60FFB}" type="datetime1">
              <a:rPr lang="es-MX" smtClean="0"/>
              <a:t>30/08/2018</a:t>
            </a:fld>
            <a:endParaRPr lang="es-MX" dirty="0"/>
          </a:p>
        </p:txBody>
      </p:sp>
      <p:sp>
        <p:nvSpPr>
          <p:cNvPr id="4" name="Footer Placeholder 3"/>
          <p:cNvSpPr>
            <a:spLocks noGrp="1"/>
          </p:cNvSpPr>
          <p:nvPr>
            <p:ph type="ftr" sz="quarter" idx="11"/>
          </p:nvPr>
        </p:nvSpPr>
        <p:spPr/>
        <p:txBody>
          <a:bodyPr/>
          <a:lstStyle/>
          <a:p>
            <a:r>
              <a:rPr lang="es-MX" dirty="0" smtClean="0"/>
              <a:t>1</a:t>
            </a:r>
            <a:endParaRPr lang="es-MX" dirty="0"/>
          </a:p>
        </p:txBody>
      </p:sp>
      <p:sp>
        <p:nvSpPr>
          <p:cNvPr id="5" name="Slide Number Placeholder 4"/>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78487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270B0-D97F-4646-9610-9400F4C1BAFF}" type="datetime1">
              <a:rPr lang="es-MX" smtClean="0"/>
              <a:t>30/08/2018</a:t>
            </a:fld>
            <a:endParaRPr lang="es-MX" dirty="0"/>
          </a:p>
        </p:txBody>
      </p:sp>
      <p:sp>
        <p:nvSpPr>
          <p:cNvPr id="3" name="Footer Placeholder 2"/>
          <p:cNvSpPr>
            <a:spLocks noGrp="1"/>
          </p:cNvSpPr>
          <p:nvPr>
            <p:ph type="ftr" sz="quarter" idx="11"/>
          </p:nvPr>
        </p:nvSpPr>
        <p:spPr/>
        <p:txBody>
          <a:bodyPr/>
          <a:lstStyle/>
          <a:p>
            <a:r>
              <a:rPr lang="es-MX" dirty="0" smtClean="0"/>
              <a:t>1</a:t>
            </a:r>
            <a:endParaRPr lang="es-MX" dirty="0"/>
          </a:p>
        </p:txBody>
      </p:sp>
      <p:sp>
        <p:nvSpPr>
          <p:cNvPr id="4" name="Slide Number Placeholder 3"/>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634103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88D1D9-CBD4-4F6A-804E-A15DDF673B7C}" type="datetime1">
              <a:rPr lang="es-MX" smtClean="0"/>
              <a:t>30/08/2018</a:t>
            </a:fld>
            <a:endParaRPr lang="es-MX" dirty="0"/>
          </a:p>
        </p:txBody>
      </p:sp>
      <p:sp>
        <p:nvSpPr>
          <p:cNvPr id="6" name="Footer Placeholder 5"/>
          <p:cNvSpPr>
            <a:spLocks noGrp="1"/>
          </p:cNvSpPr>
          <p:nvPr>
            <p:ph type="ftr" sz="quarter" idx="11"/>
          </p:nvPr>
        </p:nvSpPr>
        <p:spPr/>
        <p:txBody>
          <a:bodyPr/>
          <a:lstStyle/>
          <a:p>
            <a:r>
              <a:rPr lang="es-MX" dirty="0" smtClean="0"/>
              <a:t>1</a:t>
            </a:r>
            <a:endParaRPr lang="es-MX" dirty="0"/>
          </a:p>
        </p:txBody>
      </p:sp>
      <p:sp>
        <p:nvSpPr>
          <p:cNvPr id="7" name="Slide Number Placeholder 6"/>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289458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1B324AD-76C2-4C59-9662-E4BA7DC28687}" type="datetime1">
              <a:rPr lang="es-MX" smtClean="0"/>
              <a:t>30/08/2018</a:t>
            </a:fld>
            <a:endParaRPr lang="es-MX" dirty="0"/>
          </a:p>
        </p:txBody>
      </p:sp>
      <p:sp>
        <p:nvSpPr>
          <p:cNvPr id="6" name="Footer Placeholder 5"/>
          <p:cNvSpPr>
            <a:spLocks noGrp="1"/>
          </p:cNvSpPr>
          <p:nvPr>
            <p:ph type="ftr" sz="quarter" idx="11"/>
          </p:nvPr>
        </p:nvSpPr>
        <p:spPr/>
        <p:txBody>
          <a:bodyPr/>
          <a:lstStyle/>
          <a:p>
            <a:r>
              <a:rPr lang="es-MX" dirty="0" smtClean="0"/>
              <a:t>1</a:t>
            </a:r>
            <a:endParaRPr lang="es-MX" dirty="0"/>
          </a:p>
        </p:txBody>
      </p:sp>
      <p:sp>
        <p:nvSpPr>
          <p:cNvPr id="7" name="Slide Number Placeholder 6"/>
          <p:cNvSpPr>
            <a:spLocks noGrp="1"/>
          </p:cNvSpPr>
          <p:nvPr>
            <p:ph type="sldNum" sz="quarter" idx="12"/>
          </p:nvPr>
        </p:nvSpPr>
        <p:spPr/>
        <p:txBody>
          <a:bodyPr/>
          <a:lstStyle/>
          <a:p>
            <a:fld id="{84741141-3A31-4E88-A760-05C843E0DC32}" type="slidenum">
              <a:rPr lang="es-MX" smtClean="0"/>
              <a:t>‹Nº›</a:t>
            </a:fld>
            <a:endParaRPr lang="es-MX" dirty="0"/>
          </a:p>
        </p:txBody>
      </p:sp>
    </p:spTree>
    <p:extLst>
      <p:ext uri="{BB962C8B-B14F-4D97-AF65-F5344CB8AC3E}">
        <p14:creationId xmlns:p14="http://schemas.microsoft.com/office/powerpoint/2010/main" val="3930915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ABB45-A7F4-4735-A55A-8FCB7763D224}" type="datetime1">
              <a:rPr lang="es-MX" smtClean="0"/>
              <a:t>30/08/2018</a:t>
            </a:fld>
            <a:endParaRPr lang="es-MX"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MX" dirty="0" smtClean="0"/>
              <a:t>1</a:t>
            </a:r>
            <a:endParaRPr lang="es-MX"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41141-3A31-4E88-A760-05C843E0DC32}" type="slidenum">
              <a:rPr lang="es-MX" smtClean="0"/>
              <a:t>‹Nº›</a:t>
            </a:fld>
            <a:endParaRPr lang="es-MX" dirty="0"/>
          </a:p>
        </p:txBody>
      </p:sp>
    </p:spTree>
    <p:extLst>
      <p:ext uri="{BB962C8B-B14F-4D97-AF65-F5344CB8AC3E}">
        <p14:creationId xmlns:p14="http://schemas.microsoft.com/office/powerpoint/2010/main" val="2115772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685800" y="2130425"/>
            <a:ext cx="7772400" cy="1470025"/>
          </a:xfrm>
        </p:spPr>
        <p:txBody>
          <a:bodyPr anchor="ctr"/>
          <a:lstStyle/>
          <a:p>
            <a:pPr eaLnBrk="1" hangingPunct="1"/>
            <a:endParaRPr lang="es-MX" altLang="es-MX" sz="4400" smtClean="0"/>
          </a:p>
        </p:txBody>
      </p:sp>
      <p:sp>
        <p:nvSpPr>
          <p:cNvPr id="15362" name="Rectangle 3"/>
          <p:cNvSpPr>
            <a:spLocks noGrp="1" noChangeArrowheads="1"/>
          </p:cNvSpPr>
          <p:nvPr>
            <p:ph type="subTitle" idx="1"/>
          </p:nvPr>
        </p:nvSpPr>
        <p:spPr>
          <a:xfrm>
            <a:off x="1371600" y="3886200"/>
            <a:ext cx="6400800" cy="1752600"/>
          </a:xfrm>
        </p:spPr>
        <p:txBody>
          <a:bodyPr/>
          <a:lstStyle/>
          <a:p>
            <a:pPr eaLnBrk="1" hangingPunct="1"/>
            <a:endParaRPr lang="es-MX" altLang="es-MX" sz="3200" smtClean="0"/>
          </a:p>
        </p:txBody>
      </p:sp>
      <p:sp>
        <p:nvSpPr>
          <p:cNvPr id="3" name="Rectángulo 2">
            <a:extLst>
              <a:ext uri="{FF2B5EF4-FFF2-40B4-BE49-F238E27FC236}"/>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MX" altLang="es-MX">
              <a:solidFill>
                <a:srgbClr val="FFFFFF"/>
              </a:solidFill>
            </a:endParaRPr>
          </a:p>
        </p:txBody>
      </p:sp>
      <p:pic>
        <p:nvPicPr>
          <p:cNvPr id="15364" name="Imag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6237288"/>
            <a:ext cx="7207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6237288"/>
            <a:ext cx="33337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Imagen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6169025"/>
            <a:ext cx="13049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751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5" name="CuadroTexto 4"/>
          <p:cNvSpPr txBox="1"/>
          <p:nvPr/>
        </p:nvSpPr>
        <p:spPr>
          <a:xfrm>
            <a:off x="2582895" y="6596390"/>
            <a:ext cx="6561105" cy="261610"/>
          </a:xfrm>
          <a:prstGeom prst="rect">
            <a:avLst/>
          </a:prstGeom>
          <a:solidFill>
            <a:schemeClr val="tx2">
              <a:lumMod val="20000"/>
              <a:lumOff val="80000"/>
            </a:schemeClr>
          </a:solidFill>
        </p:spPr>
        <p:txBody>
          <a:bodyPr wrap="square" rtlCol="0">
            <a:spAutoFit/>
          </a:bodyPr>
          <a:lstStyle/>
          <a:p>
            <a:pPr algn="r"/>
            <a:r>
              <a:rPr lang="es-MX" sz="1100" b="1" dirty="0" smtClean="0">
                <a:latin typeface="Soberana Titular" panose="02000000000000000000" pitchFamily="50" charset="0"/>
              </a:rPr>
              <a:t>Coordinación General de Atención de Emergencias y Consejos de Cuenca</a:t>
            </a:r>
          </a:p>
        </p:txBody>
      </p:sp>
      <p:sp>
        <p:nvSpPr>
          <p:cNvPr id="7" name="Marcador de número de diapositiva 3"/>
          <p:cNvSpPr>
            <a:spLocks noGrp="1"/>
          </p:cNvSpPr>
          <p:nvPr>
            <p:ph type="sldNum" sz="quarter" idx="12"/>
          </p:nvPr>
        </p:nvSpPr>
        <p:spPr>
          <a:xfrm>
            <a:off x="0" y="6492875"/>
            <a:ext cx="2057400" cy="365125"/>
          </a:xfrm>
        </p:spPr>
        <p:txBody>
          <a:bodyPr/>
          <a:lstStyle/>
          <a:p>
            <a:pPr algn="l"/>
            <a:r>
              <a:rPr lang="es-MX" dirty="0" smtClean="0">
                <a:solidFill>
                  <a:schemeClr val="tx1"/>
                </a:solidFill>
              </a:rPr>
              <a:t>2</a:t>
            </a:r>
            <a:endParaRPr lang="es-MX" dirty="0">
              <a:solidFill>
                <a:schemeClr val="tx1"/>
              </a:solidFill>
            </a:endParaRPr>
          </a:p>
        </p:txBody>
      </p:sp>
      <p:sp>
        <p:nvSpPr>
          <p:cNvPr id="9" name="Rectángulo 8"/>
          <p:cNvSpPr/>
          <p:nvPr/>
        </p:nvSpPr>
        <p:spPr>
          <a:xfrm>
            <a:off x="3095093" y="592650"/>
            <a:ext cx="4122988" cy="384721"/>
          </a:xfrm>
          <a:prstGeom prst="rect">
            <a:avLst/>
          </a:prstGeom>
        </p:spPr>
        <p:txBody>
          <a:bodyPr wrap="none">
            <a:spAutoFit/>
          </a:bodyPr>
          <a:lstStyle/>
          <a:p>
            <a:pPr marL="95250" indent="0" algn="ctr">
              <a:spcBef>
                <a:spcPct val="50000"/>
              </a:spcBef>
            </a:pPr>
            <a:r>
              <a:rPr lang="es-ES_tradnl" sz="1900" b="1" dirty="0">
                <a:latin typeface="Soberana Sans" panose="02000000000000000000" pitchFamily="50" charset="0"/>
              </a:rPr>
              <a:t>Antecedentes de colaboración</a:t>
            </a:r>
            <a:endParaRPr lang="es-ES_tradnl" altLang="es-MX" sz="1900" b="1" dirty="0">
              <a:latin typeface="Soberana Sans" panose="02000000000000000000" pitchFamily="50" charset="0"/>
            </a:endParaRPr>
          </a:p>
        </p:txBody>
      </p:sp>
      <p:sp>
        <p:nvSpPr>
          <p:cNvPr id="10" name="Rectangle 4"/>
          <p:cNvSpPr>
            <a:spLocks noChangeArrowheads="1"/>
          </p:cNvSpPr>
          <p:nvPr/>
        </p:nvSpPr>
        <p:spPr bwMode="auto">
          <a:xfrm>
            <a:off x="304800" y="1260548"/>
            <a:ext cx="8317907" cy="532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marL="381000" indent="-285750">
              <a:defRPr sz="4400" b="1" i="1">
                <a:solidFill>
                  <a:schemeClr val="tx1"/>
                </a:solidFill>
                <a:latin typeface="Arial" panose="020B0604020202020204" pitchFamily="34" charset="0"/>
              </a:defRPr>
            </a:lvl1pPr>
            <a:lvl2pPr marL="742950" indent="-285750">
              <a:defRPr sz="4400" b="1" i="1">
                <a:solidFill>
                  <a:schemeClr val="tx1"/>
                </a:solidFill>
                <a:latin typeface="Arial" panose="020B0604020202020204" pitchFamily="34" charset="0"/>
              </a:defRPr>
            </a:lvl2pPr>
            <a:lvl3pPr marL="1143000" indent="-228600">
              <a:defRPr sz="4400" b="1" i="1">
                <a:solidFill>
                  <a:schemeClr val="tx1"/>
                </a:solidFill>
                <a:latin typeface="Arial" panose="020B0604020202020204" pitchFamily="34" charset="0"/>
              </a:defRPr>
            </a:lvl3pPr>
            <a:lvl4pPr marL="1600200" indent="-228600">
              <a:defRPr sz="4400" b="1" i="1">
                <a:solidFill>
                  <a:schemeClr val="tx1"/>
                </a:solidFill>
                <a:latin typeface="Arial" panose="020B0604020202020204" pitchFamily="34" charset="0"/>
              </a:defRPr>
            </a:lvl4pPr>
            <a:lvl5pPr marL="2057400" indent="-228600">
              <a:defRPr sz="4400" b="1" i="1">
                <a:solidFill>
                  <a:schemeClr val="tx1"/>
                </a:solidFill>
                <a:latin typeface="Arial" panose="020B0604020202020204" pitchFamily="34" charset="0"/>
              </a:defRPr>
            </a:lvl5pPr>
            <a:lvl6pPr marL="2514600" indent="-228600" algn="ctr" eaLnBrk="0" fontAlgn="base" hangingPunct="0">
              <a:spcBef>
                <a:spcPct val="0"/>
              </a:spcBef>
              <a:spcAft>
                <a:spcPct val="0"/>
              </a:spcAft>
              <a:defRPr sz="4400" b="1" i="1">
                <a:solidFill>
                  <a:schemeClr val="tx1"/>
                </a:solidFill>
                <a:latin typeface="Arial" panose="020B0604020202020204" pitchFamily="34" charset="0"/>
              </a:defRPr>
            </a:lvl6pPr>
            <a:lvl7pPr marL="2971800" indent="-228600" algn="ctr" eaLnBrk="0" fontAlgn="base" hangingPunct="0">
              <a:spcBef>
                <a:spcPct val="0"/>
              </a:spcBef>
              <a:spcAft>
                <a:spcPct val="0"/>
              </a:spcAft>
              <a:defRPr sz="4400" b="1" i="1">
                <a:solidFill>
                  <a:schemeClr val="tx1"/>
                </a:solidFill>
                <a:latin typeface="Arial" panose="020B0604020202020204" pitchFamily="34" charset="0"/>
              </a:defRPr>
            </a:lvl7pPr>
            <a:lvl8pPr marL="3429000" indent="-228600" algn="ctr" eaLnBrk="0" fontAlgn="base" hangingPunct="0">
              <a:spcBef>
                <a:spcPct val="0"/>
              </a:spcBef>
              <a:spcAft>
                <a:spcPct val="0"/>
              </a:spcAft>
              <a:defRPr sz="4400" b="1" i="1">
                <a:solidFill>
                  <a:schemeClr val="tx1"/>
                </a:solidFill>
                <a:latin typeface="Arial" panose="020B0604020202020204" pitchFamily="34" charset="0"/>
              </a:defRPr>
            </a:lvl8pPr>
            <a:lvl9pPr marL="3886200" indent="-228600" algn="ctr" eaLnBrk="0" fontAlgn="base" hangingPunct="0">
              <a:spcBef>
                <a:spcPct val="0"/>
              </a:spcBef>
              <a:spcAft>
                <a:spcPct val="0"/>
              </a:spcAft>
              <a:defRPr sz="4400" b="1" i="1">
                <a:solidFill>
                  <a:schemeClr val="tx1"/>
                </a:solidFill>
                <a:latin typeface="Arial" panose="020B0604020202020204" pitchFamily="34" charset="0"/>
              </a:defRPr>
            </a:lvl9pPr>
          </a:lstStyle>
          <a:p>
            <a:pPr algn="just">
              <a:spcBef>
                <a:spcPct val="50000"/>
              </a:spcBef>
              <a:buFontTx/>
              <a:buChar char="•"/>
            </a:pPr>
            <a:r>
              <a:rPr lang="es-ES_tradnl" altLang="es-MX" sz="1400" i="0" dirty="0" smtClean="0">
                <a:latin typeface="Soberana Sans" panose="02000000000000000000" pitchFamily="50" charset="0"/>
              </a:rPr>
              <a:t>2004</a:t>
            </a:r>
            <a:r>
              <a:rPr lang="es-ES_tradnl" altLang="es-MX" sz="1400" b="0" i="0" dirty="0" smtClean="0">
                <a:latin typeface="Soberana Sans" panose="02000000000000000000" pitchFamily="50" charset="0"/>
              </a:rPr>
              <a:t>. </a:t>
            </a:r>
            <a:r>
              <a:rPr lang="es-ES_tradnl" altLang="es-MX" sz="1300" b="0" i="0" dirty="0" smtClean="0">
                <a:latin typeface="Soberana Sans" panose="02000000000000000000" pitchFamily="50" charset="0"/>
              </a:rPr>
              <a:t>Desde este año, se firman con los Gobiernos Estatales, Convenios de Apoyo Operativo, para el funcionamiento de estos Comités. </a:t>
            </a:r>
            <a:r>
              <a:rPr lang="es-ES_tradnl" altLang="es-MX" sz="1300" i="0" dirty="0" smtClean="0">
                <a:latin typeface="Soberana Sans" panose="02000000000000000000" pitchFamily="50" charset="0"/>
              </a:rPr>
              <a:t>En 2016, CONAGUA está apoyando a 59 COTAS, con un monto de aportación federal </a:t>
            </a:r>
            <a:r>
              <a:rPr lang="es-ES_tradnl" altLang="es-MX" sz="1300" i="0" dirty="0">
                <a:latin typeface="Soberana Sans" panose="02000000000000000000" pitchFamily="50" charset="0"/>
              </a:rPr>
              <a:t>de 11,187,745.0 </a:t>
            </a:r>
            <a:r>
              <a:rPr lang="es-ES_tradnl" altLang="es-MX" sz="1000" b="0" i="0" dirty="0" smtClean="0">
                <a:latin typeface="Soberana Sans" panose="02000000000000000000" pitchFamily="50" charset="0"/>
              </a:rPr>
              <a:t>(Programa U015).</a:t>
            </a:r>
          </a:p>
          <a:p>
            <a:pPr algn="just">
              <a:spcBef>
                <a:spcPct val="50000"/>
              </a:spcBef>
              <a:buFontTx/>
              <a:buChar char="•"/>
            </a:pPr>
            <a:endParaRPr lang="es-ES_tradnl" altLang="es-MX" sz="600" i="0" dirty="0" smtClean="0">
              <a:latin typeface="Soberana Sans" panose="02000000000000000000" pitchFamily="50" charset="0"/>
            </a:endParaRPr>
          </a:p>
          <a:p>
            <a:pPr algn="just">
              <a:spcBef>
                <a:spcPct val="50000"/>
              </a:spcBef>
              <a:buFontTx/>
              <a:buChar char="•"/>
            </a:pPr>
            <a:r>
              <a:rPr lang="es-ES_tradnl" altLang="es-MX" sz="1400" i="0" dirty="0" smtClean="0">
                <a:latin typeface="Soberana Sans" panose="02000000000000000000" pitchFamily="50" charset="0"/>
              </a:rPr>
              <a:t>2007</a:t>
            </a:r>
            <a:r>
              <a:rPr lang="es-ES_tradnl" altLang="es-MX" sz="1400" b="0" i="0" dirty="0" smtClean="0">
                <a:latin typeface="Soberana Sans" panose="02000000000000000000" pitchFamily="50" charset="0"/>
              </a:rPr>
              <a:t>. </a:t>
            </a:r>
            <a:r>
              <a:rPr lang="es-ES_tradnl" altLang="es-MX" sz="1300" b="0" i="0" dirty="0">
                <a:latin typeface="Soberana Sans" panose="02000000000000000000" pitchFamily="50" charset="0"/>
              </a:rPr>
              <a:t>A raíz de las Reuniones Nacionales de COTAS, convocadas por el Consejo Estatal </a:t>
            </a:r>
            <a:r>
              <a:rPr lang="es-ES_tradnl" altLang="es-MX" sz="1300" b="0" i="0" dirty="0" smtClean="0">
                <a:latin typeface="Soberana Sans" panose="02000000000000000000" pitchFamily="50" charset="0"/>
              </a:rPr>
              <a:t>Hidráulico de Guanajuato </a:t>
            </a:r>
            <a:r>
              <a:rPr lang="es-ES_tradnl" altLang="es-MX" sz="1300" b="0" i="0" dirty="0">
                <a:latin typeface="Soberana Sans" panose="02000000000000000000" pitchFamily="50" charset="0"/>
              </a:rPr>
              <a:t>A.C</a:t>
            </a:r>
            <a:r>
              <a:rPr lang="es-ES_tradnl" altLang="es-MX" sz="1300" b="0" i="0" dirty="0" smtClean="0">
                <a:latin typeface="Soberana Sans" panose="02000000000000000000" pitchFamily="50" charset="0"/>
              </a:rPr>
              <a:t>. </a:t>
            </a:r>
            <a:r>
              <a:rPr lang="es-ES_tradnl" altLang="es-MX" sz="1000" b="0" dirty="0" smtClean="0">
                <a:latin typeface="Soberana Sans" panose="02000000000000000000" pitchFamily="50" charset="0"/>
              </a:rPr>
              <a:t>(</a:t>
            </a:r>
            <a:r>
              <a:rPr lang="es-ES_tradnl" altLang="es-MX" sz="1000" b="0" dirty="0">
                <a:latin typeface="Soberana Sans" panose="02000000000000000000" pitchFamily="50" charset="0"/>
              </a:rPr>
              <a:t>Organización que agrupa todos los COTAS del </a:t>
            </a:r>
            <a:r>
              <a:rPr lang="es-ES_tradnl" altLang="es-MX" sz="1000" b="0" dirty="0" smtClean="0">
                <a:latin typeface="Soberana Sans" panose="02000000000000000000" pitchFamily="50" charset="0"/>
              </a:rPr>
              <a:t>estado. </a:t>
            </a:r>
            <a:r>
              <a:rPr lang="es-ES_tradnl" altLang="es-MX" sz="1000" b="0" dirty="0">
                <a:latin typeface="Soberana Sans" panose="02000000000000000000" pitchFamily="50" charset="0"/>
              </a:rPr>
              <a:t>CEHG) </a:t>
            </a:r>
            <a:r>
              <a:rPr lang="es-ES_tradnl" altLang="es-MX" sz="1300" b="0" i="0" dirty="0">
                <a:latin typeface="Soberana Sans" panose="02000000000000000000" pitchFamily="50" charset="0"/>
              </a:rPr>
              <a:t>y celebradas en el marco de la “Expo Agua”, que es organizada cada año por el Gobierno del Estado, se impulsó la celebración de un Convenio CONAGUA – CEHG</a:t>
            </a:r>
            <a:r>
              <a:rPr lang="es-MX" altLang="es-MX" sz="1300" b="0" i="0" dirty="0">
                <a:latin typeface="Soberana Sans" panose="02000000000000000000" pitchFamily="50" charset="0"/>
              </a:rPr>
              <a:t>, con el objeto de proponer realización de trabajos coordinados entre las tres instancias, que permitieran mejorar sustancialmente la administración, uso y manejo del agua en Guanajuato</a:t>
            </a:r>
            <a:r>
              <a:rPr lang="es-MX" altLang="es-MX" sz="1400" b="0" i="0" dirty="0" smtClean="0">
                <a:latin typeface="Soberana Sans" panose="02000000000000000000" pitchFamily="50" charset="0"/>
              </a:rPr>
              <a:t>.</a:t>
            </a:r>
          </a:p>
          <a:p>
            <a:pPr algn="just">
              <a:spcBef>
                <a:spcPct val="50000"/>
              </a:spcBef>
              <a:buFontTx/>
              <a:buChar char="•"/>
            </a:pPr>
            <a:endParaRPr lang="es-MX" altLang="es-MX" sz="600" b="0" i="0" dirty="0" smtClean="0">
              <a:latin typeface="Soberana Sans" panose="02000000000000000000" pitchFamily="50" charset="0"/>
            </a:endParaRPr>
          </a:p>
          <a:p>
            <a:pPr algn="just">
              <a:spcBef>
                <a:spcPct val="50000"/>
              </a:spcBef>
              <a:buFontTx/>
              <a:buChar char="•"/>
            </a:pPr>
            <a:r>
              <a:rPr lang="es-MX" altLang="es-MX" sz="1400" i="0" dirty="0" smtClean="0">
                <a:latin typeface="Soberana Sans" panose="02000000000000000000" pitchFamily="50" charset="0"/>
              </a:rPr>
              <a:t>2009</a:t>
            </a:r>
            <a:r>
              <a:rPr lang="es-MX" altLang="es-MX" sz="1400" b="0" i="0" dirty="0" smtClean="0">
                <a:latin typeface="Soberana Sans" panose="02000000000000000000" pitchFamily="50" charset="0"/>
              </a:rPr>
              <a:t>. </a:t>
            </a:r>
            <a:r>
              <a:rPr lang="es-MX" altLang="es-MX" sz="1300" b="0" i="0" dirty="0">
                <a:latin typeface="Soberana Sans" panose="02000000000000000000" pitchFamily="50" charset="0"/>
              </a:rPr>
              <a:t>El 26 de Noviembre, se firmó un Convenio Marco de Coordinación y Concertación entre los titulares de la CONAGUA, </a:t>
            </a:r>
            <a:r>
              <a:rPr lang="es-MX" altLang="es-MX" sz="1300" b="0" i="0" dirty="0" smtClean="0">
                <a:latin typeface="Soberana Sans" panose="02000000000000000000" pitchFamily="50" charset="0"/>
              </a:rPr>
              <a:t>del </a:t>
            </a:r>
            <a:r>
              <a:rPr lang="es-MX" altLang="es-MX" sz="1300" b="0" i="0" dirty="0">
                <a:latin typeface="Soberana Sans" panose="02000000000000000000" pitchFamily="50" charset="0"/>
              </a:rPr>
              <a:t>Gobierno del Estado de Guanajuato y </a:t>
            </a:r>
            <a:r>
              <a:rPr lang="es-MX" altLang="es-MX" sz="1300" b="0" i="0" dirty="0" smtClean="0">
                <a:latin typeface="Soberana Sans" panose="02000000000000000000" pitchFamily="50" charset="0"/>
              </a:rPr>
              <a:t>del </a:t>
            </a:r>
            <a:r>
              <a:rPr lang="es-MX" altLang="es-MX" sz="1300" b="0" i="0" dirty="0">
                <a:latin typeface="Soberana Sans" panose="02000000000000000000" pitchFamily="50" charset="0"/>
              </a:rPr>
              <a:t>CEHG, con el objeto de conjuntar y promover acciones y recursos para consolidar la participación de los usuarios en el manejo del agua a nivel de cuenca y acuífero, mediante el apoyo de las actividades operativas, estudios, proyectos y acciones de los COTAS instalados en dicho Estado</a:t>
            </a:r>
            <a:r>
              <a:rPr lang="es-MX" altLang="es-MX" sz="1300" b="0" i="0" dirty="0" smtClean="0">
                <a:latin typeface="Soberana Sans" panose="02000000000000000000" pitchFamily="50" charset="0"/>
              </a:rPr>
              <a:t>.</a:t>
            </a:r>
          </a:p>
          <a:p>
            <a:pPr algn="just">
              <a:spcBef>
                <a:spcPct val="50000"/>
              </a:spcBef>
              <a:buFontTx/>
              <a:buChar char="•"/>
            </a:pPr>
            <a:endParaRPr lang="es-MX" altLang="es-MX" sz="600" b="0" i="0" dirty="0">
              <a:latin typeface="Soberana Sans" panose="02000000000000000000" pitchFamily="50" charset="0"/>
            </a:endParaRPr>
          </a:p>
          <a:p>
            <a:pPr algn="just">
              <a:spcBef>
                <a:spcPct val="50000"/>
              </a:spcBef>
              <a:buFontTx/>
              <a:buChar char="•"/>
            </a:pPr>
            <a:r>
              <a:rPr lang="es-MX" altLang="es-MX" sz="1400" i="0" dirty="0" smtClean="0">
                <a:latin typeface="Soberana Sans" panose="02000000000000000000" pitchFamily="50" charset="0"/>
              </a:rPr>
              <a:t>2012. </a:t>
            </a:r>
            <a:r>
              <a:rPr lang="es-MX" altLang="es-MX" sz="1300" b="0" i="0" dirty="0">
                <a:latin typeface="Soberana Sans" panose="02000000000000000000" pitchFamily="50" charset="0"/>
              </a:rPr>
              <a:t>El 30 de Noviembre, concluyó la vigencia del Convenio Marco, el cual establecía la necesidad de celebrar Convenios específicos con cada uno de los COTAS para detallar las acciones, metas, montos, responsables y un calendario de ejecución. </a:t>
            </a:r>
            <a:r>
              <a:rPr lang="es-MX" altLang="es-MX" sz="1300" i="0" dirty="0">
                <a:latin typeface="Soberana Sans" panose="02000000000000000000" pitchFamily="50" charset="0"/>
              </a:rPr>
              <a:t>NO SE FIRMO NINGÚN CONVENIO ESPECÍFICO DERIVADO DE ESTE CONVENIO MARCO</a:t>
            </a:r>
            <a:r>
              <a:rPr lang="es-MX" altLang="es-MX" sz="1300" i="0" dirty="0" smtClean="0">
                <a:latin typeface="Soberana Sans" panose="02000000000000000000" pitchFamily="50" charset="0"/>
              </a:rPr>
              <a:t>.</a:t>
            </a:r>
          </a:p>
          <a:p>
            <a:pPr algn="just">
              <a:spcBef>
                <a:spcPct val="50000"/>
              </a:spcBef>
              <a:buFontTx/>
              <a:buChar char="•"/>
            </a:pPr>
            <a:endParaRPr lang="es-MX" altLang="es-MX" sz="600" i="0" dirty="0">
              <a:latin typeface="Soberana Sans" panose="02000000000000000000" pitchFamily="50" charset="0"/>
            </a:endParaRPr>
          </a:p>
          <a:p>
            <a:pPr algn="just">
              <a:spcBef>
                <a:spcPct val="50000"/>
              </a:spcBef>
              <a:buFontTx/>
              <a:buChar char="•"/>
            </a:pPr>
            <a:r>
              <a:rPr lang="es-ES_tradnl" altLang="es-MX" sz="1400" i="0" dirty="0" smtClean="0">
                <a:latin typeface="Soberana Sans" panose="02000000000000000000" pitchFamily="50" charset="0"/>
              </a:rPr>
              <a:t>2013</a:t>
            </a:r>
            <a:r>
              <a:rPr lang="es-ES_tradnl" altLang="es-MX" sz="1400" b="0" i="0" dirty="0" smtClean="0">
                <a:latin typeface="Soberana Sans" panose="02000000000000000000" pitchFamily="50" charset="0"/>
              </a:rPr>
              <a:t>. </a:t>
            </a:r>
            <a:r>
              <a:rPr lang="es-ES_tradnl" altLang="es-MX" sz="1300" b="0" i="0" dirty="0">
                <a:latin typeface="Soberana Sans" panose="02000000000000000000" pitchFamily="50" charset="0"/>
              </a:rPr>
              <a:t>Se llevó a cabo la última Reunión Nacional de COTAS que se celebró como tal, en el marco de la “</a:t>
            </a:r>
            <a:r>
              <a:rPr lang="es-ES_tradnl" altLang="es-MX" sz="1300" b="0" i="0" dirty="0" err="1">
                <a:latin typeface="Soberana Sans" panose="02000000000000000000" pitchFamily="50" charset="0"/>
              </a:rPr>
              <a:t>ExpoAgua</a:t>
            </a:r>
            <a:r>
              <a:rPr lang="es-ES_tradnl" altLang="es-MX" sz="1300" b="0" i="0" dirty="0">
                <a:latin typeface="Soberana Sans" panose="02000000000000000000" pitchFamily="50" charset="0"/>
              </a:rPr>
              <a:t>”, la cual también era apoyada financieramente por CONAGUA para su celebración.  </a:t>
            </a:r>
          </a:p>
        </p:txBody>
      </p:sp>
    </p:spTree>
    <p:extLst>
      <p:ext uri="{BB962C8B-B14F-4D97-AF65-F5344CB8AC3E}">
        <p14:creationId xmlns:p14="http://schemas.microsoft.com/office/powerpoint/2010/main" val="279557065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6" name="CuadroTexto 5"/>
          <p:cNvSpPr txBox="1"/>
          <p:nvPr/>
        </p:nvSpPr>
        <p:spPr>
          <a:xfrm>
            <a:off x="2582895" y="6596390"/>
            <a:ext cx="6561105" cy="261610"/>
          </a:xfrm>
          <a:prstGeom prst="rect">
            <a:avLst/>
          </a:prstGeom>
          <a:solidFill>
            <a:schemeClr val="tx2">
              <a:lumMod val="20000"/>
              <a:lumOff val="80000"/>
            </a:schemeClr>
          </a:solidFill>
        </p:spPr>
        <p:txBody>
          <a:bodyPr wrap="square" rtlCol="0">
            <a:spAutoFit/>
          </a:bodyPr>
          <a:lstStyle/>
          <a:p>
            <a:pPr algn="r"/>
            <a:r>
              <a:rPr lang="es-MX" sz="1100" b="1" dirty="0" smtClean="0">
                <a:latin typeface="Soberana Titular" panose="02000000000000000000" pitchFamily="50" charset="0"/>
              </a:rPr>
              <a:t>Coordinación General de Atención de Emergencias y Consejos de Cuenca</a:t>
            </a:r>
          </a:p>
        </p:txBody>
      </p:sp>
      <p:sp>
        <p:nvSpPr>
          <p:cNvPr id="8" name="Rectángulo 7"/>
          <p:cNvSpPr/>
          <p:nvPr/>
        </p:nvSpPr>
        <p:spPr>
          <a:xfrm>
            <a:off x="3744980" y="281420"/>
            <a:ext cx="2321661" cy="384721"/>
          </a:xfrm>
          <a:prstGeom prst="rect">
            <a:avLst/>
          </a:prstGeom>
        </p:spPr>
        <p:txBody>
          <a:bodyPr wrap="none">
            <a:spAutoFit/>
          </a:bodyPr>
          <a:lstStyle/>
          <a:p>
            <a:pPr marL="95250" algn="ctr">
              <a:spcBef>
                <a:spcPct val="50000"/>
              </a:spcBef>
            </a:pPr>
            <a:r>
              <a:rPr lang="es-ES_tradnl" sz="1900" b="1" dirty="0">
                <a:latin typeface="Soberana Sans" panose="02000000000000000000" pitchFamily="50" charset="0"/>
              </a:rPr>
              <a:t>Situación actual</a:t>
            </a:r>
            <a:endParaRPr lang="es-ES_tradnl" altLang="es-MX" sz="1900" b="1" dirty="0">
              <a:latin typeface="Soberana Sans" panose="02000000000000000000" pitchFamily="50" charset="0"/>
            </a:endParaRPr>
          </a:p>
        </p:txBody>
      </p:sp>
      <p:sp>
        <p:nvSpPr>
          <p:cNvPr id="4" name="Marcador de número de diapositiva 3"/>
          <p:cNvSpPr>
            <a:spLocks noGrp="1"/>
          </p:cNvSpPr>
          <p:nvPr>
            <p:ph type="sldNum" sz="quarter" idx="12"/>
          </p:nvPr>
        </p:nvSpPr>
        <p:spPr>
          <a:xfrm>
            <a:off x="0" y="6511147"/>
            <a:ext cx="2057400" cy="365125"/>
          </a:xfrm>
        </p:spPr>
        <p:txBody>
          <a:bodyPr/>
          <a:lstStyle/>
          <a:p>
            <a:pPr algn="l"/>
            <a:fld id="{84741141-3A31-4E88-A760-05C843E0DC32}" type="slidenum">
              <a:rPr lang="es-MX" smtClean="0">
                <a:solidFill>
                  <a:schemeClr val="tx1"/>
                </a:solidFill>
              </a:rPr>
              <a:pPr algn="l"/>
              <a:t>11</a:t>
            </a:fld>
            <a:endParaRPr lang="es-MX" dirty="0">
              <a:solidFill>
                <a:schemeClr val="tx1"/>
              </a:solidFill>
            </a:endParaRPr>
          </a:p>
        </p:txBody>
      </p:sp>
      <p:grpSp>
        <p:nvGrpSpPr>
          <p:cNvPr id="9" name="Grupo 8"/>
          <p:cNvGrpSpPr/>
          <p:nvPr/>
        </p:nvGrpSpPr>
        <p:grpSpPr>
          <a:xfrm>
            <a:off x="191639" y="1025693"/>
            <a:ext cx="8676316" cy="5484115"/>
            <a:chOff x="307649" y="940604"/>
            <a:chExt cx="8215592" cy="4977443"/>
          </a:xfrm>
        </p:grpSpPr>
        <p:pic>
          <p:nvPicPr>
            <p:cNvPr id="5" name="Imagen 4"/>
            <p:cNvPicPr>
              <a:picLocks noChangeAspect="1"/>
            </p:cNvPicPr>
            <p:nvPr/>
          </p:nvPicPr>
          <p:blipFill rotWithShape="1">
            <a:blip r:embed="rId3"/>
            <a:srcRect l="244" t="2686" b="3096"/>
            <a:stretch/>
          </p:blipFill>
          <p:spPr>
            <a:xfrm>
              <a:off x="307649" y="940604"/>
              <a:ext cx="8215592" cy="4977442"/>
            </a:xfrm>
            <a:prstGeom prst="rect">
              <a:avLst/>
            </a:prstGeom>
          </p:spPr>
        </p:pic>
        <p:pic>
          <p:nvPicPr>
            <p:cNvPr id="11" name="Imagen 10"/>
            <p:cNvPicPr>
              <a:picLocks noChangeAspect="1"/>
            </p:cNvPicPr>
            <p:nvPr/>
          </p:nvPicPr>
          <p:blipFill rotWithShape="1">
            <a:blip r:embed="rId3"/>
            <a:srcRect l="7925" t="90589" r="32999" b="-60"/>
            <a:stretch/>
          </p:blipFill>
          <p:spPr>
            <a:xfrm rot="16200000">
              <a:off x="-1288240" y="3830456"/>
              <a:ext cx="3683480" cy="491701"/>
            </a:xfrm>
            <a:prstGeom prst="rect">
              <a:avLst/>
            </a:prstGeom>
          </p:spPr>
        </p:pic>
      </p:grpSp>
      <p:graphicFrame>
        <p:nvGraphicFramePr>
          <p:cNvPr id="36" name="Tabla 35"/>
          <p:cNvGraphicFramePr>
            <a:graphicFrameLocks noGrp="1"/>
          </p:cNvGraphicFramePr>
          <p:nvPr>
            <p:extLst>
              <p:ext uri="{D42A27DB-BD31-4B8C-83A1-F6EECF244321}">
                <p14:modId xmlns:p14="http://schemas.microsoft.com/office/powerpoint/2010/main" val="83456808"/>
              </p:ext>
            </p:extLst>
          </p:nvPr>
        </p:nvGraphicFramePr>
        <p:xfrm>
          <a:off x="4709863" y="966940"/>
          <a:ext cx="4158092" cy="1935480"/>
        </p:xfrm>
        <a:graphic>
          <a:graphicData uri="http://schemas.openxmlformats.org/drawingml/2006/table">
            <a:tbl>
              <a:tblPr firstRow="1" bandRow="1">
                <a:effectLst>
                  <a:innerShdw blurRad="63500" dist="50800" dir="10800000">
                    <a:prstClr val="black">
                      <a:alpha val="50000"/>
                    </a:prstClr>
                  </a:innerShdw>
                </a:effectLst>
                <a:tableStyleId>{93296810-A885-4BE3-A3E7-6D5BEEA58F35}</a:tableStyleId>
              </a:tblPr>
              <a:tblGrid>
                <a:gridCol w="911820"/>
                <a:gridCol w="365443"/>
                <a:gridCol w="366656"/>
                <a:gridCol w="640934"/>
                <a:gridCol w="376015"/>
                <a:gridCol w="1497224"/>
              </a:tblGrid>
              <a:tr h="0">
                <a:tc>
                  <a:txBody>
                    <a:bodyPr/>
                    <a:lstStyle/>
                    <a:p>
                      <a:pPr algn="ctr"/>
                      <a:r>
                        <a:rPr lang="es-MX" sz="700" dirty="0" smtClean="0">
                          <a:latin typeface="Soberana Sans" panose="02000000000000000000" pitchFamily="50" charset="0"/>
                        </a:rPr>
                        <a:t>Acuíferos</a:t>
                      </a:r>
                      <a:endParaRPr lang="es-MX" sz="700" dirty="0">
                        <a:latin typeface="Soberana Sans" panose="02000000000000000000" pitchFamily="50" charset="0"/>
                      </a:endParaRPr>
                    </a:p>
                  </a:txBody>
                  <a:tcPr anchor="ctr">
                    <a:lnB w="38100" cap="flat" cmpd="sng" algn="ctr">
                      <a:solidFill>
                        <a:schemeClr val="tx1"/>
                      </a:solidFill>
                      <a:prstDash val="solid"/>
                      <a:round/>
                      <a:headEnd type="none" w="med" len="med"/>
                      <a:tailEnd type="none" w="med" len="med"/>
                    </a:lnB>
                  </a:tcPr>
                </a:tc>
                <a:tc>
                  <a:txBody>
                    <a:bodyPr/>
                    <a:lstStyle/>
                    <a:p>
                      <a:pPr algn="ctr"/>
                      <a:r>
                        <a:rPr lang="es-MX" sz="700" dirty="0" smtClean="0">
                          <a:latin typeface="Soberana Sans" panose="02000000000000000000" pitchFamily="50" charset="0"/>
                        </a:rPr>
                        <a:t>No.</a:t>
                      </a:r>
                      <a:endParaRPr lang="es-MX" sz="700" dirty="0">
                        <a:latin typeface="Soberana Sans" panose="02000000000000000000" pitchFamily="50" charset="0"/>
                      </a:endParaRPr>
                    </a:p>
                  </a:txBody>
                  <a:tcPr anchor="ctr">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700" dirty="0" smtClean="0">
                          <a:latin typeface="Soberana Sans" panose="02000000000000000000" pitchFamily="50" charset="0"/>
                        </a:rPr>
                        <a:t>%</a:t>
                      </a:r>
                      <a:endParaRPr lang="es-MX" sz="700" dirty="0">
                        <a:latin typeface="Soberana Sans" panose="02000000000000000000" pitchFamily="50" charset="0"/>
                      </a:endParaRPr>
                    </a:p>
                  </a:txBody>
                  <a:tcPr anchor="ctr">
                    <a:lnB w="38100" cap="flat" cmpd="sng" algn="ctr">
                      <a:solidFill>
                        <a:schemeClr val="tx1"/>
                      </a:solidFill>
                      <a:prstDash val="solid"/>
                      <a:round/>
                      <a:headEnd type="none" w="med" len="med"/>
                      <a:tailEnd type="none" w="med" len="med"/>
                    </a:lnB>
                  </a:tcPr>
                </a:tc>
                <a:tc>
                  <a:txBody>
                    <a:bodyPr/>
                    <a:lstStyle/>
                    <a:p>
                      <a:pPr algn="ctr"/>
                      <a:r>
                        <a:rPr lang="es-MX" sz="600" dirty="0" smtClean="0">
                          <a:latin typeface="Soberana Sans" panose="02000000000000000000" pitchFamily="50" charset="0"/>
                        </a:rPr>
                        <a:t>Gerencias</a:t>
                      </a:r>
                    </a:p>
                    <a:p>
                      <a:pPr algn="ctr"/>
                      <a:r>
                        <a:rPr lang="es-MX" sz="600" dirty="0" smtClean="0">
                          <a:latin typeface="Soberana Sans" panose="02000000000000000000" pitchFamily="50" charset="0"/>
                        </a:rPr>
                        <a:t>Operativas</a:t>
                      </a:r>
                      <a:endParaRPr lang="es-MX" sz="600" dirty="0">
                        <a:latin typeface="Soberana Sans" panose="02000000000000000000" pitchFamily="50" charset="0"/>
                      </a:endParaRPr>
                    </a:p>
                  </a:txBody>
                  <a:tcPr anchor="ctr">
                    <a:lnB w="38100" cap="flat" cmpd="sng" algn="ctr">
                      <a:solidFill>
                        <a:schemeClr val="tx1"/>
                      </a:solidFill>
                      <a:prstDash val="solid"/>
                      <a:round/>
                      <a:headEnd type="none" w="med" len="med"/>
                      <a:tailEnd type="none" w="med" len="med"/>
                    </a:lnB>
                  </a:tcPr>
                </a:tc>
                <a:tc>
                  <a:txBody>
                    <a:bodyPr/>
                    <a:lstStyle/>
                    <a:p>
                      <a:pPr algn="ctr"/>
                      <a:r>
                        <a:rPr lang="es-MX" sz="700" dirty="0" smtClean="0">
                          <a:latin typeface="Soberana Sans" panose="02000000000000000000" pitchFamily="50" charset="0"/>
                        </a:rPr>
                        <a:t>%</a:t>
                      </a:r>
                      <a:endParaRPr lang="es-MX" sz="700" dirty="0">
                        <a:latin typeface="Soberana Sans" panose="02000000000000000000" pitchFamily="50" charset="0"/>
                      </a:endParaRPr>
                    </a:p>
                  </a:txBody>
                  <a:tcPr anchor="ctr">
                    <a:lnB w="38100" cap="flat" cmpd="sng" algn="ctr">
                      <a:solidFill>
                        <a:schemeClr val="tx1"/>
                      </a:solidFill>
                      <a:prstDash val="solid"/>
                      <a:round/>
                      <a:headEnd type="none" w="med" len="med"/>
                      <a:tailEnd type="none" w="med" len="med"/>
                    </a:lnB>
                  </a:tcPr>
                </a:tc>
                <a:tc>
                  <a:txBody>
                    <a:bodyPr/>
                    <a:lstStyle/>
                    <a:p>
                      <a:pPr algn="ctr"/>
                      <a:r>
                        <a:rPr lang="es-MX" sz="700" dirty="0" smtClean="0">
                          <a:latin typeface="Soberana Sans" panose="02000000000000000000" pitchFamily="50" charset="0"/>
                        </a:rPr>
                        <a:t>Observaciones</a:t>
                      </a:r>
                      <a:endParaRPr lang="es-MX" sz="700" dirty="0">
                        <a:latin typeface="Soberana Sans" panose="02000000000000000000" pitchFamily="50" charset="0"/>
                      </a:endParaRPr>
                    </a:p>
                  </a:txBody>
                  <a:tcPr anchor="ctr">
                    <a:lnB w="38100" cap="flat" cmpd="sng" algn="ctr">
                      <a:solidFill>
                        <a:schemeClr val="tx1"/>
                      </a:solidFill>
                      <a:prstDash val="solid"/>
                      <a:round/>
                      <a:headEnd type="none" w="med" len="med"/>
                      <a:tailEnd type="none" w="med" len="med"/>
                    </a:lnB>
                  </a:tcPr>
                </a:tc>
              </a:tr>
              <a:tr h="189992">
                <a:tc>
                  <a:txBody>
                    <a:bodyPr/>
                    <a:lstStyle/>
                    <a:p>
                      <a:pPr algn="ctr"/>
                      <a:r>
                        <a:rPr lang="es-MX" sz="700" dirty="0" smtClean="0">
                          <a:latin typeface="Soberana Sans" panose="02000000000000000000" pitchFamily="50" charset="0"/>
                        </a:rPr>
                        <a:t>Sobreexplotados</a:t>
                      </a:r>
                      <a:r>
                        <a:rPr lang="es-MX" sz="700" baseline="0" dirty="0" smtClean="0">
                          <a:latin typeface="Soberana Sans" panose="02000000000000000000" pitchFamily="50" charset="0"/>
                        </a:rPr>
                        <a:t> </a:t>
                      </a:r>
                      <a:r>
                        <a:rPr lang="es-MX" sz="700" b="1" dirty="0" smtClean="0">
                          <a:latin typeface="Soberana Sans" panose="02000000000000000000" pitchFamily="50" charset="0"/>
                        </a:rPr>
                        <a:t>con</a:t>
                      </a:r>
                      <a:r>
                        <a:rPr lang="es-MX" sz="700" dirty="0" smtClean="0">
                          <a:latin typeface="Soberana Sans" panose="02000000000000000000" pitchFamily="50" charset="0"/>
                        </a:rPr>
                        <a:t> COTAS</a:t>
                      </a:r>
                      <a:endParaRPr lang="es-MX" sz="700" dirty="0">
                        <a:latin typeface="Soberana Sans" panose="02000000000000000000" pitchFamily="50" charset="0"/>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s-MX" sz="700" dirty="0" smtClean="0">
                          <a:latin typeface="Soberana Sans" panose="02000000000000000000" pitchFamily="50" charset="0"/>
                        </a:rPr>
                        <a:t>57</a:t>
                      </a:r>
                      <a:endParaRPr lang="es-MX" sz="700" dirty="0">
                        <a:latin typeface="Soberana Sans" panose="02000000000000000000" pitchFamily="50" charset="0"/>
                      </a:endParaRPr>
                    </a:p>
                  </a:txBody>
                  <a:tcPr anchor="ctr">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700" kern="1200" dirty="0" smtClean="0">
                          <a:solidFill>
                            <a:schemeClr val="dk1"/>
                          </a:solidFill>
                          <a:latin typeface="Soberana Sans" panose="02000000000000000000" pitchFamily="50" charset="0"/>
                          <a:ea typeface="+mn-ea"/>
                          <a:cs typeface="+mn-cs"/>
                        </a:rPr>
                        <a:t>54</a:t>
                      </a:r>
                      <a:endParaRPr lang="es-MX" sz="700" kern="1200" dirty="0">
                        <a:solidFill>
                          <a:schemeClr val="dk1"/>
                        </a:solidFill>
                        <a:latin typeface="Soberana Sans" panose="02000000000000000000" pitchFamily="50" charset="0"/>
                        <a:ea typeface="+mn-ea"/>
                        <a:cs typeface="+mn-cs"/>
                      </a:endParaRPr>
                    </a:p>
                  </a:txBody>
                  <a:tcPr anchor="ctr">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700" kern="1200" dirty="0" smtClean="0">
                          <a:solidFill>
                            <a:schemeClr val="dk1"/>
                          </a:solidFill>
                          <a:latin typeface="Soberana Sans" panose="02000000000000000000" pitchFamily="50" charset="0"/>
                          <a:ea typeface="+mn-ea"/>
                          <a:cs typeface="+mn-cs"/>
                        </a:rPr>
                        <a:t>38 hasta 2017</a:t>
                      </a:r>
                      <a:endParaRPr lang="es-MX" sz="700" kern="1200" dirty="0">
                        <a:solidFill>
                          <a:schemeClr val="dk1"/>
                        </a:solidFill>
                        <a:latin typeface="Soberana Sans" panose="02000000000000000000" pitchFamily="50" charset="0"/>
                        <a:ea typeface="+mn-ea"/>
                        <a:cs typeface="+mn-cs"/>
                      </a:endParaRPr>
                    </a:p>
                  </a:txBody>
                  <a:tcPr anchor="ctr">
                    <a:lnT w="38100" cap="flat" cmpd="sng" algn="ctr">
                      <a:solidFill>
                        <a:schemeClr val="tx1"/>
                      </a:solidFill>
                      <a:prstDash val="solid"/>
                      <a:round/>
                      <a:headEnd type="none" w="med" len="med"/>
                      <a:tailEnd type="none" w="med" len="med"/>
                    </a:lnT>
                  </a:tcPr>
                </a:tc>
                <a:tc>
                  <a:txBody>
                    <a:bodyPr/>
                    <a:lstStyle/>
                    <a:p>
                      <a:pPr algn="ctr"/>
                      <a:r>
                        <a:rPr lang="es-MX" sz="700" kern="1200" dirty="0" smtClean="0">
                          <a:solidFill>
                            <a:schemeClr val="dk1"/>
                          </a:solidFill>
                          <a:latin typeface="Soberana Sans" panose="02000000000000000000" pitchFamily="50" charset="0"/>
                          <a:ea typeface="+mn-ea"/>
                          <a:cs typeface="+mn-cs"/>
                        </a:rPr>
                        <a:t>64</a:t>
                      </a:r>
                      <a:endParaRPr lang="es-MX" sz="700" kern="1200" dirty="0">
                        <a:solidFill>
                          <a:schemeClr val="dk1"/>
                        </a:solidFill>
                        <a:latin typeface="Soberana Sans" panose="02000000000000000000" pitchFamily="50" charset="0"/>
                        <a:ea typeface="+mn-ea"/>
                        <a:cs typeface="+mn-cs"/>
                      </a:endParaRPr>
                    </a:p>
                  </a:txBody>
                  <a:tcPr anchor="ctr">
                    <a:lnT w="38100" cap="flat" cmpd="sng" algn="ctr">
                      <a:solidFill>
                        <a:schemeClr val="tx1"/>
                      </a:solidFill>
                      <a:prstDash val="solid"/>
                      <a:round/>
                      <a:headEnd type="none" w="med" len="med"/>
                      <a:tailEnd type="none" w="med" len="med"/>
                    </a:lnT>
                  </a:tcPr>
                </a:tc>
                <a:tc>
                  <a:txBody>
                    <a:bodyPr/>
                    <a:lstStyle/>
                    <a:p>
                      <a:pPr algn="just"/>
                      <a:r>
                        <a:rPr lang="es-MX" sz="700" dirty="0" smtClean="0">
                          <a:latin typeface="Soberana Sans" panose="02000000000000000000" pitchFamily="50" charset="0"/>
                        </a:rPr>
                        <a:t>Principales</a:t>
                      </a:r>
                      <a:r>
                        <a:rPr lang="es-MX" sz="700" baseline="0" dirty="0" smtClean="0">
                          <a:latin typeface="Soberana Sans" panose="02000000000000000000" pitchFamily="50" charset="0"/>
                        </a:rPr>
                        <a:t> acciones: Censos de aprovechamientos, piezometría para analizar el comportamiento freático y promoción de la cultura del agua.</a:t>
                      </a:r>
                      <a:endParaRPr lang="es-MX" sz="700" dirty="0">
                        <a:latin typeface="Soberana Sans" panose="02000000000000000000" pitchFamily="50" charset="0"/>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r>
              <a:tr h="134578">
                <a:tc>
                  <a:txBody>
                    <a:bodyPr/>
                    <a:lstStyle/>
                    <a:p>
                      <a:pPr algn="ctr"/>
                      <a:r>
                        <a:rPr lang="es-MX" sz="700" dirty="0" smtClean="0">
                          <a:latin typeface="Soberana Sans" panose="02000000000000000000" pitchFamily="50" charset="0"/>
                        </a:rPr>
                        <a:t>Sobreexplotados</a:t>
                      </a:r>
                      <a:r>
                        <a:rPr lang="es-MX" sz="700" baseline="0" dirty="0" smtClean="0">
                          <a:latin typeface="Soberana Sans" panose="02000000000000000000" pitchFamily="50" charset="0"/>
                        </a:rPr>
                        <a:t> </a:t>
                      </a:r>
                      <a:r>
                        <a:rPr lang="es-MX" sz="700" b="1" baseline="0" dirty="0" smtClean="0">
                          <a:latin typeface="Soberana Sans" panose="02000000000000000000" pitchFamily="50" charset="0"/>
                        </a:rPr>
                        <a:t>sin</a:t>
                      </a:r>
                      <a:r>
                        <a:rPr lang="es-MX" sz="700" baseline="0" dirty="0" smtClean="0">
                          <a:latin typeface="Soberana Sans" panose="02000000000000000000" pitchFamily="50" charset="0"/>
                        </a:rPr>
                        <a:t> COTAS</a:t>
                      </a:r>
                      <a:endParaRPr lang="es-MX" sz="700" dirty="0">
                        <a:latin typeface="Soberana Sans" panose="02000000000000000000" pitchFamily="50" charset="0"/>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s-MX" sz="700" dirty="0" smtClean="0">
                          <a:latin typeface="Soberana Sans" panose="02000000000000000000" pitchFamily="50" charset="0"/>
                        </a:rPr>
                        <a:t>49</a:t>
                      </a:r>
                      <a:endParaRPr lang="es-MX" sz="700" dirty="0">
                        <a:latin typeface="Soberana Sans" panose="02000000000000000000" pitchFamily="50" charset="0"/>
                      </a:endParaRPr>
                    </a:p>
                  </a:txBody>
                  <a:tcPr anchor="ctr">
                    <a:lnB w="38100" cap="flat" cmpd="sng" algn="ctr">
                      <a:solidFill>
                        <a:schemeClr val="tx1"/>
                      </a:solidFill>
                      <a:prstDash val="solid"/>
                      <a:round/>
                      <a:headEnd type="none" w="med" len="med"/>
                      <a:tailEnd type="none" w="med" len="med"/>
                    </a:lnB>
                  </a:tcPr>
                </a:tc>
                <a:tc>
                  <a:txBody>
                    <a:bodyPr/>
                    <a:lstStyle/>
                    <a:p>
                      <a:pPr algn="ctr"/>
                      <a:r>
                        <a:rPr lang="es-MX" sz="700" dirty="0" smtClean="0">
                          <a:latin typeface="Soberana Sans" panose="02000000000000000000" pitchFamily="50" charset="0"/>
                        </a:rPr>
                        <a:t>46</a:t>
                      </a:r>
                      <a:endParaRPr lang="es-MX" sz="700" dirty="0">
                        <a:latin typeface="Soberana Sans" panose="02000000000000000000" pitchFamily="50" charset="0"/>
                      </a:endParaRPr>
                    </a:p>
                  </a:txBody>
                  <a:tcPr anchor="ctr">
                    <a:lnB w="38100" cap="flat" cmpd="sng" algn="ctr">
                      <a:solidFill>
                        <a:schemeClr val="tx1"/>
                      </a:solidFill>
                      <a:prstDash val="solid"/>
                      <a:round/>
                      <a:headEnd type="none" w="med" len="med"/>
                      <a:tailEnd type="none" w="med" len="med"/>
                    </a:lnB>
                  </a:tcPr>
                </a:tc>
                <a:tc>
                  <a:txBody>
                    <a:bodyPr/>
                    <a:lstStyle/>
                    <a:p>
                      <a:pPr algn="ctr"/>
                      <a:r>
                        <a:rPr lang="es-MX" sz="700" dirty="0" smtClean="0">
                          <a:latin typeface="Soberana Sans" panose="02000000000000000000" pitchFamily="50" charset="0"/>
                        </a:rPr>
                        <a:t>-</a:t>
                      </a:r>
                      <a:endParaRPr lang="es-MX" sz="700" dirty="0">
                        <a:latin typeface="Soberana Sans" panose="02000000000000000000" pitchFamily="50" charset="0"/>
                      </a:endParaRPr>
                    </a:p>
                  </a:txBody>
                  <a:tcPr anchor="ctr">
                    <a:lnB w="38100" cap="flat" cmpd="sng" algn="ctr">
                      <a:solidFill>
                        <a:schemeClr val="tx1"/>
                      </a:solidFill>
                      <a:prstDash val="solid"/>
                      <a:round/>
                      <a:headEnd type="none" w="med" len="med"/>
                      <a:tailEnd type="none" w="med" len="med"/>
                    </a:lnB>
                  </a:tcPr>
                </a:tc>
                <a:tc>
                  <a:txBody>
                    <a:bodyPr/>
                    <a:lstStyle/>
                    <a:p>
                      <a:pPr algn="ctr"/>
                      <a:r>
                        <a:rPr lang="es-MX" sz="700" kern="1200" dirty="0" smtClean="0">
                          <a:solidFill>
                            <a:schemeClr val="dk1"/>
                          </a:solidFill>
                          <a:latin typeface="Soberana Sans" panose="02000000000000000000" pitchFamily="50" charset="0"/>
                          <a:ea typeface="+mn-ea"/>
                          <a:cs typeface="+mn-cs"/>
                        </a:rPr>
                        <a:t>-</a:t>
                      </a:r>
                      <a:endParaRPr lang="es-MX" sz="700" kern="1200" dirty="0">
                        <a:solidFill>
                          <a:schemeClr val="dk1"/>
                        </a:solidFill>
                        <a:latin typeface="Soberana Sans" panose="02000000000000000000" pitchFamily="50" charset="0"/>
                        <a:ea typeface="+mn-ea"/>
                        <a:cs typeface="+mn-cs"/>
                      </a:endParaRPr>
                    </a:p>
                  </a:txBody>
                  <a:tcPr anchor="ctr">
                    <a:lnB w="38100" cap="flat" cmpd="sng" algn="ctr">
                      <a:solidFill>
                        <a:schemeClr val="tx1"/>
                      </a:solidFill>
                      <a:prstDash val="solid"/>
                      <a:round/>
                      <a:headEnd type="none" w="med" len="med"/>
                      <a:tailEnd type="none" w="med" len="med"/>
                    </a:lnB>
                  </a:tcPr>
                </a:tc>
                <a:tc>
                  <a:txBody>
                    <a:bodyPr/>
                    <a:lstStyle/>
                    <a:p>
                      <a:pPr algn="just"/>
                      <a:r>
                        <a:rPr lang="es-MX" sz="700" dirty="0" smtClean="0">
                          <a:latin typeface="Soberana Sans" panose="02000000000000000000" pitchFamily="50" charset="0"/>
                        </a:rPr>
                        <a:t>Estados</a:t>
                      </a:r>
                      <a:r>
                        <a:rPr lang="es-MX" sz="700" baseline="0" dirty="0" smtClean="0">
                          <a:latin typeface="Soberana Sans" panose="02000000000000000000" pitchFamily="50" charset="0"/>
                        </a:rPr>
                        <a:t> que requieren de una mayor conformación de COTAS: </a:t>
                      </a:r>
                      <a:r>
                        <a:rPr lang="es-MX" sz="700" dirty="0" smtClean="0">
                          <a:latin typeface="Soberana Sans" panose="02000000000000000000" pitchFamily="50" charset="0"/>
                        </a:rPr>
                        <a:t>Aguascalientes,</a:t>
                      </a:r>
                      <a:r>
                        <a:rPr lang="es-MX" sz="700" baseline="0" dirty="0" smtClean="0">
                          <a:latin typeface="Soberana Sans" panose="02000000000000000000" pitchFamily="50" charset="0"/>
                        </a:rPr>
                        <a:t> Coahuila, Chihuahua, Ciudad de México, Durango, Michoacán, Nuevo León y Sonora.</a:t>
                      </a:r>
                      <a:endParaRPr lang="es-MX" sz="700" dirty="0">
                        <a:latin typeface="Soberana Sans" panose="02000000000000000000" pitchFamily="50" charset="0"/>
                      </a:endParaRP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r>
              <a:tr h="0">
                <a:tc>
                  <a:txBody>
                    <a:bodyPr/>
                    <a:lstStyle/>
                    <a:p>
                      <a:pPr algn="ctr"/>
                      <a:r>
                        <a:rPr lang="es-MX" sz="700" b="1" i="1" dirty="0" smtClean="0">
                          <a:latin typeface="Soberana Sans" panose="02000000000000000000" pitchFamily="50" charset="0"/>
                        </a:rPr>
                        <a:t>Total</a:t>
                      </a:r>
                      <a:endParaRPr lang="es-MX" sz="700" b="1" i="1" dirty="0">
                        <a:latin typeface="Soberana Sans" panose="02000000000000000000" pitchFamily="50" charset="0"/>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s-MX" sz="700" b="1" i="1" dirty="0" smtClean="0">
                          <a:latin typeface="Soberana Sans" panose="02000000000000000000" pitchFamily="50" charset="0"/>
                        </a:rPr>
                        <a:t>106</a:t>
                      </a:r>
                      <a:endParaRPr lang="es-MX" sz="700" b="1" i="1" dirty="0">
                        <a:latin typeface="Soberana Sans" panose="02000000000000000000" pitchFamily="50"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700" b="1" i="1" kern="1200" dirty="0" smtClean="0">
                          <a:solidFill>
                            <a:schemeClr val="dk1"/>
                          </a:solidFill>
                          <a:latin typeface="Soberana Sans" panose="02000000000000000000" pitchFamily="50" charset="0"/>
                          <a:ea typeface="+mn-ea"/>
                          <a:cs typeface="+mn-cs"/>
                        </a:rPr>
                        <a:t>100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MX" sz="700" b="1" i="1" kern="1200" dirty="0" smtClean="0">
                        <a:solidFill>
                          <a:schemeClr val="dk1"/>
                        </a:solidFill>
                        <a:latin typeface="Soberana Sans" panose="02000000000000000000" pitchFamily="50" charset="0"/>
                        <a:ea typeface="+mn-ea"/>
                        <a:cs typeface="+mn-cs"/>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endParaRPr lang="es-MX" sz="700" b="1" i="1" kern="1200" dirty="0">
                        <a:solidFill>
                          <a:schemeClr val="dk1"/>
                        </a:solidFill>
                        <a:latin typeface="Soberana Sans" panose="02000000000000000000" pitchFamily="50" charset="0"/>
                        <a:ea typeface="+mn-ea"/>
                        <a:cs typeface="+mn-cs"/>
                      </a:endParaRPr>
                    </a:p>
                  </a:txBody>
                  <a:tcPr anchor="ctr">
                    <a:lnT w="38100" cap="flat" cmpd="sng" algn="ctr">
                      <a:solidFill>
                        <a:schemeClr val="tx1"/>
                      </a:solidFill>
                      <a:prstDash val="solid"/>
                      <a:round/>
                      <a:headEnd type="none" w="med" len="med"/>
                      <a:tailEnd type="none" w="med" len="med"/>
                    </a:lnT>
                  </a:tcPr>
                </a:tc>
                <a:tc>
                  <a:txBody>
                    <a:bodyPr/>
                    <a:lstStyle/>
                    <a:p>
                      <a:pPr algn="just"/>
                      <a:endParaRPr lang="es-MX" sz="700" dirty="0">
                        <a:latin typeface="Soberana Sans" panose="02000000000000000000" pitchFamily="50" charset="0"/>
                      </a:endParaRPr>
                    </a:p>
                  </a:txBody>
                  <a:tcPr>
                    <a:lnT w="38100" cap="flat" cmpd="sng" algn="ctr">
                      <a:solidFill>
                        <a:schemeClr val="tx1"/>
                      </a:solidFill>
                      <a:prstDash val="solid"/>
                      <a:round/>
                      <a:headEnd type="none" w="med" len="med"/>
                      <a:tailEnd type="none" w="med" len="med"/>
                    </a:lnT>
                  </a:tcPr>
                </a:tc>
              </a:tr>
            </a:tbl>
          </a:graphicData>
        </a:graphic>
      </p:graphicFrame>
      <p:grpSp>
        <p:nvGrpSpPr>
          <p:cNvPr id="109" name="Grupo 108"/>
          <p:cNvGrpSpPr/>
          <p:nvPr/>
        </p:nvGrpSpPr>
        <p:grpSpPr>
          <a:xfrm>
            <a:off x="427038" y="4978400"/>
            <a:ext cx="2425673" cy="1041763"/>
            <a:chOff x="422277" y="3803652"/>
            <a:chExt cx="2425673" cy="1041763"/>
          </a:xfrm>
        </p:grpSpPr>
        <p:sp>
          <p:nvSpPr>
            <p:cNvPr id="79" name="Rectangle 69"/>
            <p:cNvSpPr>
              <a:spLocks noChangeArrowheads="1"/>
            </p:cNvSpPr>
            <p:nvPr/>
          </p:nvSpPr>
          <p:spPr bwMode="auto">
            <a:xfrm>
              <a:off x="428627" y="3803652"/>
              <a:ext cx="8874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500" b="1" i="0" u="none" strike="noStrike" cap="none" normalizeH="0" baseline="0" dirty="0" smtClean="0">
                  <a:ln>
                    <a:noFill/>
                  </a:ln>
                  <a:solidFill>
                    <a:schemeClr val="bg1"/>
                  </a:solidFill>
                  <a:effectLst/>
                  <a:latin typeface="Arial" panose="020B0604020202020204" pitchFamily="34" charset="0"/>
                </a:rPr>
                <a:t>Acuíferos</a:t>
              </a:r>
              <a:endParaRPr kumimoji="0" lang="es-MX" altLang="es-MX" sz="1800" b="0" i="0" u="none" strike="noStrike" cap="none" normalizeH="0" baseline="0" dirty="0" smtClean="0">
                <a:ln>
                  <a:noFill/>
                </a:ln>
                <a:solidFill>
                  <a:schemeClr val="bg1"/>
                </a:solidFill>
                <a:effectLst/>
                <a:latin typeface="Arial" panose="020B0604020202020204" pitchFamily="34" charset="0"/>
              </a:endParaRPr>
            </a:p>
          </p:txBody>
        </p:sp>
        <p:sp>
          <p:nvSpPr>
            <p:cNvPr id="91" name="Rectangle 81"/>
            <p:cNvSpPr>
              <a:spLocks noChangeArrowheads="1"/>
            </p:cNvSpPr>
            <p:nvPr/>
          </p:nvSpPr>
          <p:spPr bwMode="auto">
            <a:xfrm>
              <a:off x="923927" y="4664077"/>
              <a:ext cx="6828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bg1"/>
                  </a:solidFill>
                  <a:effectLst/>
                  <a:latin typeface="Arial" panose="020B0604020202020204" pitchFamily="34" charset="0"/>
                </a:rPr>
                <a:t>89 COTAS</a:t>
              </a:r>
              <a:endParaRPr kumimoji="0" lang="es-MX" altLang="es-MX" sz="1800" b="0" i="0" u="none" strike="noStrike" cap="none" normalizeH="0" baseline="0" dirty="0" smtClean="0">
                <a:ln>
                  <a:noFill/>
                </a:ln>
                <a:solidFill>
                  <a:schemeClr val="bg1"/>
                </a:solidFill>
                <a:effectLst/>
                <a:latin typeface="Arial" panose="020B0604020202020204" pitchFamily="34" charset="0"/>
              </a:endParaRPr>
            </a:p>
          </p:txBody>
        </p:sp>
        <p:sp>
          <p:nvSpPr>
            <p:cNvPr id="92" name="Rectangle 82"/>
            <p:cNvSpPr>
              <a:spLocks noChangeArrowheads="1"/>
            </p:cNvSpPr>
            <p:nvPr/>
          </p:nvSpPr>
          <p:spPr bwMode="auto">
            <a:xfrm>
              <a:off x="428627" y="4392615"/>
              <a:ext cx="384175" cy="190500"/>
            </a:xfrm>
            <a:prstGeom prst="rect">
              <a:avLst/>
            </a:prstGeom>
            <a:solidFill>
              <a:srgbClr val="E60000"/>
            </a:solidFill>
            <a:ln w="6350">
              <a:solidFill>
                <a:srgbClr val="9C9C9C"/>
              </a:solidFill>
              <a:prstDash val="solid"/>
              <a:miter lim="800000"/>
              <a:headEnd/>
              <a:tailEnd/>
            </a:ln>
          </p:spPr>
          <p:txBody>
            <a:bodyPr vert="horz" wrap="square" lIns="91440" tIns="45720" rIns="91440" bIns="45720" numCol="1" anchor="t" anchorCtr="0" compatLnSpc="1">
              <a:prstTxWarp prst="textNoShape">
                <a:avLst/>
              </a:prstTxWarp>
            </a:bodyPr>
            <a:lstStyle/>
            <a:p>
              <a:endParaRPr lang="es-MX" dirty="0"/>
            </a:p>
          </p:txBody>
        </p:sp>
        <p:sp>
          <p:nvSpPr>
            <p:cNvPr id="93" name="Rectangle 83"/>
            <p:cNvSpPr>
              <a:spLocks noChangeArrowheads="1"/>
            </p:cNvSpPr>
            <p:nvPr/>
          </p:nvSpPr>
          <p:spPr bwMode="auto">
            <a:xfrm>
              <a:off x="881065" y="4416427"/>
              <a:ext cx="196688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bg1"/>
                  </a:solidFill>
                  <a:effectLst/>
                  <a:latin typeface="Arial" panose="020B0604020202020204" pitchFamily="34" charset="0"/>
                </a:rPr>
                <a:t>106 Acuíferos</a:t>
              </a:r>
              <a:r>
                <a:rPr kumimoji="0" lang="es-MX" altLang="es-MX" sz="1100" b="0" i="0" u="none" strike="noStrike" cap="none" normalizeH="0" dirty="0" smtClean="0">
                  <a:ln>
                    <a:noFill/>
                  </a:ln>
                  <a:solidFill>
                    <a:schemeClr val="bg1"/>
                  </a:solidFill>
                  <a:effectLst/>
                  <a:latin typeface="Arial" panose="020B0604020202020204" pitchFamily="34" charset="0"/>
                </a:rPr>
                <a:t> </a:t>
              </a:r>
              <a:r>
                <a:rPr lang="es-MX" altLang="es-MX" sz="1100" dirty="0">
                  <a:solidFill>
                    <a:schemeClr val="bg1"/>
                  </a:solidFill>
                </a:rPr>
                <a:t>S</a:t>
              </a:r>
              <a:r>
                <a:rPr kumimoji="0" lang="es-MX" altLang="es-MX" sz="1100" b="0" i="0" u="none" strike="noStrike" cap="none" normalizeH="0" baseline="0" dirty="0" smtClean="0">
                  <a:ln>
                    <a:noFill/>
                  </a:ln>
                  <a:solidFill>
                    <a:schemeClr val="bg1"/>
                  </a:solidFill>
                  <a:effectLst/>
                  <a:latin typeface="Arial" panose="020B0604020202020204" pitchFamily="34" charset="0"/>
                </a:rPr>
                <a:t>obreexplotados</a:t>
              </a:r>
              <a:endParaRPr kumimoji="0" lang="es-MX" altLang="es-MX" sz="1800" b="0" i="0" u="none" strike="noStrike" cap="none" normalizeH="0" baseline="0" dirty="0" smtClean="0">
                <a:ln>
                  <a:noFill/>
                </a:ln>
                <a:solidFill>
                  <a:schemeClr val="bg1"/>
                </a:solidFill>
                <a:effectLst/>
                <a:latin typeface="Arial" panose="020B0604020202020204" pitchFamily="34" charset="0"/>
              </a:endParaRPr>
            </a:p>
          </p:txBody>
        </p:sp>
        <p:sp>
          <p:nvSpPr>
            <p:cNvPr id="94" name="Rectangle 84"/>
            <p:cNvSpPr>
              <a:spLocks noChangeArrowheads="1"/>
            </p:cNvSpPr>
            <p:nvPr/>
          </p:nvSpPr>
          <p:spPr bwMode="auto">
            <a:xfrm>
              <a:off x="427040" y="4140202"/>
              <a:ext cx="384175" cy="190500"/>
            </a:xfrm>
            <a:prstGeom prst="rect">
              <a:avLst/>
            </a:prstGeom>
            <a:solidFill>
              <a:srgbClr val="A3FF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dirty="0"/>
            </a:p>
          </p:txBody>
        </p:sp>
        <p:sp>
          <p:nvSpPr>
            <p:cNvPr id="95" name="Rectangle 85"/>
            <p:cNvSpPr>
              <a:spLocks noChangeArrowheads="1"/>
            </p:cNvSpPr>
            <p:nvPr/>
          </p:nvSpPr>
          <p:spPr bwMode="auto">
            <a:xfrm>
              <a:off x="422277" y="4132265"/>
              <a:ext cx="384175" cy="190500"/>
            </a:xfrm>
            <a:prstGeom prst="rect">
              <a:avLst/>
            </a:prstGeom>
            <a:noFill/>
            <a:ln w="6350">
              <a:solidFill>
                <a:srgbClr val="68686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dirty="0"/>
            </a:p>
          </p:txBody>
        </p:sp>
        <p:sp>
          <p:nvSpPr>
            <p:cNvPr id="96" name="Rectangle 86"/>
            <p:cNvSpPr>
              <a:spLocks noChangeArrowheads="1"/>
            </p:cNvSpPr>
            <p:nvPr/>
          </p:nvSpPr>
          <p:spPr bwMode="auto">
            <a:xfrm>
              <a:off x="879477" y="4164015"/>
              <a:ext cx="8688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bg1"/>
                  </a:solidFill>
                  <a:effectLst/>
                  <a:latin typeface="Arial" panose="020B0604020202020204" pitchFamily="34" charset="0"/>
                </a:rPr>
                <a:t>653 Acuíferos</a:t>
              </a:r>
              <a:endParaRPr kumimoji="0" lang="es-MX" altLang="es-MX" sz="1800" b="0" i="0" u="none" strike="noStrike" cap="none" normalizeH="0" baseline="0" dirty="0" smtClean="0">
                <a:ln>
                  <a:noFill/>
                </a:ln>
                <a:solidFill>
                  <a:schemeClr val="bg1"/>
                </a:solidFill>
                <a:effectLst/>
                <a:latin typeface="Arial" panose="020B0604020202020204" pitchFamily="34" charset="0"/>
              </a:endParaRPr>
            </a:p>
          </p:txBody>
        </p:sp>
        <p:pic>
          <p:nvPicPr>
            <p:cNvPr id="108" name="Imagen 107"/>
            <p:cNvPicPr>
              <a:picLocks noChangeAspect="1"/>
            </p:cNvPicPr>
            <p:nvPr/>
          </p:nvPicPr>
          <p:blipFill>
            <a:blip r:embed="rId4"/>
            <a:stretch>
              <a:fillRect/>
            </a:stretch>
          </p:blipFill>
          <p:spPr>
            <a:xfrm>
              <a:off x="428117" y="4642444"/>
              <a:ext cx="393921" cy="202971"/>
            </a:xfrm>
            <a:prstGeom prst="rect">
              <a:avLst/>
            </a:prstGeom>
          </p:spPr>
        </p:pic>
      </p:grpSp>
      <p:graphicFrame>
        <p:nvGraphicFramePr>
          <p:cNvPr id="19" name="Tabla 18"/>
          <p:cNvGraphicFramePr>
            <a:graphicFrameLocks noGrp="1"/>
          </p:cNvGraphicFramePr>
          <p:nvPr>
            <p:extLst>
              <p:ext uri="{D42A27DB-BD31-4B8C-83A1-F6EECF244321}">
                <p14:modId xmlns:p14="http://schemas.microsoft.com/office/powerpoint/2010/main" val="3680783104"/>
              </p:ext>
            </p:extLst>
          </p:nvPr>
        </p:nvGraphicFramePr>
        <p:xfrm>
          <a:off x="5452534" y="3651302"/>
          <a:ext cx="3415421" cy="685800"/>
        </p:xfrm>
        <a:graphic>
          <a:graphicData uri="http://schemas.openxmlformats.org/drawingml/2006/table">
            <a:tbl>
              <a:tblPr firstRow="1" bandRow="1">
                <a:effectLst>
                  <a:innerShdw blurRad="63500" dist="50800" dir="10800000">
                    <a:prstClr val="black">
                      <a:alpha val="50000"/>
                    </a:prstClr>
                  </a:innerShdw>
                </a:effectLst>
                <a:tableStyleId>{93296810-A885-4BE3-A3E7-6D5BEEA58F35}</a:tableStyleId>
              </a:tblPr>
              <a:tblGrid>
                <a:gridCol w="911820"/>
                <a:gridCol w="365443"/>
                <a:gridCol w="640934"/>
                <a:gridCol w="1497224"/>
              </a:tblGrid>
              <a:tr h="0">
                <a:tc>
                  <a:txBody>
                    <a:bodyPr/>
                    <a:lstStyle/>
                    <a:p>
                      <a:pPr algn="ctr"/>
                      <a:r>
                        <a:rPr lang="es-MX" sz="700" dirty="0" smtClean="0">
                          <a:latin typeface="Soberana Sans" panose="02000000000000000000" pitchFamily="50" charset="0"/>
                        </a:rPr>
                        <a:t>Acuíferos</a:t>
                      </a:r>
                      <a:endParaRPr lang="es-MX" sz="700" dirty="0">
                        <a:latin typeface="Soberana Sans" panose="02000000000000000000" pitchFamily="50"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s-MX" sz="700" dirty="0" smtClean="0">
                          <a:latin typeface="Soberana Sans" panose="02000000000000000000" pitchFamily="50" charset="0"/>
                        </a:rPr>
                        <a:t>No.</a:t>
                      </a:r>
                      <a:endParaRPr lang="es-MX" sz="700" dirty="0">
                        <a:latin typeface="Soberana Sans" panose="02000000000000000000" pitchFamily="50"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s-MX" sz="600" dirty="0" smtClean="0">
                          <a:latin typeface="Soberana Sans" panose="02000000000000000000" pitchFamily="50" charset="0"/>
                        </a:rPr>
                        <a:t>Gerencias</a:t>
                      </a:r>
                    </a:p>
                    <a:p>
                      <a:pPr algn="ctr"/>
                      <a:r>
                        <a:rPr lang="es-MX" sz="600" dirty="0" smtClean="0">
                          <a:latin typeface="Soberana Sans" panose="02000000000000000000" pitchFamily="50" charset="0"/>
                        </a:rPr>
                        <a:t>Operativas</a:t>
                      </a:r>
                      <a:endParaRPr lang="es-MX" sz="600" dirty="0">
                        <a:latin typeface="Soberana Sans" panose="02000000000000000000" pitchFamily="50"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s-MX" sz="700" dirty="0" smtClean="0">
                          <a:latin typeface="Soberana Sans" panose="02000000000000000000" pitchFamily="50" charset="0"/>
                        </a:rPr>
                        <a:t>Observaciones</a:t>
                      </a:r>
                      <a:endParaRPr lang="es-MX" sz="700" dirty="0">
                        <a:latin typeface="Soberana Sans" panose="02000000000000000000" pitchFamily="50" charset="0"/>
                      </a:endParaRPr>
                    </a:p>
                  </a:txBody>
                  <a:tcPr anchor="ctr">
                    <a:lnB w="12700" cap="flat" cmpd="sng" algn="ctr">
                      <a:solidFill>
                        <a:schemeClr val="tx1"/>
                      </a:solidFill>
                      <a:prstDash val="solid"/>
                      <a:round/>
                      <a:headEnd type="none" w="med" len="med"/>
                      <a:tailEnd type="none" w="med" len="med"/>
                    </a:lnB>
                  </a:tcPr>
                </a:tc>
              </a:tr>
              <a:tr h="0">
                <a:tc>
                  <a:txBody>
                    <a:bodyPr/>
                    <a:lstStyle/>
                    <a:p>
                      <a:pPr algn="ctr"/>
                      <a:r>
                        <a:rPr lang="es-MX" sz="700" baseline="0" dirty="0" smtClean="0">
                          <a:latin typeface="Soberana Sans" panose="02000000000000000000" pitchFamily="50" charset="0"/>
                        </a:rPr>
                        <a:t>Deficitarios </a:t>
                      </a:r>
                      <a:r>
                        <a:rPr lang="es-MX" sz="700" b="1" dirty="0" smtClean="0">
                          <a:latin typeface="Soberana Sans" panose="02000000000000000000" pitchFamily="50" charset="0"/>
                        </a:rPr>
                        <a:t>con</a:t>
                      </a:r>
                      <a:r>
                        <a:rPr lang="es-MX" sz="700" dirty="0" smtClean="0">
                          <a:latin typeface="Soberana Sans" panose="02000000000000000000" pitchFamily="50" charset="0"/>
                        </a:rPr>
                        <a:t> COTAS</a:t>
                      </a:r>
                      <a:endParaRPr lang="es-MX" sz="700" dirty="0">
                        <a:latin typeface="Soberana Sans" panose="02000000000000000000"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700" dirty="0" smtClean="0">
                          <a:latin typeface="Soberana Sans" panose="02000000000000000000" pitchFamily="50" charset="0"/>
                        </a:rPr>
                        <a:t>39</a:t>
                      </a:r>
                      <a:endParaRPr lang="es-MX" sz="700" dirty="0">
                        <a:latin typeface="Soberana Sans" panose="02000000000000000000"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700" kern="1200" dirty="0" smtClean="0">
                          <a:solidFill>
                            <a:schemeClr val="dk1"/>
                          </a:solidFill>
                          <a:latin typeface="Soberana Sans" panose="02000000000000000000" pitchFamily="50" charset="0"/>
                          <a:ea typeface="+mn-ea"/>
                          <a:cs typeface="+mn-cs"/>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s-MX" sz="700" dirty="0" smtClean="0">
                          <a:latin typeface="Soberana Sans" panose="02000000000000000000" pitchFamily="50" charset="0"/>
                        </a:rPr>
                        <a:t>La actividad</a:t>
                      </a:r>
                      <a:r>
                        <a:rPr lang="es-MX" sz="700" baseline="0" dirty="0" smtClean="0">
                          <a:latin typeface="Soberana Sans" panose="02000000000000000000" pitchFamily="50" charset="0"/>
                        </a:rPr>
                        <a:t> principal versa en la implementación de sus Programas de Gestión.</a:t>
                      </a:r>
                      <a:endParaRPr lang="es-MX" sz="700" dirty="0">
                        <a:latin typeface="Soberana Sans"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6513711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1 Tabla"/>
          <p:cNvGraphicFramePr>
            <a:graphicFrameLocks noGrp="1"/>
          </p:cNvGraphicFramePr>
          <p:nvPr>
            <p:extLst/>
          </p:nvPr>
        </p:nvGraphicFramePr>
        <p:xfrm>
          <a:off x="1979712" y="908720"/>
          <a:ext cx="5553782" cy="1386717"/>
        </p:xfrm>
        <a:graphic>
          <a:graphicData uri="http://schemas.openxmlformats.org/drawingml/2006/table">
            <a:tbl>
              <a:tblPr>
                <a:tableStyleId>{3B4B98B0-60AC-42C2-AFA5-B58CD77FA1E5}</a:tableStyleId>
              </a:tblPr>
              <a:tblGrid>
                <a:gridCol w="1665350">
                  <a:extLst>
                    <a:ext uri="{9D8B030D-6E8A-4147-A177-3AD203B41FA5}">
                      <a16:colId xmlns:a16="http://schemas.microsoft.com/office/drawing/2014/main" xmlns="" val="20000"/>
                    </a:ext>
                  </a:extLst>
                </a:gridCol>
                <a:gridCol w="2106234">
                  <a:extLst>
                    <a:ext uri="{9D8B030D-6E8A-4147-A177-3AD203B41FA5}">
                      <a16:colId xmlns:a16="http://schemas.microsoft.com/office/drawing/2014/main" xmlns="" val="20001"/>
                    </a:ext>
                  </a:extLst>
                </a:gridCol>
                <a:gridCol w="1782198">
                  <a:extLst>
                    <a:ext uri="{9D8B030D-6E8A-4147-A177-3AD203B41FA5}">
                      <a16:colId xmlns:a16="http://schemas.microsoft.com/office/drawing/2014/main" xmlns="" val="20002"/>
                    </a:ext>
                  </a:extLst>
                </a:gridCol>
              </a:tblGrid>
              <a:tr h="324036">
                <a:tc>
                  <a:txBody>
                    <a:bodyPr/>
                    <a:lstStyle/>
                    <a:p>
                      <a:pPr algn="ctr" rtl="0" fontAlgn="t"/>
                      <a:r>
                        <a:rPr lang="es-MX" sz="900" u="none" strike="noStrike" dirty="0">
                          <a:effectLst/>
                          <a:latin typeface="Soberana Sans Light" panose="02000000000000000000" pitchFamily="50" charset="0"/>
                        </a:rPr>
                        <a:t>Tipo de Órgano</a:t>
                      </a:r>
                      <a:endParaRPr lang="es-MX" sz="900" b="1"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u="none" strike="noStrike" dirty="0" smtClean="0">
                          <a:effectLst/>
                          <a:latin typeface="Soberana Sans Light" panose="02000000000000000000" pitchFamily="50" charset="0"/>
                        </a:rPr>
                        <a:t>Órganos </a:t>
                      </a:r>
                      <a:r>
                        <a:rPr lang="es-MX" sz="900" u="none" strike="noStrike" dirty="0">
                          <a:effectLst/>
                          <a:latin typeface="Soberana Sans Light" panose="02000000000000000000" pitchFamily="50" charset="0"/>
                        </a:rPr>
                        <a:t>Auxiliares Instalados</a:t>
                      </a:r>
                      <a:endParaRPr lang="es-MX" sz="900" b="1"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u="none" strike="noStrike" dirty="0">
                          <a:effectLst/>
                          <a:latin typeface="Soberana Sans Light" panose="02000000000000000000" pitchFamily="50" charset="0"/>
                        </a:rPr>
                        <a:t>Programa de Gestión</a:t>
                      </a:r>
                      <a:endParaRPr lang="es-MX" sz="900" b="1" i="0" u="none" strike="noStrike" dirty="0">
                        <a:solidFill>
                          <a:srgbClr val="292934"/>
                        </a:solidFill>
                        <a:effectLst/>
                        <a:latin typeface="Soberana Sans Light" panose="02000000000000000000" pitchFamily="50" charset="0"/>
                      </a:endParaRPr>
                    </a:p>
                  </a:txBody>
                  <a:tcPr marL="5715" marR="5715" marT="5715" marB="0"/>
                </a:tc>
                <a:extLst>
                  <a:ext uri="{0D108BD9-81ED-4DB2-BD59-A6C34878D82A}">
                    <a16:rowId xmlns:a16="http://schemas.microsoft.com/office/drawing/2014/main" xmlns="" val="10000"/>
                  </a:ext>
                </a:extLst>
              </a:tr>
              <a:tr h="216024">
                <a:tc>
                  <a:txBody>
                    <a:bodyPr/>
                    <a:lstStyle/>
                    <a:p>
                      <a:pPr algn="l" rtl="0" fontAlgn="t"/>
                      <a:r>
                        <a:rPr lang="es-MX" sz="900" u="none" strike="noStrike" dirty="0">
                          <a:effectLst/>
                          <a:latin typeface="Soberana Sans Light" panose="02000000000000000000" pitchFamily="50" charset="0"/>
                        </a:rPr>
                        <a:t>Comisiones de Cuenca</a:t>
                      </a:r>
                      <a:endParaRPr lang="es-MX" sz="900" b="0"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u="none" strike="noStrike" dirty="0">
                          <a:effectLst/>
                          <a:latin typeface="Soberana Sans Light" panose="02000000000000000000" pitchFamily="50" charset="0"/>
                        </a:rPr>
                        <a:t>35</a:t>
                      </a:r>
                      <a:endParaRPr lang="es-MX" sz="900" b="0"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b="0" i="0" u="none" strike="noStrike" dirty="0">
                          <a:solidFill>
                            <a:schemeClr val="tx1"/>
                          </a:solidFill>
                          <a:effectLst/>
                          <a:latin typeface="Soberana Sans Light" panose="02000000000000000000" pitchFamily="50" charset="0"/>
                        </a:rPr>
                        <a:t>20</a:t>
                      </a:r>
                      <a:endParaRPr lang="es-MX" sz="900" b="0" i="0" u="none" strike="noStrike" dirty="0">
                        <a:solidFill>
                          <a:srgbClr val="292934"/>
                        </a:solidFill>
                        <a:effectLst/>
                        <a:latin typeface="Soberana Sans Light" panose="02000000000000000000" pitchFamily="50" charset="0"/>
                      </a:endParaRPr>
                    </a:p>
                  </a:txBody>
                  <a:tcPr marL="5715" marR="5715" marT="5715" marB="0"/>
                </a:tc>
                <a:extLst>
                  <a:ext uri="{0D108BD9-81ED-4DB2-BD59-A6C34878D82A}">
                    <a16:rowId xmlns:a16="http://schemas.microsoft.com/office/drawing/2014/main" xmlns="" val="10002"/>
                  </a:ext>
                </a:extLst>
              </a:tr>
              <a:tr h="216024">
                <a:tc>
                  <a:txBody>
                    <a:bodyPr/>
                    <a:lstStyle/>
                    <a:p>
                      <a:pPr algn="l" rtl="0" fontAlgn="t"/>
                      <a:r>
                        <a:rPr lang="es-MX" sz="900" u="none" strike="noStrike" dirty="0">
                          <a:effectLst/>
                          <a:latin typeface="Soberana Sans Light" panose="02000000000000000000" pitchFamily="50" charset="0"/>
                        </a:rPr>
                        <a:t>Comités de Cuenca</a:t>
                      </a:r>
                      <a:endParaRPr lang="es-MX" sz="900" b="0"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b="0" i="0" u="none" strike="noStrike" dirty="0">
                          <a:solidFill>
                            <a:schemeClr val="tx1"/>
                          </a:solidFill>
                          <a:effectLst/>
                          <a:latin typeface="Soberana Sans Light" panose="02000000000000000000" pitchFamily="50" charset="0"/>
                        </a:rPr>
                        <a:t>52</a:t>
                      </a:r>
                      <a:endParaRPr lang="es-MX" sz="900" b="0"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u="none" strike="noStrike" dirty="0">
                          <a:effectLst/>
                          <a:latin typeface="Soberana Sans Light" panose="02000000000000000000" pitchFamily="50" charset="0"/>
                        </a:rPr>
                        <a:t>33</a:t>
                      </a:r>
                      <a:endParaRPr lang="es-MX" sz="900" b="0" i="0" u="none" strike="noStrike" dirty="0">
                        <a:solidFill>
                          <a:srgbClr val="292934"/>
                        </a:solidFill>
                        <a:effectLst/>
                        <a:latin typeface="Soberana Sans Light" panose="02000000000000000000" pitchFamily="50" charset="0"/>
                      </a:endParaRPr>
                    </a:p>
                  </a:txBody>
                  <a:tcPr marL="5715" marR="5715" marT="5715" marB="0"/>
                </a:tc>
                <a:extLst>
                  <a:ext uri="{0D108BD9-81ED-4DB2-BD59-A6C34878D82A}">
                    <a16:rowId xmlns:a16="http://schemas.microsoft.com/office/drawing/2014/main" xmlns="" val="10003"/>
                  </a:ext>
                </a:extLst>
              </a:tr>
              <a:tr h="154305">
                <a:tc>
                  <a:txBody>
                    <a:bodyPr/>
                    <a:lstStyle/>
                    <a:p>
                      <a:pPr algn="l" rtl="0" fontAlgn="t"/>
                      <a:r>
                        <a:rPr lang="es-MX" sz="900" u="none" strike="noStrike" dirty="0">
                          <a:effectLst/>
                          <a:latin typeface="Soberana Sans Light" panose="02000000000000000000" pitchFamily="50" charset="0"/>
                        </a:rPr>
                        <a:t>COTAS</a:t>
                      </a:r>
                      <a:endParaRPr lang="es-MX" sz="900" b="0"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u="none" strike="noStrike" dirty="0">
                          <a:effectLst/>
                          <a:latin typeface="Soberana Sans Light" panose="02000000000000000000" pitchFamily="50" charset="0"/>
                        </a:rPr>
                        <a:t>89</a:t>
                      </a:r>
                      <a:endParaRPr lang="es-MX" sz="900" b="0"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b="0" i="0" u="none" strike="noStrike" dirty="0">
                          <a:solidFill>
                            <a:srgbClr val="292934"/>
                          </a:solidFill>
                          <a:effectLst/>
                          <a:latin typeface="Soberana Sans Light" panose="02000000000000000000" pitchFamily="50" charset="0"/>
                        </a:rPr>
                        <a:t>57</a:t>
                      </a:r>
                    </a:p>
                  </a:txBody>
                  <a:tcPr marL="5715" marR="5715" marT="5715" marB="0"/>
                </a:tc>
                <a:extLst>
                  <a:ext uri="{0D108BD9-81ED-4DB2-BD59-A6C34878D82A}">
                    <a16:rowId xmlns:a16="http://schemas.microsoft.com/office/drawing/2014/main" xmlns="" val="10004"/>
                  </a:ext>
                </a:extLst>
              </a:tr>
              <a:tr h="179148">
                <a:tc>
                  <a:txBody>
                    <a:bodyPr/>
                    <a:lstStyle/>
                    <a:p>
                      <a:pPr algn="l" rtl="0" fontAlgn="t"/>
                      <a:r>
                        <a:rPr lang="es-MX" sz="900" u="none" strike="noStrike" dirty="0">
                          <a:effectLst/>
                          <a:latin typeface="Soberana Sans Light" panose="02000000000000000000" pitchFamily="50" charset="0"/>
                        </a:rPr>
                        <a:t>Comités de Playas Limpias</a:t>
                      </a:r>
                      <a:endParaRPr lang="es-MX" sz="900" b="0"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b="0" i="0" u="none" strike="noStrike" dirty="0">
                          <a:solidFill>
                            <a:schemeClr val="tx1"/>
                          </a:solidFill>
                          <a:effectLst/>
                          <a:latin typeface="Soberana Sans Light" panose="02000000000000000000" pitchFamily="50" charset="0"/>
                        </a:rPr>
                        <a:t>41</a:t>
                      </a:r>
                      <a:endParaRPr lang="es-MX" sz="900" b="0"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b="0" i="0" u="none" strike="noStrike" dirty="0">
                          <a:solidFill>
                            <a:schemeClr val="tx1"/>
                          </a:solidFill>
                          <a:effectLst/>
                          <a:latin typeface="Soberana Sans Light" panose="02000000000000000000" pitchFamily="50" charset="0"/>
                        </a:rPr>
                        <a:t>30</a:t>
                      </a:r>
                      <a:endParaRPr lang="es-MX" sz="900" b="0" i="0" u="none" strike="noStrike" dirty="0">
                        <a:solidFill>
                          <a:srgbClr val="292934"/>
                        </a:solidFill>
                        <a:effectLst/>
                        <a:latin typeface="Soberana Sans Light" panose="02000000000000000000" pitchFamily="50" charset="0"/>
                      </a:endParaRPr>
                    </a:p>
                  </a:txBody>
                  <a:tcPr marL="5715" marR="5715" marT="5715" marB="0"/>
                </a:tc>
                <a:extLst>
                  <a:ext uri="{0D108BD9-81ED-4DB2-BD59-A6C34878D82A}">
                    <a16:rowId xmlns:a16="http://schemas.microsoft.com/office/drawing/2014/main" xmlns="" val="10005"/>
                  </a:ext>
                </a:extLst>
              </a:tr>
              <a:tr h="142875">
                <a:tc>
                  <a:txBody>
                    <a:bodyPr/>
                    <a:lstStyle/>
                    <a:p>
                      <a:pPr algn="l" fontAlgn="b"/>
                      <a:endParaRPr lang="es-MX" sz="900" b="0" i="0" u="none" strike="noStrike" dirty="0">
                        <a:solidFill>
                          <a:srgbClr val="000000"/>
                        </a:solidFill>
                        <a:effectLst/>
                        <a:latin typeface="Soberana Sans Light" panose="02000000000000000000" pitchFamily="50" charset="0"/>
                      </a:endParaRPr>
                    </a:p>
                  </a:txBody>
                  <a:tcPr marL="5715" marR="5715" marT="5715" marB="0" anchor="b"/>
                </a:tc>
                <a:tc>
                  <a:txBody>
                    <a:bodyPr/>
                    <a:lstStyle/>
                    <a:p>
                      <a:pPr algn="l" fontAlgn="b"/>
                      <a:endParaRPr lang="es-MX" sz="900" b="0" i="0" u="none" strike="noStrike" dirty="0">
                        <a:solidFill>
                          <a:srgbClr val="000000"/>
                        </a:solidFill>
                        <a:effectLst/>
                        <a:latin typeface="Soberana Sans Light" panose="02000000000000000000" pitchFamily="50" charset="0"/>
                      </a:endParaRPr>
                    </a:p>
                  </a:txBody>
                  <a:tcPr marL="5715" marR="5715" marT="5715" marB="0" anchor="b"/>
                </a:tc>
                <a:tc>
                  <a:txBody>
                    <a:bodyPr/>
                    <a:lstStyle/>
                    <a:p>
                      <a:pPr algn="l" fontAlgn="b"/>
                      <a:endParaRPr lang="es-MX" sz="900" b="0" i="0" u="none" strike="noStrike" dirty="0">
                        <a:solidFill>
                          <a:srgbClr val="000000"/>
                        </a:solidFill>
                        <a:effectLst/>
                        <a:latin typeface="Soberana Sans Light" panose="02000000000000000000" pitchFamily="50" charset="0"/>
                      </a:endParaRPr>
                    </a:p>
                  </a:txBody>
                  <a:tcPr marL="5715" marR="5715" marT="5715" marB="0" anchor="b"/>
                </a:tc>
                <a:extLst>
                  <a:ext uri="{0D108BD9-81ED-4DB2-BD59-A6C34878D82A}">
                    <a16:rowId xmlns:a16="http://schemas.microsoft.com/office/drawing/2014/main" xmlns="" val="10006"/>
                  </a:ext>
                </a:extLst>
              </a:tr>
              <a:tr h="154305">
                <a:tc>
                  <a:txBody>
                    <a:bodyPr/>
                    <a:lstStyle/>
                    <a:p>
                      <a:pPr algn="l" rtl="0" fontAlgn="t"/>
                      <a:r>
                        <a:rPr lang="es-MX" sz="900" u="none" strike="noStrike" dirty="0">
                          <a:effectLst/>
                          <a:latin typeface="Soberana Sans Light" panose="02000000000000000000" pitchFamily="50" charset="0"/>
                        </a:rPr>
                        <a:t>Total</a:t>
                      </a:r>
                      <a:endParaRPr lang="es-MX" sz="900" b="0"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b="1" u="none" strike="noStrike" dirty="0" smtClean="0">
                          <a:effectLst/>
                          <a:latin typeface="Soberana Sans Light" panose="02000000000000000000" pitchFamily="50" charset="0"/>
                        </a:rPr>
                        <a:t>217</a:t>
                      </a:r>
                      <a:endParaRPr lang="es-MX" sz="900" b="1" i="0" u="none" strike="noStrike" dirty="0">
                        <a:solidFill>
                          <a:srgbClr val="292934"/>
                        </a:solidFill>
                        <a:effectLst/>
                        <a:latin typeface="Soberana Sans Light" panose="02000000000000000000" pitchFamily="50" charset="0"/>
                      </a:endParaRPr>
                    </a:p>
                  </a:txBody>
                  <a:tcPr marL="5715" marR="5715" marT="5715" marB="0"/>
                </a:tc>
                <a:tc>
                  <a:txBody>
                    <a:bodyPr/>
                    <a:lstStyle/>
                    <a:p>
                      <a:pPr algn="ctr" rtl="0" fontAlgn="t"/>
                      <a:r>
                        <a:rPr lang="es-MX" sz="900" b="1" u="none" strike="noStrike">
                          <a:effectLst/>
                          <a:latin typeface="Soberana Sans Light" panose="02000000000000000000" pitchFamily="50" charset="0"/>
                        </a:rPr>
                        <a:t>140</a:t>
                      </a:r>
                      <a:endParaRPr lang="es-MX" sz="900" b="1" i="0" u="none" strike="noStrike" dirty="0">
                        <a:solidFill>
                          <a:srgbClr val="292934"/>
                        </a:solidFill>
                        <a:effectLst/>
                        <a:latin typeface="Soberana Sans Light" panose="02000000000000000000" pitchFamily="50" charset="0"/>
                      </a:endParaRPr>
                    </a:p>
                  </a:txBody>
                  <a:tcPr marL="5715" marR="5715" marT="5715" marB="0"/>
                </a:tc>
                <a:extLst>
                  <a:ext uri="{0D108BD9-81ED-4DB2-BD59-A6C34878D82A}">
                    <a16:rowId xmlns:a16="http://schemas.microsoft.com/office/drawing/2014/main" xmlns="" val="10007"/>
                  </a:ext>
                </a:extLst>
              </a:tr>
            </a:tbl>
          </a:graphicData>
        </a:graphic>
      </p:graphicFrame>
      <p:graphicFrame>
        <p:nvGraphicFramePr>
          <p:cNvPr id="9" name="Gráfico 8"/>
          <p:cNvGraphicFramePr>
            <a:graphicFrameLocks noChangeAspect="1"/>
          </p:cNvGraphicFramePr>
          <p:nvPr>
            <p:extLst/>
          </p:nvPr>
        </p:nvGraphicFramePr>
        <p:xfrm>
          <a:off x="107504" y="2924944"/>
          <a:ext cx="1855980" cy="1855980"/>
        </p:xfrm>
        <a:graphic>
          <a:graphicData uri="http://schemas.openxmlformats.org/drawingml/2006/chart">
            <c:chart xmlns:c="http://schemas.openxmlformats.org/drawingml/2006/chart" xmlns:r="http://schemas.openxmlformats.org/officeDocument/2006/relationships" r:id="rId3"/>
          </a:graphicData>
        </a:graphic>
      </p:graphicFrame>
      <p:sp>
        <p:nvSpPr>
          <p:cNvPr id="10" name="Elipse 9"/>
          <p:cNvSpPr>
            <a:spLocks noChangeAspect="1"/>
          </p:cNvSpPr>
          <p:nvPr/>
        </p:nvSpPr>
        <p:spPr>
          <a:xfrm>
            <a:off x="395536" y="3207462"/>
            <a:ext cx="1242000" cy="1242000"/>
          </a:xfrm>
          <a:prstGeom prst="ellipse">
            <a:avLst/>
          </a:prstGeom>
          <a:solidFill>
            <a:srgbClr val="CBD7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FF0000"/>
                </a:solidFill>
                <a:effectLst>
                  <a:outerShdw blurRad="38100" dist="38100" dir="2700000" algn="tl">
                    <a:srgbClr val="000000">
                      <a:alpha val="43137"/>
                    </a:srgbClr>
                  </a:outerShdw>
                </a:effectLst>
              </a:rPr>
              <a:t>64 %</a:t>
            </a:r>
          </a:p>
        </p:txBody>
      </p:sp>
      <p:sp>
        <p:nvSpPr>
          <p:cNvPr id="11" name="Rectángulo 10"/>
          <p:cNvSpPr/>
          <p:nvPr/>
        </p:nvSpPr>
        <p:spPr>
          <a:xfrm>
            <a:off x="1866535" y="3574546"/>
            <a:ext cx="2849481" cy="507831"/>
          </a:xfrm>
          <a:prstGeom prst="rect">
            <a:avLst/>
          </a:prstGeom>
        </p:spPr>
        <p:txBody>
          <a:bodyPr wrap="square">
            <a:spAutoFit/>
          </a:bodyPr>
          <a:lstStyle/>
          <a:p>
            <a:r>
              <a:rPr lang="es-MX" sz="1350" dirty="0"/>
              <a:t>El 64% de los grupos auxiliares han formulado sus programas de gestión</a:t>
            </a:r>
          </a:p>
        </p:txBody>
      </p:sp>
      <p:graphicFrame>
        <p:nvGraphicFramePr>
          <p:cNvPr id="12" name="5 Gráfico"/>
          <p:cNvGraphicFramePr/>
          <p:nvPr>
            <p:extLst/>
          </p:nvPr>
        </p:nvGraphicFramePr>
        <p:xfrm>
          <a:off x="3995936" y="4365104"/>
          <a:ext cx="4702084" cy="2035407"/>
        </p:xfrm>
        <a:graphic>
          <a:graphicData uri="http://schemas.openxmlformats.org/drawingml/2006/chart">
            <c:chart xmlns:c="http://schemas.openxmlformats.org/drawingml/2006/chart" xmlns:r="http://schemas.openxmlformats.org/officeDocument/2006/relationships" r:id="rId4"/>
          </a:graphicData>
        </a:graphic>
      </p:graphicFrame>
      <p:sp>
        <p:nvSpPr>
          <p:cNvPr id="2" name="Título 1"/>
          <p:cNvSpPr>
            <a:spLocks noGrp="1"/>
          </p:cNvSpPr>
          <p:nvPr>
            <p:ph type="title"/>
          </p:nvPr>
        </p:nvSpPr>
        <p:spPr/>
        <p:txBody>
          <a:bodyPr/>
          <a:lstStyle/>
          <a:p>
            <a:r>
              <a:rPr lang="es-MX" dirty="0"/>
              <a:t>Planificación por cuenca</a:t>
            </a:r>
          </a:p>
        </p:txBody>
      </p:sp>
    </p:spTree>
    <p:extLst>
      <p:ext uri="{BB962C8B-B14F-4D97-AF65-F5344CB8AC3E}">
        <p14:creationId xmlns:p14="http://schemas.microsoft.com/office/powerpoint/2010/main" val="3612354026"/>
      </p:ext>
    </p:extLst>
  </p:cSld>
  <p:clrMapOvr>
    <a:masterClrMapping/>
  </p:clrMapOvr>
  <p:transition spd="med">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4" name="Rectángulo 3"/>
          <p:cNvSpPr/>
          <p:nvPr/>
        </p:nvSpPr>
        <p:spPr>
          <a:xfrm>
            <a:off x="431266" y="6212307"/>
            <a:ext cx="1788390" cy="338554"/>
          </a:xfrm>
          <a:prstGeom prst="rect">
            <a:avLst/>
          </a:prstGeom>
        </p:spPr>
        <p:txBody>
          <a:bodyPr wrap="square">
            <a:spAutoFit/>
          </a:bodyPr>
          <a:lstStyle/>
          <a:p>
            <a:pPr marL="95250" algn="just">
              <a:spcBef>
                <a:spcPct val="50000"/>
              </a:spcBef>
              <a:buSzPct val="80000"/>
              <a:tabLst>
                <a:tab pos="476250" algn="l"/>
              </a:tabLst>
            </a:pPr>
            <a:r>
              <a:rPr lang="es-MX" sz="1600" b="1" i="1" dirty="0" smtClean="0">
                <a:latin typeface="Soberana Sans" panose="02000000000000000000" pitchFamily="50" charset="0"/>
              </a:rPr>
              <a:t>Debilidades</a:t>
            </a:r>
            <a:r>
              <a:rPr lang="es-MX" sz="1600" i="1" dirty="0" smtClean="0">
                <a:latin typeface="Soberana Sans" panose="02000000000000000000" pitchFamily="50" charset="0"/>
              </a:rPr>
              <a:t> </a:t>
            </a:r>
            <a:r>
              <a:rPr lang="es-MX" sz="1600" b="1" i="1" dirty="0" smtClean="0">
                <a:latin typeface="Soberana Sans" panose="02000000000000000000" pitchFamily="50" charset="0"/>
              </a:rPr>
              <a:t> </a:t>
            </a:r>
            <a:r>
              <a:rPr lang="es-MX" sz="1600" b="1" dirty="0" smtClean="0">
                <a:effectLst/>
                <a:latin typeface="Soberana Sans" panose="02000000000000000000" pitchFamily="50" charset="0"/>
                <a:ea typeface="Times New Roman" panose="02020603050405020304" pitchFamily="18" charset="0"/>
              </a:rPr>
              <a:t> </a:t>
            </a:r>
          </a:p>
        </p:txBody>
      </p:sp>
      <p:sp>
        <p:nvSpPr>
          <p:cNvPr id="8" name="Rectángulo 7"/>
          <p:cNvSpPr/>
          <p:nvPr/>
        </p:nvSpPr>
        <p:spPr>
          <a:xfrm>
            <a:off x="431266" y="990698"/>
            <a:ext cx="1436051" cy="461665"/>
          </a:xfrm>
          <a:prstGeom prst="rect">
            <a:avLst/>
          </a:prstGeom>
        </p:spPr>
        <p:txBody>
          <a:bodyPr wrap="square">
            <a:spAutoFit/>
          </a:bodyPr>
          <a:lstStyle/>
          <a:p>
            <a:pPr marL="95250" algn="just">
              <a:spcBef>
                <a:spcPct val="50000"/>
              </a:spcBef>
              <a:buSzPct val="80000"/>
              <a:tabLst>
                <a:tab pos="476250" algn="l"/>
              </a:tabLst>
            </a:pPr>
            <a:r>
              <a:rPr lang="es-MX" sz="1600" b="1" i="1" dirty="0" smtClean="0">
                <a:latin typeface="Soberana Sans" panose="02000000000000000000" pitchFamily="50" charset="0"/>
              </a:rPr>
              <a:t>Fortalezas</a:t>
            </a:r>
            <a:endParaRPr lang="es-MX" sz="1600" b="1" i="1" dirty="0">
              <a:latin typeface="Soberana Sans" panose="02000000000000000000" pitchFamily="50" charset="0"/>
            </a:endParaRPr>
          </a:p>
          <a:p>
            <a:pPr algn="ctr">
              <a:spcAft>
                <a:spcPts val="0"/>
              </a:spcAft>
            </a:pPr>
            <a:r>
              <a:rPr lang="es-MX" sz="800" dirty="0" smtClean="0">
                <a:effectLst/>
                <a:latin typeface="Soberana Sans" panose="02000000000000000000" pitchFamily="50" charset="0"/>
                <a:ea typeface="Times New Roman" panose="02020603050405020304" pitchFamily="18" charset="0"/>
              </a:rPr>
              <a:t> </a:t>
            </a:r>
          </a:p>
        </p:txBody>
      </p:sp>
      <p:sp>
        <p:nvSpPr>
          <p:cNvPr id="9" name="Rectángulo 8"/>
          <p:cNvSpPr/>
          <p:nvPr/>
        </p:nvSpPr>
        <p:spPr>
          <a:xfrm>
            <a:off x="3248036" y="368510"/>
            <a:ext cx="3798283" cy="384721"/>
          </a:xfrm>
          <a:prstGeom prst="rect">
            <a:avLst/>
          </a:prstGeom>
        </p:spPr>
        <p:txBody>
          <a:bodyPr wrap="none">
            <a:spAutoFit/>
          </a:bodyPr>
          <a:lstStyle/>
          <a:p>
            <a:pPr marL="95250" algn="ctr">
              <a:spcBef>
                <a:spcPct val="50000"/>
              </a:spcBef>
            </a:pPr>
            <a:r>
              <a:rPr lang="es-ES_tradnl" sz="1900" b="1" dirty="0">
                <a:latin typeface="Soberana Sans" panose="02000000000000000000" pitchFamily="50" charset="0"/>
              </a:rPr>
              <a:t>Análisis FODA de los COTAS</a:t>
            </a:r>
            <a:endParaRPr lang="es-ES_tradnl" altLang="es-MX" sz="1900" b="1" dirty="0">
              <a:latin typeface="Soberana Sans" panose="02000000000000000000" pitchFamily="50" charset="0"/>
            </a:endParaRPr>
          </a:p>
        </p:txBody>
      </p:sp>
      <p:sp>
        <p:nvSpPr>
          <p:cNvPr id="5" name="Marcador de número de diapositiva 4"/>
          <p:cNvSpPr>
            <a:spLocks noGrp="1"/>
          </p:cNvSpPr>
          <p:nvPr>
            <p:ph type="sldNum" sz="quarter" idx="12"/>
          </p:nvPr>
        </p:nvSpPr>
        <p:spPr>
          <a:xfrm>
            <a:off x="0" y="6492875"/>
            <a:ext cx="2057400" cy="365125"/>
          </a:xfrm>
        </p:spPr>
        <p:txBody>
          <a:bodyPr/>
          <a:lstStyle/>
          <a:p>
            <a:pPr algn="l"/>
            <a:fld id="{84741141-3A31-4E88-A760-05C843E0DC32}" type="slidenum">
              <a:rPr lang="es-MX" smtClean="0">
                <a:solidFill>
                  <a:schemeClr val="tx1"/>
                </a:solidFill>
              </a:rPr>
              <a:pPr algn="l"/>
              <a:t>13</a:t>
            </a:fld>
            <a:endParaRPr lang="es-MX" dirty="0">
              <a:solidFill>
                <a:schemeClr val="tx1"/>
              </a:solidFill>
            </a:endParaRPr>
          </a:p>
        </p:txBody>
      </p:sp>
      <p:graphicFrame>
        <p:nvGraphicFramePr>
          <p:cNvPr id="11" name="Diagrama 10"/>
          <p:cNvGraphicFramePr/>
          <p:nvPr>
            <p:extLst>
              <p:ext uri="{D42A27DB-BD31-4B8C-83A1-F6EECF244321}">
                <p14:modId xmlns:p14="http://schemas.microsoft.com/office/powerpoint/2010/main" val="805138170"/>
              </p:ext>
            </p:extLst>
          </p:nvPr>
        </p:nvGraphicFramePr>
        <p:xfrm>
          <a:off x="191639" y="1239140"/>
          <a:ext cx="8385071" cy="5373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ángulo 12"/>
          <p:cNvSpPr/>
          <p:nvPr/>
        </p:nvSpPr>
        <p:spPr>
          <a:xfrm>
            <a:off x="6687425" y="982152"/>
            <a:ext cx="1919050" cy="461665"/>
          </a:xfrm>
          <a:prstGeom prst="rect">
            <a:avLst/>
          </a:prstGeom>
        </p:spPr>
        <p:txBody>
          <a:bodyPr wrap="square">
            <a:spAutoFit/>
          </a:bodyPr>
          <a:lstStyle/>
          <a:p>
            <a:pPr marL="95250" algn="just">
              <a:spcBef>
                <a:spcPct val="50000"/>
              </a:spcBef>
              <a:buSzPct val="80000"/>
              <a:tabLst>
                <a:tab pos="476250" algn="l"/>
              </a:tabLst>
            </a:pPr>
            <a:r>
              <a:rPr lang="es-MX" sz="1600" b="1" i="1" dirty="0" smtClean="0">
                <a:latin typeface="Soberana Sans" panose="02000000000000000000" pitchFamily="50" charset="0"/>
              </a:rPr>
              <a:t>Oportunidades</a:t>
            </a:r>
            <a:endParaRPr lang="es-MX" sz="1600" b="1" i="1" dirty="0">
              <a:latin typeface="Soberana Sans" panose="02000000000000000000" pitchFamily="50" charset="0"/>
            </a:endParaRPr>
          </a:p>
          <a:p>
            <a:pPr algn="ctr">
              <a:spcAft>
                <a:spcPts val="0"/>
              </a:spcAft>
            </a:pPr>
            <a:r>
              <a:rPr lang="es-MX" sz="800" dirty="0" smtClean="0">
                <a:effectLst/>
                <a:latin typeface="Soberana Sans" panose="02000000000000000000" pitchFamily="50" charset="0"/>
                <a:ea typeface="Times New Roman" panose="02020603050405020304" pitchFamily="18" charset="0"/>
              </a:rPr>
              <a:t> </a:t>
            </a:r>
          </a:p>
        </p:txBody>
      </p:sp>
      <p:sp>
        <p:nvSpPr>
          <p:cNvPr id="14" name="Rectángulo 13"/>
          <p:cNvSpPr/>
          <p:nvPr/>
        </p:nvSpPr>
        <p:spPr>
          <a:xfrm>
            <a:off x="7222292" y="6184715"/>
            <a:ext cx="1459683" cy="338554"/>
          </a:xfrm>
          <a:prstGeom prst="rect">
            <a:avLst/>
          </a:prstGeom>
        </p:spPr>
        <p:txBody>
          <a:bodyPr wrap="square">
            <a:spAutoFit/>
          </a:bodyPr>
          <a:lstStyle/>
          <a:p>
            <a:pPr marL="95250" algn="just">
              <a:spcBef>
                <a:spcPct val="50000"/>
              </a:spcBef>
              <a:buSzPct val="80000"/>
              <a:tabLst>
                <a:tab pos="476250" algn="l"/>
              </a:tabLst>
            </a:pPr>
            <a:r>
              <a:rPr lang="es-MX" sz="1600" b="1" i="1" dirty="0" smtClean="0">
                <a:latin typeface="Soberana Sans" panose="02000000000000000000" pitchFamily="50" charset="0"/>
              </a:rPr>
              <a:t>Amenazas</a:t>
            </a:r>
            <a:endParaRPr lang="es-MX" sz="1600" b="1" i="1" dirty="0">
              <a:latin typeface="Soberana Sans" panose="02000000000000000000" pitchFamily="50" charset="0"/>
            </a:endParaRPr>
          </a:p>
        </p:txBody>
      </p:sp>
      <p:sp>
        <p:nvSpPr>
          <p:cNvPr id="15" name="CuadroTexto 14"/>
          <p:cNvSpPr txBox="1"/>
          <p:nvPr/>
        </p:nvSpPr>
        <p:spPr>
          <a:xfrm>
            <a:off x="2582895" y="6596390"/>
            <a:ext cx="6561105" cy="261610"/>
          </a:xfrm>
          <a:prstGeom prst="rect">
            <a:avLst/>
          </a:prstGeom>
          <a:solidFill>
            <a:schemeClr val="tx2">
              <a:lumMod val="20000"/>
              <a:lumOff val="80000"/>
            </a:schemeClr>
          </a:solidFill>
        </p:spPr>
        <p:txBody>
          <a:bodyPr wrap="square" rtlCol="0">
            <a:spAutoFit/>
          </a:bodyPr>
          <a:lstStyle/>
          <a:p>
            <a:pPr algn="r"/>
            <a:r>
              <a:rPr lang="es-MX" sz="1100" b="1" dirty="0" smtClean="0">
                <a:latin typeface="Soberana Titular" panose="02000000000000000000" pitchFamily="50" charset="0"/>
              </a:rPr>
              <a:t>Coordinación General de Atención de Emergencias y Consejos de Cuenca</a:t>
            </a:r>
          </a:p>
        </p:txBody>
      </p:sp>
    </p:spTree>
    <p:extLst>
      <p:ext uri="{BB962C8B-B14F-4D97-AF65-F5344CB8AC3E}">
        <p14:creationId xmlns:p14="http://schemas.microsoft.com/office/powerpoint/2010/main" val="296654763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4" name="Rectángulo 3"/>
          <p:cNvSpPr/>
          <p:nvPr/>
        </p:nvSpPr>
        <p:spPr>
          <a:xfrm>
            <a:off x="468354" y="1192527"/>
            <a:ext cx="8385071" cy="392415"/>
          </a:xfrm>
          <a:prstGeom prst="rect">
            <a:avLst/>
          </a:prstGeom>
        </p:spPr>
        <p:txBody>
          <a:bodyPr wrap="square">
            <a:spAutoFit/>
          </a:bodyPr>
          <a:lstStyle/>
          <a:p>
            <a:pPr lvl="0" algn="just">
              <a:lnSpc>
                <a:spcPct val="150000"/>
              </a:lnSpc>
              <a:spcAft>
                <a:spcPts val="0"/>
              </a:spcAft>
              <a:tabLst>
                <a:tab pos="342900" algn="l"/>
              </a:tabLst>
            </a:pPr>
            <a:r>
              <a:rPr lang="es-MX" sz="1300" b="1" dirty="0" smtClean="0">
                <a:latin typeface="Soberana Sans" panose="02000000000000000000" pitchFamily="50" charset="0"/>
                <a:ea typeface="Times New Roman" panose="02020603050405020304" pitchFamily="18" charset="0"/>
              </a:rPr>
              <a:t>Desarrollar una estrategia</a:t>
            </a:r>
            <a:r>
              <a:rPr lang="es-MX" sz="1300" dirty="0" smtClean="0">
                <a:latin typeface="Soberana Sans" panose="02000000000000000000" pitchFamily="50" charset="0"/>
                <a:ea typeface="Times New Roman" panose="02020603050405020304" pitchFamily="18" charset="0"/>
              </a:rPr>
              <a:t> conjunta entre la </a:t>
            </a:r>
            <a:r>
              <a:rPr lang="es-MX" sz="1300" b="1" dirty="0" smtClean="0">
                <a:latin typeface="Soberana Sans" panose="02000000000000000000" pitchFamily="50" charset="0"/>
                <a:ea typeface="Times New Roman" panose="02020603050405020304" pitchFamily="18" charset="0"/>
              </a:rPr>
              <a:t>COTAS-Estado-CONAGUA </a:t>
            </a:r>
            <a:r>
              <a:rPr lang="es-MX" sz="1300" dirty="0" smtClean="0">
                <a:latin typeface="Soberana Sans" panose="02000000000000000000" pitchFamily="50" charset="0"/>
                <a:ea typeface="Times New Roman" panose="02020603050405020304" pitchFamily="18" charset="0"/>
              </a:rPr>
              <a:t>para:</a:t>
            </a:r>
            <a:endParaRPr lang="es-MX" sz="800" dirty="0" smtClean="0">
              <a:latin typeface="Soberana Sans" panose="02000000000000000000" pitchFamily="50" charset="0"/>
              <a:ea typeface="Times New Roman" panose="02020603050405020304" pitchFamily="18" charset="0"/>
            </a:endParaRPr>
          </a:p>
        </p:txBody>
      </p:sp>
      <p:sp>
        <p:nvSpPr>
          <p:cNvPr id="6" name="CuadroTexto 5"/>
          <p:cNvSpPr txBox="1"/>
          <p:nvPr/>
        </p:nvSpPr>
        <p:spPr>
          <a:xfrm>
            <a:off x="2582895" y="6596390"/>
            <a:ext cx="6561105" cy="261610"/>
          </a:xfrm>
          <a:prstGeom prst="rect">
            <a:avLst/>
          </a:prstGeom>
          <a:solidFill>
            <a:schemeClr val="tx2">
              <a:lumMod val="20000"/>
              <a:lumOff val="80000"/>
            </a:schemeClr>
          </a:solidFill>
        </p:spPr>
        <p:txBody>
          <a:bodyPr wrap="square" rtlCol="0">
            <a:spAutoFit/>
          </a:bodyPr>
          <a:lstStyle/>
          <a:p>
            <a:pPr algn="r"/>
            <a:r>
              <a:rPr lang="es-MX" sz="1100" b="1" dirty="0" smtClean="0">
                <a:latin typeface="Soberana Titular" panose="02000000000000000000" pitchFamily="50" charset="0"/>
              </a:rPr>
              <a:t>Coordinación General de Atención de Emergencias y Consejos de Cuenca</a:t>
            </a:r>
          </a:p>
        </p:txBody>
      </p:sp>
      <p:sp>
        <p:nvSpPr>
          <p:cNvPr id="9" name="Rectángulo 8"/>
          <p:cNvSpPr/>
          <p:nvPr/>
        </p:nvSpPr>
        <p:spPr>
          <a:xfrm>
            <a:off x="2020377" y="205924"/>
            <a:ext cx="6705237" cy="677108"/>
          </a:xfrm>
          <a:prstGeom prst="rect">
            <a:avLst/>
          </a:prstGeom>
        </p:spPr>
        <p:txBody>
          <a:bodyPr wrap="square">
            <a:spAutoFit/>
          </a:bodyPr>
          <a:lstStyle/>
          <a:p>
            <a:pPr marL="95250" indent="0" algn="ctr">
              <a:spcBef>
                <a:spcPct val="50000"/>
              </a:spcBef>
            </a:pPr>
            <a:r>
              <a:rPr lang="es-ES_tradnl" sz="1900" b="1" dirty="0" smtClean="0">
                <a:latin typeface="Soberana Sans" panose="02000000000000000000" pitchFamily="50" charset="0"/>
              </a:rPr>
              <a:t>Propuesta de colaboración de los COTAS con CONAGUA</a:t>
            </a:r>
            <a:endParaRPr lang="es-ES_tradnl" altLang="es-MX" sz="1900" b="1" dirty="0">
              <a:latin typeface="Soberana Sans" panose="02000000000000000000" pitchFamily="50" charset="0"/>
            </a:endParaRPr>
          </a:p>
        </p:txBody>
      </p:sp>
      <p:sp>
        <p:nvSpPr>
          <p:cNvPr id="5" name="Marcador de número de diapositiva 4"/>
          <p:cNvSpPr>
            <a:spLocks noGrp="1"/>
          </p:cNvSpPr>
          <p:nvPr>
            <p:ph type="sldNum" sz="quarter" idx="12"/>
          </p:nvPr>
        </p:nvSpPr>
        <p:spPr>
          <a:xfrm>
            <a:off x="0" y="6492875"/>
            <a:ext cx="2057400" cy="365125"/>
          </a:xfrm>
        </p:spPr>
        <p:txBody>
          <a:bodyPr/>
          <a:lstStyle/>
          <a:p>
            <a:pPr algn="l"/>
            <a:r>
              <a:rPr lang="es-MX" dirty="0" smtClean="0">
                <a:solidFill>
                  <a:schemeClr val="tx1"/>
                </a:solidFill>
              </a:rPr>
              <a:t> </a:t>
            </a:r>
            <a:fld id="{84741141-3A31-4E88-A760-05C843E0DC32}" type="slidenum">
              <a:rPr lang="es-MX" smtClean="0">
                <a:solidFill>
                  <a:schemeClr val="tx1"/>
                </a:solidFill>
              </a:rPr>
              <a:pPr algn="l"/>
              <a:t>14</a:t>
            </a:fld>
            <a:endParaRPr lang="es-MX" dirty="0">
              <a:solidFill>
                <a:schemeClr val="tx1"/>
              </a:solidFill>
            </a:endParaRPr>
          </a:p>
        </p:txBody>
      </p:sp>
      <p:sp>
        <p:nvSpPr>
          <p:cNvPr id="3" name="Rectángulo 2"/>
          <p:cNvSpPr/>
          <p:nvPr/>
        </p:nvSpPr>
        <p:spPr>
          <a:xfrm>
            <a:off x="0" y="1919982"/>
            <a:ext cx="8725615" cy="3093154"/>
          </a:xfrm>
          <a:prstGeom prst="rect">
            <a:avLst/>
          </a:prstGeom>
        </p:spPr>
        <p:txBody>
          <a:bodyPr wrap="square">
            <a:spAutoFit/>
          </a:bodyPr>
          <a:lstStyle/>
          <a:p>
            <a:pPr marL="800100" lvl="1" indent="-342900" algn="just">
              <a:lnSpc>
                <a:spcPct val="150000"/>
              </a:lnSpc>
              <a:buFont typeface="+mj-lt"/>
              <a:buAutoNum type="arabicPeriod"/>
              <a:tabLst>
                <a:tab pos="342900" algn="l"/>
              </a:tabLst>
            </a:pPr>
            <a:r>
              <a:rPr lang="es-MX" sz="1300" dirty="0">
                <a:solidFill>
                  <a:prstClr val="black"/>
                </a:solidFill>
                <a:latin typeface="Soberana Sans" panose="02000000000000000000" pitchFamily="50" charset="0"/>
                <a:ea typeface="Times New Roman" panose="02020603050405020304" pitchFamily="18" charset="0"/>
              </a:rPr>
              <a:t>Definir acuíferos hidrológicamente </a:t>
            </a:r>
            <a:r>
              <a:rPr lang="es-MX" sz="1300" b="1" dirty="0">
                <a:solidFill>
                  <a:prstClr val="black"/>
                </a:solidFill>
                <a:latin typeface="Soberana Sans" panose="02000000000000000000" pitchFamily="50" charset="0"/>
                <a:ea typeface="Times New Roman" panose="02020603050405020304" pitchFamily="18" charset="0"/>
              </a:rPr>
              <a:t>prioritarios</a:t>
            </a:r>
            <a:r>
              <a:rPr lang="es-MX" sz="1300" dirty="0">
                <a:solidFill>
                  <a:prstClr val="black"/>
                </a:solidFill>
                <a:latin typeface="Soberana Sans" panose="02000000000000000000" pitchFamily="50" charset="0"/>
                <a:ea typeface="Times New Roman" panose="02020603050405020304" pitchFamily="18" charset="0"/>
              </a:rPr>
              <a:t>, económicamente viables y socialmente posibles, para trabajar con los COTAS</a:t>
            </a:r>
            <a:r>
              <a:rPr lang="es-MX" sz="1300" dirty="0" smtClean="0">
                <a:solidFill>
                  <a:prstClr val="black"/>
                </a:solidFill>
                <a:latin typeface="Soberana Sans" panose="02000000000000000000" pitchFamily="50" charset="0"/>
                <a:ea typeface="Times New Roman" panose="02020603050405020304" pitchFamily="18" charset="0"/>
              </a:rPr>
              <a:t>.</a:t>
            </a:r>
          </a:p>
          <a:p>
            <a:pPr marL="800100" lvl="1" indent="-342900" algn="just">
              <a:lnSpc>
                <a:spcPct val="150000"/>
              </a:lnSpc>
              <a:buFont typeface="+mj-lt"/>
              <a:buAutoNum type="arabicPeriod"/>
              <a:tabLst>
                <a:tab pos="342900" algn="l"/>
              </a:tabLst>
            </a:pPr>
            <a:r>
              <a:rPr lang="es-MX" sz="1300" dirty="0" smtClean="0">
                <a:solidFill>
                  <a:prstClr val="black"/>
                </a:solidFill>
                <a:latin typeface="Soberana Sans" panose="02000000000000000000" pitchFamily="50" charset="0"/>
                <a:ea typeface="Times New Roman" panose="02020603050405020304" pitchFamily="18" charset="0"/>
              </a:rPr>
              <a:t>Promover la instalación de COTAS en los 49 acuíferos sobreexplotados.</a:t>
            </a:r>
          </a:p>
          <a:p>
            <a:pPr marL="800100" lvl="1" indent="-342900" algn="just">
              <a:lnSpc>
                <a:spcPct val="150000"/>
              </a:lnSpc>
              <a:buFont typeface="+mj-lt"/>
              <a:buAutoNum type="arabicPeriod"/>
              <a:tabLst>
                <a:tab pos="342900" algn="l"/>
              </a:tabLst>
            </a:pPr>
            <a:r>
              <a:rPr lang="es-MX" sz="1300" dirty="0" smtClean="0">
                <a:solidFill>
                  <a:prstClr val="black"/>
                </a:solidFill>
                <a:latin typeface="Soberana Sans" panose="02000000000000000000" pitchFamily="50" charset="0"/>
                <a:ea typeface="Times New Roman" panose="02020603050405020304" pitchFamily="18" charset="0"/>
              </a:rPr>
              <a:t>Promover la elaboración de los Programas de Gestión /Planes de Manejo en los COTAS que no cuenten con ellos.</a:t>
            </a:r>
          </a:p>
          <a:p>
            <a:pPr marL="800100" lvl="1" indent="-342900" algn="just">
              <a:lnSpc>
                <a:spcPct val="150000"/>
              </a:lnSpc>
              <a:buFont typeface="+mj-lt"/>
              <a:buAutoNum type="arabicPeriod"/>
              <a:tabLst>
                <a:tab pos="342900" algn="l"/>
              </a:tabLst>
            </a:pPr>
            <a:r>
              <a:rPr lang="es-MX" sz="1300" dirty="0" smtClean="0">
                <a:solidFill>
                  <a:prstClr val="black"/>
                </a:solidFill>
                <a:latin typeface="Soberana Sans" panose="02000000000000000000" pitchFamily="50" charset="0"/>
                <a:ea typeface="Times New Roman" panose="02020603050405020304" pitchFamily="18" charset="0"/>
              </a:rPr>
              <a:t>Homologar términos de referencia y nomenclaturas</a:t>
            </a:r>
          </a:p>
          <a:p>
            <a:pPr marL="800100" lvl="1" indent="-342900" algn="just">
              <a:lnSpc>
                <a:spcPct val="150000"/>
              </a:lnSpc>
              <a:buFont typeface="+mj-lt"/>
              <a:buAutoNum type="arabicPeriod"/>
              <a:tabLst>
                <a:tab pos="342900" algn="l"/>
              </a:tabLst>
            </a:pPr>
            <a:r>
              <a:rPr lang="es-MX" sz="1300" dirty="0" smtClean="0">
                <a:solidFill>
                  <a:prstClr val="black"/>
                </a:solidFill>
                <a:latin typeface="Soberana Sans" panose="02000000000000000000" pitchFamily="50" charset="0"/>
                <a:ea typeface="Times New Roman" panose="02020603050405020304" pitchFamily="18" charset="0"/>
              </a:rPr>
              <a:t>Implementar un Sistema de Información que permita el intercambio de información, el seguimiento y la evaluación del desempeño de los COTAS.</a:t>
            </a:r>
          </a:p>
          <a:p>
            <a:pPr marL="800100" lvl="1" indent="-342900" algn="just">
              <a:lnSpc>
                <a:spcPct val="150000"/>
              </a:lnSpc>
              <a:buFont typeface="+mj-lt"/>
              <a:buAutoNum type="arabicPeriod"/>
              <a:tabLst>
                <a:tab pos="342900" algn="l"/>
              </a:tabLst>
            </a:pPr>
            <a:r>
              <a:rPr lang="es-MX" sz="1300" dirty="0" smtClean="0">
                <a:solidFill>
                  <a:prstClr val="black"/>
                </a:solidFill>
                <a:latin typeface="Soberana Sans" panose="02000000000000000000" pitchFamily="50" charset="0"/>
                <a:ea typeface="Times New Roman" panose="02020603050405020304" pitchFamily="18" charset="0"/>
              </a:rPr>
              <a:t>Establecer Convenios de colaboración CONAGUA-Gobiernos Locales-COTAS, donde se establezcan acciones y tareas específicas relacionadas con la estabilización de acuífero.</a:t>
            </a:r>
            <a:endParaRPr lang="es-MX" sz="1300" dirty="0">
              <a:solidFill>
                <a:prstClr val="black"/>
              </a:solidFill>
              <a:latin typeface="Soberana Sans" panose="02000000000000000000" pitchFamily="50" charset="0"/>
              <a:ea typeface="Times New Roman" panose="02020603050405020304" pitchFamily="18" charset="0"/>
            </a:endParaRPr>
          </a:p>
        </p:txBody>
      </p:sp>
    </p:spTree>
    <p:extLst>
      <p:ext uri="{BB962C8B-B14F-4D97-AF65-F5344CB8AC3E}">
        <p14:creationId xmlns:p14="http://schemas.microsoft.com/office/powerpoint/2010/main" val="254836445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6" name="CuadroTexto 5"/>
          <p:cNvSpPr txBox="1"/>
          <p:nvPr/>
        </p:nvSpPr>
        <p:spPr>
          <a:xfrm>
            <a:off x="2582895" y="6596390"/>
            <a:ext cx="6561105" cy="261610"/>
          </a:xfrm>
          <a:prstGeom prst="rect">
            <a:avLst/>
          </a:prstGeom>
          <a:solidFill>
            <a:schemeClr val="tx2">
              <a:lumMod val="20000"/>
              <a:lumOff val="80000"/>
            </a:schemeClr>
          </a:solidFill>
        </p:spPr>
        <p:txBody>
          <a:bodyPr wrap="square" rtlCol="0">
            <a:spAutoFit/>
          </a:bodyPr>
          <a:lstStyle/>
          <a:p>
            <a:pPr algn="r"/>
            <a:r>
              <a:rPr lang="es-MX" sz="1100" b="1" dirty="0" smtClean="0">
                <a:latin typeface="Soberana Titular" panose="02000000000000000000" pitchFamily="50" charset="0"/>
              </a:rPr>
              <a:t>Coordinación General de Atención de Emergencias y Consejos de Cuenca</a:t>
            </a:r>
          </a:p>
        </p:txBody>
      </p:sp>
      <p:sp>
        <p:nvSpPr>
          <p:cNvPr id="9" name="Rectángulo 8"/>
          <p:cNvSpPr/>
          <p:nvPr/>
        </p:nvSpPr>
        <p:spPr>
          <a:xfrm>
            <a:off x="2020377" y="205924"/>
            <a:ext cx="6705237" cy="677108"/>
          </a:xfrm>
          <a:prstGeom prst="rect">
            <a:avLst/>
          </a:prstGeom>
        </p:spPr>
        <p:txBody>
          <a:bodyPr wrap="square">
            <a:spAutoFit/>
          </a:bodyPr>
          <a:lstStyle/>
          <a:p>
            <a:pPr marL="95250" indent="0" algn="ctr">
              <a:spcBef>
                <a:spcPct val="50000"/>
              </a:spcBef>
            </a:pPr>
            <a:r>
              <a:rPr lang="es-ES_tradnl" sz="1900" b="1" dirty="0" smtClean="0">
                <a:latin typeface="Soberana Sans" panose="02000000000000000000" pitchFamily="50" charset="0"/>
              </a:rPr>
              <a:t>Propuesta de colaboración de los COTAS con CONAGUA</a:t>
            </a:r>
            <a:endParaRPr lang="es-ES_tradnl" altLang="es-MX" sz="1900" b="1" dirty="0">
              <a:latin typeface="Soberana Sans" panose="02000000000000000000" pitchFamily="50" charset="0"/>
            </a:endParaRPr>
          </a:p>
        </p:txBody>
      </p:sp>
      <p:sp>
        <p:nvSpPr>
          <p:cNvPr id="5" name="Marcador de número de diapositiva 4"/>
          <p:cNvSpPr>
            <a:spLocks noGrp="1"/>
          </p:cNvSpPr>
          <p:nvPr>
            <p:ph type="sldNum" sz="quarter" idx="12"/>
          </p:nvPr>
        </p:nvSpPr>
        <p:spPr>
          <a:xfrm>
            <a:off x="0" y="6492875"/>
            <a:ext cx="2057400" cy="365125"/>
          </a:xfrm>
        </p:spPr>
        <p:txBody>
          <a:bodyPr/>
          <a:lstStyle/>
          <a:p>
            <a:pPr algn="l"/>
            <a:r>
              <a:rPr lang="es-MX" dirty="0" smtClean="0">
                <a:solidFill>
                  <a:schemeClr val="tx1"/>
                </a:solidFill>
              </a:rPr>
              <a:t> </a:t>
            </a:r>
            <a:fld id="{84741141-3A31-4E88-A760-05C843E0DC32}" type="slidenum">
              <a:rPr lang="es-MX" smtClean="0">
                <a:solidFill>
                  <a:schemeClr val="tx1"/>
                </a:solidFill>
              </a:rPr>
              <a:pPr algn="l"/>
              <a:t>15</a:t>
            </a:fld>
            <a:endParaRPr lang="es-MX" dirty="0">
              <a:solidFill>
                <a:schemeClr val="tx1"/>
              </a:solidFill>
            </a:endParaRPr>
          </a:p>
        </p:txBody>
      </p:sp>
      <p:sp>
        <p:nvSpPr>
          <p:cNvPr id="7" name="Rectángulo 6"/>
          <p:cNvSpPr/>
          <p:nvPr/>
        </p:nvSpPr>
        <p:spPr>
          <a:xfrm>
            <a:off x="333285" y="2096775"/>
            <a:ext cx="8392329" cy="4397358"/>
          </a:xfrm>
          <a:prstGeom prst="rect">
            <a:avLst/>
          </a:prstGeom>
        </p:spPr>
        <p:txBody>
          <a:bodyPr wrap="square">
            <a:spAutoFit/>
          </a:bodyPr>
          <a:lstStyle/>
          <a:p>
            <a:pPr marL="685800" lvl="1" indent="-228600" algn="just">
              <a:lnSpc>
                <a:spcPct val="150000"/>
              </a:lnSpc>
              <a:buFont typeface="+mj-lt"/>
              <a:buAutoNum type="alphaLcParenR"/>
              <a:tabLst>
                <a:tab pos="342900" algn="l"/>
              </a:tabLst>
            </a:pPr>
            <a:r>
              <a:rPr lang="es-MX" sz="1100" b="1" dirty="0" smtClean="0">
                <a:solidFill>
                  <a:prstClr val="black"/>
                </a:solidFill>
                <a:latin typeface="Soberana Sans" panose="02000000000000000000" pitchFamily="50" charset="0"/>
                <a:ea typeface="Times New Roman" panose="02020603050405020304" pitchFamily="18" charset="0"/>
              </a:rPr>
              <a:t>Difusión y capacitación</a:t>
            </a:r>
            <a:r>
              <a:rPr lang="es-MX" sz="1100" dirty="0" smtClean="0">
                <a:solidFill>
                  <a:prstClr val="black"/>
                </a:solidFill>
                <a:latin typeface="Soberana Sans" panose="02000000000000000000" pitchFamily="50" charset="0"/>
                <a:ea typeface="Times New Roman" panose="02020603050405020304" pitchFamily="18" charset="0"/>
              </a:rPr>
              <a:t> a los Usuarios de Aguas Nacionales, del </a:t>
            </a:r>
            <a:r>
              <a:rPr lang="es-MX" sz="1100" b="1" dirty="0" smtClean="0">
                <a:solidFill>
                  <a:prstClr val="black"/>
                </a:solidFill>
                <a:latin typeface="Soberana Sans" panose="02000000000000000000" pitchFamily="50" charset="0"/>
                <a:ea typeface="Times New Roman" panose="02020603050405020304" pitchFamily="18" charset="0"/>
              </a:rPr>
              <a:t>marco jurídico</a:t>
            </a:r>
            <a:r>
              <a:rPr lang="es-MX" sz="1100" dirty="0" smtClean="0">
                <a:solidFill>
                  <a:prstClr val="black"/>
                </a:solidFill>
                <a:latin typeface="Soberana Sans" panose="02000000000000000000" pitchFamily="50" charset="0"/>
                <a:ea typeface="Times New Roman" panose="02020603050405020304" pitchFamily="18" charset="0"/>
              </a:rPr>
              <a:t> y la promoción de su cumplimiento.</a:t>
            </a:r>
          </a:p>
          <a:p>
            <a:pPr marL="685800" lvl="1" indent="-228600" algn="just">
              <a:lnSpc>
                <a:spcPct val="150000"/>
              </a:lnSpc>
              <a:buFont typeface="+mj-lt"/>
              <a:buAutoNum type="alphaLcParenR"/>
              <a:tabLst>
                <a:tab pos="342900" algn="l"/>
              </a:tabLst>
            </a:pPr>
            <a:r>
              <a:rPr lang="es-MX" sz="1100" dirty="0" smtClean="0">
                <a:solidFill>
                  <a:prstClr val="black"/>
                </a:solidFill>
                <a:latin typeface="Soberana Sans" panose="02000000000000000000" pitchFamily="50" charset="0"/>
                <a:ea typeface="Times New Roman" panose="02020603050405020304" pitchFamily="18" charset="0"/>
              </a:rPr>
              <a:t>Orientación y gestoría a los Usuarios sobre </a:t>
            </a:r>
            <a:r>
              <a:rPr lang="es-MX" sz="1100" b="1" dirty="0" smtClean="0">
                <a:solidFill>
                  <a:prstClr val="black"/>
                </a:solidFill>
                <a:latin typeface="Soberana Sans" panose="02000000000000000000" pitchFamily="50" charset="0"/>
                <a:ea typeface="Times New Roman" panose="02020603050405020304" pitchFamily="18" charset="0"/>
              </a:rPr>
              <a:t>trámites administrativos</a:t>
            </a:r>
          </a:p>
          <a:p>
            <a:pPr marL="685800" lvl="1" indent="-228600" algn="just">
              <a:lnSpc>
                <a:spcPct val="150000"/>
              </a:lnSpc>
              <a:buFont typeface="+mj-lt"/>
              <a:buAutoNum type="alphaLcParenR"/>
              <a:tabLst>
                <a:tab pos="342900" algn="l"/>
              </a:tabLst>
            </a:pPr>
            <a:r>
              <a:rPr lang="es-MX" sz="1100" b="1" dirty="0">
                <a:solidFill>
                  <a:prstClr val="black"/>
                </a:solidFill>
                <a:latin typeface="Soberana Sans" panose="02000000000000000000" pitchFamily="50" charset="0"/>
                <a:ea typeface="Times New Roman" panose="02020603050405020304" pitchFamily="18" charset="0"/>
              </a:rPr>
              <a:t>Medición, análisis, procesamiento de datos y entrega de resultados</a:t>
            </a:r>
            <a:r>
              <a:rPr lang="es-MX" sz="1100" dirty="0">
                <a:solidFill>
                  <a:prstClr val="black"/>
                </a:solidFill>
                <a:latin typeface="Soberana Sans" panose="02000000000000000000" pitchFamily="50" charset="0"/>
                <a:ea typeface="Times New Roman" panose="02020603050405020304" pitchFamily="18" charset="0"/>
              </a:rPr>
              <a:t>, bajo requerimientos técnicos de CONAGUA. </a:t>
            </a:r>
          </a:p>
          <a:p>
            <a:pPr marL="685800" lvl="1" indent="-228600" algn="just">
              <a:lnSpc>
                <a:spcPct val="150000"/>
              </a:lnSpc>
              <a:buFont typeface="+mj-lt"/>
              <a:buAutoNum type="alphaLcParenR"/>
              <a:tabLst>
                <a:tab pos="342900" algn="l"/>
              </a:tabLst>
            </a:pPr>
            <a:r>
              <a:rPr lang="es-ES" sz="1100" dirty="0" smtClean="0">
                <a:solidFill>
                  <a:prstClr val="black"/>
                </a:solidFill>
                <a:latin typeface="Soberana Sans" panose="02000000000000000000" pitchFamily="50" charset="0"/>
                <a:ea typeface="Times New Roman" panose="02020603050405020304" pitchFamily="18" charset="0"/>
              </a:rPr>
              <a:t>Actualización de </a:t>
            </a:r>
            <a:r>
              <a:rPr lang="es-ES" sz="1100" b="1" dirty="0" smtClean="0">
                <a:solidFill>
                  <a:prstClr val="black"/>
                </a:solidFill>
                <a:latin typeface="Soberana Sans" panose="02000000000000000000" pitchFamily="50" charset="0"/>
                <a:ea typeface="Times New Roman" panose="02020603050405020304" pitchFamily="18" charset="0"/>
              </a:rPr>
              <a:t>Censos en Aprovechamientos.</a:t>
            </a:r>
          </a:p>
          <a:p>
            <a:pPr marL="685800" lvl="1" indent="-228600" algn="just">
              <a:lnSpc>
                <a:spcPct val="150000"/>
              </a:lnSpc>
              <a:buFont typeface="+mj-lt"/>
              <a:buAutoNum type="alphaLcParenR"/>
              <a:tabLst>
                <a:tab pos="342900" algn="l"/>
              </a:tabLst>
            </a:pPr>
            <a:r>
              <a:rPr lang="es-ES" sz="1100" b="1" dirty="0" smtClean="0">
                <a:solidFill>
                  <a:prstClr val="black"/>
                </a:solidFill>
                <a:latin typeface="Soberana Sans" panose="02000000000000000000" pitchFamily="50" charset="0"/>
                <a:ea typeface="Times New Roman" panose="02020603050405020304" pitchFamily="18" charset="0"/>
              </a:rPr>
              <a:t>Monitoreo de Calidad</a:t>
            </a:r>
            <a:r>
              <a:rPr lang="es-ES" sz="1100" dirty="0" smtClean="0">
                <a:solidFill>
                  <a:prstClr val="black"/>
                </a:solidFill>
                <a:latin typeface="Soberana Sans" panose="02000000000000000000" pitchFamily="50" charset="0"/>
                <a:ea typeface="Times New Roman" panose="02020603050405020304" pitchFamily="18" charset="0"/>
              </a:rPr>
              <a:t> del Agua de los acuíferos.</a:t>
            </a:r>
          </a:p>
          <a:p>
            <a:pPr marL="685800" lvl="1" indent="-228600" algn="just">
              <a:lnSpc>
                <a:spcPct val="150000"/>
              </a:lnSpc>
              <a:buFont typeface="+mj-lt"/>
              <a:buAutoNum type="alphaLcParenR"/>
              <a:tabLst>
                <a:tab pos="342900" algn="l"/>
              </a:tabLst>
            </a:pPr>
            <a:r>
              <a:rPr lang="es-ES" sz="1100" b="1" dirty="0" smtClean="0">
                <a:solidFill>
                  <a:prstClr val="black"/>
                </a:solidFill>
                <a:latin typeface="Soberana Sans" panose="02000000000000000000" pitchFamily="50" charset="0"/>
                <a:ea typeface="Times New Roman" panose="02020603050405020304" pitchFamily="18" charset="0"/>
              </a:rPr>
              <a:t>Recopilación </a:t>
            </a:r>
            <a:r>
              <a:rPr lang="es-ES" sz="1100" dirty="0" smtClean="0">
                <a:solidFill>
                  <a:prstClr val="black"/>
                </a:solidFill>
                <a:latin typeface="Soberana Sans" panose="02000000000000000000" pitchFamily="50" charset="0"/>
                <a:ea typeface="Times New Roman" panose="02020603050405020304" pitchFamily="18" charset="0"/>
              </a:rPr>
              <a:t>de información de los </a:t>
            </a:r>
            <a:r>
              <a:rPr lang="es-ES" sz="1100" b="1" dirty="0" smtClean="0">
                <a:solidFill>
                  <a:prstClr val="black"/>
                </a:solidFill>
                <a:latin typeface="Soberana Sans" panose="02000000000000000000" pitchFamily="50" charset="0"/>
                <a:ea typeface="Times New Roman" panose="02020603050405020304" pitchFamily="18" charset="0"/>
              </a:rPr>
              <a:t>volúmenes de extracción</a:t>
            </a:r>
            <a:r>
              <a:rPr lang="es-ES" sz="1100" dirty="0" smtClean="0">
                <a:solidFill>
                  <a:prstClr val="black"/>
                </a:solidFill>
                <a:latin typeface="Soberana Sans" panose="02000000000000000000" pitchFamily="50" charset="0"/>
                <a:ea typeface="Times New Roman" panose="02020603050405020304" pitchFamily="18" charset="0"/>
              </a:rPr>
              <a:t>.</a:t>
            </a:r>
          </a:p>
          <a:p>
            <a:pPr marL="685800" lvl="1" indent="-228600" algn="just">
              <a:lnSpc>
                <a:spcPct val="150000"/>
              </a:lnSpc>
              <a:buFont typeface="+mj-lt"/>
              <a:buAutoNum type="alphaLcParenR"/>
              <a:tabLst>
                <a:tab pos="342900" algn="l"/>
              </a:tabLst>
            </a:pPr>
            <a:r>
              <a:rPr lang="es-ES" sz="1100" dirty="0" smtClean="0">
                <a:solidFill>
                  <a:prstClr val="black"/>
                </a:solidFill>
                <a:latin typeface="Soberana Sans" panose="02000000000000000000" pitchFamily="50" charset="0"/>
                <a:ea typeface="Times New Roman" panose="02020603050405020304" pitchFamily="18" charset="0"/>
              </a:rPr>
              <a:t>Labores de vigilancia para la denuncia de aprovechamientos clandestinos.</a:t>
            </a:r>
          </a:p>
          <a:p>
            <a:pPr marL="685800" lvl="1" indent="-228600" algn="just">
              <a:lnSpc>
                <a:spcPct val="150000"/>
              </a:lnSpc>
              <a:buFont typeface="+mj-lt"/>
              <a:buAutoNum type="alphaLcParenR"/>
              <a:tabLst>
                <a:tab pos="342900" algn="l"/>
              </a:tabLst>
            </a:pPr>
            <a:r>
              <a:rPr lang="es-MX" sz="1100" b="1" dirty="0" smtClean="0">
                <a:solidFill>
                  <a:prstClr val="black"/>
                </a:solidFill>
                <a:latin typeface="Soberana Sans" panose="02000000000000000000" pitchFamily="50" charset="0"/>
                <a:ea typeface="Times New Roman" panose="02020603050405020304" pitchFamily="18" charset="0"/>
              </a:rPr>
              <a:t>Colaboración con la Autoridad</a:t>
            </a:r>
            <a:r>
              <a:rPr lang="es-MX" sz="1100" dirty="0" smtClean="0">
                <a:solidFill>
                  <a:prstClr val="black"/>
                </a:solidFill>
                <a:latin typeface="Soberana Sans" panose="02000000000000000000" pitchFamily="50" charset="0"/>
                <a:ea typeface="Times New Roman" panose="02020603050405020304" pitchFamily="18" charset="0"/>
              </a:rPr>
              <a:t> para la prevención, conciliación, mitigación y solución de conflictos entre los Usuarios.</a:t>
            </a:r>
          </a:p>
          <a:p>
            <a:pPr marL="685800" lvl="1" indent="-228600" algn="just">
              <a:lnSpc>
                <a:spcPct val="150000"/>
              </a:lnSpc>
              <a:buFont typeface="+mj-lt"/>
              <a:buAutoNum type="alphaLcParenR"/>
              <a:tabLst>
                <a:tab pos="342900" algn="l"/>
              </a:tabLst>
            </a:pPr>
            <a:r>
              <a:rPr lang="es-MX" sz="1100" b="1" dirty="0" smtClean="0">
                <a:solidFill>
                  <a:prstClr val="black"/>
                </a:solidFill>
                <a:latin typeface="Soberana Sans" panose="02000000000000000000" pitchFamily="50" charset="0"/>
                <a:ea typeface="Times New Roman" panose="02020603050405020304" pitchFamily="18" charset="0"/>
              </a:rPr>
              <a:t>Participación conjunta con la Autoridad del agua en la incorporación de información al Sistema de Información Geográfica sobre el Manejo del Agua Subterránea y al Sistema Nacional de Información del Agua (SINA).</a:t>
            </a:r>
          </a:p>
          <a:p>
            <a:pPr marL="685800" lvl="1" indent="-228600" algn="just">
              <a:lnSpc>
                <a:spcPct val="150000"/>
              </a:lnSpc>
              <a:buFont typeface="+mj-lt"/>
              <a:buAutoNum type="alphaLcParenR"/>
              <a:tabLst>
                <a:tab pos="342900" algn="l"/>
              </a:tabLst>
            </a:pPr>
            <a:r>
              <a:rPr lang="es-MX" sz="1100" dirty="0" smtClean="0">
                <a:solidFill>
                  <a:prstClr val="black"/>
                </a:solidFill>
                <a:latin typeface="Soberana Sans" panose="02000000000000000000" pitchFamily="50" charset="0"/>
                <a:ea typeface="Times New Roman" panose="02020603050405020304" pitchFamily="18" charset="0"/>
              </a:rPr>
              <a:t>Participar en la elaboración e instrumentación de los Planes de Manejo y Reglamentación de los Acuíferos.</a:t>
            </a:r>
          </a:p>
          <a:p>
            <a:pPr marL="685800" lvl="1" indent="-228600" algn="just">
              <a:lnSpc>
                <a:spcPct val="150000"/>
              </a:lnSpc>
              <a:buFont typeface="+mj-lt"/>
              <a:buAutoNum type="alphaLcParenR"/>
              <a:tabLst>
                <a:tab pos="342900" algn="l"/>
              </a:tabLst>
            </a:pPr>
            <a:r>
              <a:rPr lang="es-MX" sz="1100" b="1" dirty="0" smtClean="0">
                <a:solidFill>
                  <a:prstClr val="black"/>
                </a:solidFill>
                <a:latin typeface="Soberana Sans" panose="02000000000000000000" pitchFamily="50" charset="0"/>
                <a:ea typeface="Times New Roman" panose="02020603050405020304" pitchFamily="18" charset="0"/>
              </a:rPr>
              <a:t>Difusión de los Programas Institucionales </a:t>
            </a:r>
            <a:r>
              <a:rPr lang="es-MX" sz="1100" dirty="0" smtClean="0">
                <a:solidFill>
                  <a:prstClr val="black"/>
                </a:solidFill>
                <a:latin typeface="Soberana Sans" panose="02000000000000000000" pitchFamily="50" charset="0"/>
                <a:ea typeface="Times New Roman" panose="02020603050405020304" pitchFamily="18" charset="0"/>
              </a:rPr>
              <a:t>y Estrategias de la CONAGUA. Por ejemplo:</a:t>
            </a:r>
          </a:p>
          <a:p>
            <a:pPr lvl="1" algn="ctr">
              <a:lnSpc>
                <a:spcPct val="150000"/>
              </a:lnSpc>
              <a:tabLst>
                <a:tab pos="342900" algn="l"/>
              </a:tabLst>
            </a:pPr>
            <a:r>
              <a:rPr lang="es-MX" sz="1000" dirty="0" smtClean="0">
                <a:solidFill>
                  <a:prstClr val="black"/>
                </a:solidFill>
                <a:latin typeface="Soberana Sans" panose="02000000000000000000" pitchFamily="50" charset="0"/>
                <a:ea typeface="Times New Roman" panose="02020603050405020304" pitchFamily="18" charset="0"/>
              </a:rPr>
              <a:t>Monitor de Sequía - Decreto de Facilidades Administrativas - Transparencia Focalizada – Programas Hídricos Regionales</a:t>
            </a:r>
            <a:r>
              <a:rPr lang="es-MX" sz="1050" dirty="0" smtClean="0">
                <a:solidFill>
                  <a:prstClr val="black"/>
                </a:solidFill>
                <a:latin typeface="Soberana Sans" panose="02000000000000000000" pitchFamily="50" charset="0"/>
                <a:ea typeface="Times New Roman" panose="02020603050405020304" pitchFamily="18" charset="0"/>
              </a:rPr>
              <a:t>.</a:t>
            </a:r>
            <a:endParaRPr lang="es-MX" sz="1050" dirty="0">
              <a:solidFill>
                <a:prstClr val="black"/>
              </a:solidFill>
              <a:latin typeface="Soberana Sans" panose="02000000000000000000" pitchFamily="50" charset="0"/>
              <a:ea typeface="Times New Roman" panose="02020603050405020304" pitchFamily="18" charset="0"/>
            </a:endParaRPr>
          </a:p>
        </p:txBody>
      </p:sp>
      <p:sp>
        <p:nvSpPr>
          <p:cNvPr id="8" name="Rectángulo 7"/>
          <p:cNvSpPr/>
          <p:nvPr/>
        </p:nvSpPr>
        <p:spPr>
          <a:xfrm>
            <a:off x="191639" y="1398923"/>
            <a:ext cx="8533975" cy="392415"/>
          </a:xfrm>
          <a:prstGeom prst="rect">
            <a:avLst/>
          </a:prstGeom>
        </p:spPr>
        <p:txBody>
          <a:bodyPr wrap="square">
            <a:spAutoFit/>
          </a:bodyPr>
          <a:lstStyle/>
          <a:p>
            <a:pPr marL="800100" lvl="1" indent="-342900" algn="just">
              <a:lnSpc>
                <a:spcPct val="150000"/>
              </a:lnSpc>
              <a:buFont typeface="+mj-lt"/>
              <a:buAutoNum type="arabicPeriod" startAt="7"/>
              <a:tabLst>
                <a:tab pos="342900" algn="l"/>
              </a:tabLst>
            </a:pPr>
            <a:r>
              <a:rPr lang="es-MX" sz="1300" dirty="0">
                <a:solidFill>
                  <a:prstClr val="black"/>
                </a:solidFill>
                <a:latin typeface="Soberana Sans" panose="02000000000000000000" pitchFamily="50" charset="0"/>
                <a:ea typeface="Times New Roman" panose="02020603050405020304" pitchFamily="18" charset="0"/>
              </a:rPr>
              <a:t>Definir </a:t>
            </a:r>
            <a:r>
              <a:rPr lang="es-MX" sz="1300" b="1" dirty="0">
                <a:solidFill>
                  <a:prstClr val="black"/>
                </a:solidFill>
                <a:latin typeface="Soberana Sans" panose="02000000000000000000" pitchFamily="50" charset="0"/>
                <a:ea typeface="Times New Roman" panose="02020603050405020304" pitchFamily="18" charset="0"/>
              </a:rPr>
              <a:t>acciones y tareas</a:t>
            </a:r>
            <a:r>
              <a:rPr lang="es-MX" sz="1300" dirty="0">
                <a:solidFill>
                  <a:prstClr val="black"/>
                </a:solidFill>
                <a:latin typeface="Soberana Sans" panose="02000000000000000000" pitchFamily="50" charset="0"/>
                <a:ea typeface="Times New Roman" panose="02020603050405020304" pitchFamily="18" charset="0"/>
              </a:rPr>
              <a:t> que desarrollen los COTAS en apoyo a la CONAGUA, tales como:</a:t>
            </a:r>
          </a:p>
        </p:txBody>
      </p:sp>
    </p:spTree>
    <p:extLst>
      <p:ext uri="{BB962C8B-B14F-4D97-AF65-F5344CB8AC3E}">
        <p14:creationId xmlns:p14="http://schemas.microsoft.com/office/powerpoint/2010/main" val="237518661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6" name="CuadroTexto 5"/>
          <p:cNvSpPr txBox="1"/>
          <p:nvPr/>
        </p:nvSpPr>
        <p:spPr>
          <a:xfrm>
            <a:off x="2582895" y="6596390"/>
            <a:ext cx="6561105" cy="261610"/>
          </a:xfrm>
          <a:prstGeom prst="rect">
            <a:avLst/>
          </a:prstGeom>
          <a:solidFill>
            <a:schemeClr val="tx2">
              <a:lumMod val="20000"/>
              <a:lumOff val="80000"/>
            </a:schemeClr>
          </a:solidFill>
        </p:spPr>
        <p:txBody>
          <a:bodyPr wrap="square" rtlCol="0">
            <a:spAutoFit/>
          </a:bodyPr>
          <a:lstStyle/>
          <a:p>
            <a:pPr algn="r"/>
            <a:r>
              <a:rPr lang="es-MX" sz="1100" b="1" dirty="0" smtClean="0">
                <a:latin typeface="Soberana Titular" panose="02000000000000000000" pitchFamily="50" charset="0"/>
              </a:rPr>
              <a:t>Coordinación General de Atención de Emergencias y Consejos de Cuenca</a:t>
            </a:r>
          </a:p>
        </p:txBody>
      </p:sp>
      <p:sp>
        <p:nvSpPr>
          <p:cNvPr id="10" name="Rectángulo 9"/>
          <p:cNvSpPr/>
          <p:nvPr/>
        </p:nvSpPr>
        <p:spPr>
          <a:xfrm>
            <a:off x="397634" y="1054507"/>
            <a:ext cx="8385070" cy="5120633"/>
          </a:xfrm>
          <a:prstGeom prst="rect">
            <a:avLst/>
          </a:prstGeom>
        </p:spPr>
        <p:txBody>
          <a:bodyPr wrap="square">
            <a:spAutoFit/>
          </a:bodyPr>
          <a:lstStyle/>
          <a:p>
            <a:pPr algn="ctr">
              <a:spcAft>
                <a:spcPts val="0"/>
              </a:spcAft>
            </a:pPr>
            <a:r>
              <a:rPr lang="es-MX" sz="800" dirty="0" smtClean="0">
                <a:effectLst/>
                <a:latin typeface="Soberana Sans" panose="02000000000000000000" pitchFamily="50" charset="0"/>
                <a:ea typeface="Times New Roman" panose="02020603050405020304" pitchFamily="18" charset="0"/>
              </a:rPr>
              <a:t> </a:t>
            </a:r>
          </a:p>
          <a:p>
            <a:pPr marL="342900" indent="-342900" algn="just">
              <a:lnSpc>
                <a:spcPct val="150000"/>
              </a:lnSpc>
              <a:buFont typeface="+mj-lt"/>
              <a:buAutoNum type="arabicPeriod"/>
              <a:tabLst>
                <a:tab pos="342900" algn="l"/>
              </a:tabLst>
            </a:pPr>
            <a:r>
              <a:rPr lang="es-MX" sz="1250" dirty="0">
                <a:latin typeface="Soberana Sans" panose="02000000000000000000" pitchFamily="50" charset="0"/>
                <a:ea typeface="Times New Roman" panose="02020603050405020304" pitchFamily="18" charset="0"/>
              </a:rPr>
              <a:t>Tomando en cuenta el marco de los Convenios de Apoyo Operativo ya existentes, se requiere la celebración de </a:t>
            </a:r>
            <a:r>
              <a:rPr lang="es-MX" sz="1250" b="1" dirty="0">
                <a:latin typeface="Soberana Sans" panose="02000000000000000000" pitchFamily="50" charset="0"/>
                <a:ea typeface="Times New Roman" panose="02020603050405020304" pitchFamily="18" charset="0"/>
              </a:rPr>
              <a:t>Convenios específicos por cada COTAS</a:t>
            </a:r>
            <a:r>
              <a:rPr lang="es-MX" sz="1250" dirty="0">
                <a:latin typeface="Soberana Sans" panose="02000000000000000000" pitchFamily="50" charset="0"/>
                <a:ea typeface="Times New Roman" panose="02020603050405020304" pitchFamily="18" charset="0"/>
              </a:rPr>
              <a:t>, para el establecimiento de acciones concretas, derivadas de sus necesidades y problemática específicas. </a:t>
            </a:r>
            <a:endParaRPr lang="es-MX" sz="1250" dirty="0" smtClean="0">
              <a:latin typeface="Soberana Sans" panose="02000000000000000000" pitchFamily="50" charset="0"/>
              <a:ea typeface="Times New Roman" panose="02020603050405020304" pitchFamily="18" charset="0"/>
            </a:endParaRPr>
          </a:p>
          <a:p>
            <a:pPr marL="342900" indent="-342900" algn="just">
              <a:lnSpc>
                <a:spcPct val="150000"/>
              </a:lnSpc>
              <a:buFont typeface="+mj-lt"/>
              <a:buAutoNum type="arabicPeriod"/>
              <a:tabLst>
                <a:tab pos="342900" algn="l"/>
              </a:tabLst>
            </a:pPr>
            <a:endParaRPr lang="es-MX" sz="1250" dirty="0">
              <a:latin typeface="Soberana Sans" panose="02000000000000000000" pitchFamily="50" charset="0"/>
              <a:ea typeface="Times New Roman" panose="02020603050405020304" pitchFamily="18" charset="0"/>
            </a:endParaRPr>
          </a:p>
          <a:p>
            <a:pPr marL="342900" lvl="0" indent="-342900" algn="just">
              <a:lnSpc>
                <a:spcPct val="150000"/>
              </a:lnSpc>
              <a:buFont typeface="+mj-lt"/>
              <a:buAutoNum type="arabicPeriod"/>
              <a:tabLst>
                <a:tab pos="342900" algn="l"/>
              </a:tabLst>
            </a:pPr>
            <a:r>
              <a:rPr lang="es-MX" sz="1250" dirty="0" smtClean="0">
                <a:latin typeface="Soberana Sans" panose="02000000000000000000" pitchFamily="50" charset="0"/>
                <a:ea typeface="Times New Roman" panose="02020603050405020304" pitchFamily="18" charset="0"/>
              </a:rPr>
              <a:t>Se </a:t>
            </a:r>
            <a:r>
              <a:rPr lang="es-MX" sz="1250" dirty="0">
                <a:latin typeface="Soberana Sans" panose="02000000000000000000" pitchFamily="50" charset="0"/>
                <a:ea typeface="Times New Roman" panose="02020603050405020304" pitchFamily="18" charset="0"/>
              </a:rPr>
              <a:t>requieren </a:t>
            </a:r>
            <a:r>
              <a:rPr lang="es-MX" sz="1250" b="1" i="1" dirty="0" smtClean="0">
                <a:latin typeface="Soberana Sans" panose="02000000000000000000" pitchFamily="50" charset="0"/>
                <a:ea typeface="Times New Roman" panose="02020603050405020304" pitchFamily="18" charset="0"/>
              </a:rPr>
              <a:t>$84.8 </a:t>
            </a:r>
            <a:r>
              <a:rPr lang="es-MX" sz="1250" b="1" i="1" dirty="0">
                <a:latin typeface="Soberana Sans" panose="02000000000000000000" pitchFamily="50" charset="0"/>
                <a:ea typeface="Times New Roman" panose="02020603050405020304" pitchFamily="18" charset="0"/>
              </a:rPr>
              <a:t>MDP anuales </a:t>
            </a:r>
            <a:r>
              <a:rPr lang="es-MX" sz="1250" dirty="0" smtClean="0">
                <a:latin typeface="Soberana Sans" panose="02000000000000000000" pitchFamily="50" charset="0"/>
                <a:ea typeface="Times New Roman" panose="02020603050405020304" pitchFamily="18" charset="0"/>
              </a:rPr>
              <a:t>(considerando un apoyo base </a:t>
            </a:r>
            <a:r>
              <a:rPr lang="es-MX" sz="1250" dirty="0">
                <a:latin typeface="Soberana Sans" panose="02000000000000000000" pitchFamily="50" charset="0"/>
                <a:ea typeface="Times New Roman" panose="02020603050405020304" pitchFamily="18" charset="0"/>
              </a:rPr>
              <a:t>de </a:t>
            </a:r>
            <a:r>
              <a:rPr lang="es-MX" sz="1250" dirty="0" smtClean="0">
                <a:latin typeface="Soberana Sans" panose="02000000000000000000" pitchFamily="50" charset="0"/>
                <a:ea typeface="Times New Roman" panose="02020603050405020304" pitchFamily="18" charset="0"/>
              </a:rPr>
              <a:t>$800 </a:t>
            </a:r>
            <a:r>
              <a:rPr lang="es-MX" sz="1250" dirty="0">
                <a:latin typeface="Soberana Sans" panose="02000000000000000000" pitchFamily="50" charset="0"/>
                <a:ea typeface="Times New Roman" panose="02020603050405020304" pitchFamily="18" charset="0"/>
              </a:rPr>
              <a:t>mil pesos </a:t>
            </a:r>
            <a:r>
              <a:rPr lang="es-MX" sz="1250" dirty="0" smtClean="0">
                <a:latin typeface="Soberana Sans" panose="02000000000000000000" pitchFamily="50" charset="0"/>
                <a:ea typeface="Times New Roman" panose="02020603050405020304" pitchFamily="18" charset="0"/>
              </a:rPr>
              <a:t>por </a:t>
            </a:r>
            <a:r>
              <a:rPr lang="es-MX" sz="1250" dirty="0">
                <a:latin typeface="Soberana Sans" panose="02000000000000000000" pitchFamily="50" charset="0"/>
                <a:ea typeface="Times New Roman" panose="02020603050405020304" pitchFamily="18" charset="0"/>
              </a:rPr>
              <a:t>acuífero </a:t>
            </a:r>
            <a:r>
              <a:rPr lang="es-MX" sz="1250" dirty="0" smtClean="0">
                <a:latin typeface="Soberana Sans" panose="02000000000000000000" pitchFamily="50" charset="0"/>
                <a:ea typeface="Times New Roman" panose="02020603050405020304" pitchFamily="18" charset="0"/>
              </a:rPr>
              <a:t>sobrexplotado, con base en información histórica) </a:t>
            </a:r>
            <a:r>
              <a:rPr lang="es-MX" sz="1250" dirty="0">
                <a:latin typeface="Soberana Sans" panose="02000000000000000000" pitchFamily="50" charset="0"/>
                <a:ea typeface="Times New Roman" panose="02020603050405020304" pitchFamily="18" charset="0"/>
              </a:rPr>
              <a:t>para que los 106 acuíferos en condiciones de sobreexplotación cuenten con un COTAS y su respectiva Gerencia Operativa</a:t>
            </a:r>
            <a:r>
              <a:rPr lang="es-MX" sz="1250" dirty="0" smtClean="0">
                <a:latin typeface="Soberana Sans" panose="02000000000000000000" pitchFamily="50" charset="0"/>
                <a:ea typeface="Times New Roman" panose="02020603050405020304" pitchFamily="18" charset="0"/>
              </a:rPr>
              <a:t>.</a:t>
            </a:r>
          </a:p>
          <a:p>
            <a:pPr marL="342900" indent="-342900" algn="just">
              <a:lnSpc>
                <a:spcPct val="150000"/>
              </a:lnSpc>
              <a:buFont typeface="+mj-lt"/>
              <a:buAutoNum type="arabicPeriod"/>
              <a:tabLst>
                <a:tab pos="342900" algn="l"/>
              </a:tabLst>
            </a:pPr>
            <a:endParaRPr lang="es-MX" sz="1250" dirty="0" smtClean="0">
              <a:effectLst/>
              <a:latin typeface="Soberana Sans" panose="02000000000000000000" pitchFamily="50" charset="0"/>
              <a:ea typeface="Times New Roman" panose="02020603050405020304" pitchFamily="18" charset="0"/>
            </a:endParaRPr>
          </a:p>
          <a:p>
            <a:pPr marL="342900" indent="-342900" algn="just">
              <a:lnSpc>
                <a:spcPct val="150000"/>
              </a:lnSpc>
              <a:buFont typeface="+mj-lt"/>
              <a:buAutoNum type="arabicPeriod"/>
              <a:tabLst>
                <a:tab pos="342900" algn="l"/>
              </a:tabLst>
            </a:pPr>
            <a:r>
              <a:rPr lang="es-MX" sz="1250" dirty="0" smtClean="0">
                <a:effectLst/>
                <a:latin typeface="Soberana Sans" panose="02000000000000000000" pitchFamily="50" charset="0"/>
                <a:ea typeface="Times New Roman" panose="02020603050405020304" pitchFamily="18" charset="0"/>
              </a:rPr>
              <a:t>Cabildeo con los Gobiernos Locales y los Usuarios para el </a:t>
            </a:r>
            <a:r>
              <a:rPr lang="es-MX" sz="1250" b="1" dirty="0" smtClean="0">
                <a:effectLst/>
                <a:latin typeface="Soberana Sans" panose="02000000000000000000" pitchFamily="50" charset="0"/>
                <a:ea typeface="Times New Roman" panose="02020603050405020304" pitchFamily="18" charset="0"/>
              </a:rPr>
              <a:t>consenso de acciones operativas </a:t>
            </a:r>
            <a:r>
              <a:rPr lang="es-MX" sz="1250" b="1" dirty="0" smtClean="0">
                <a:latin typeface="Soberana Sans" panose="02000000000000000000" pitchFamily="50" charset="0"/>
                <a:ea typeface="Times New Roman" panose="02020603050405020304" pitchFamily="18" charset="0"/>
              </a:rPr>
              <a:t>y aportaciones de contrapartes</a:t>
            </a:r>
            <a:r>
              <a:rPr lang="es-MX" sz="1250" dirty="0" smtClean="0">
                <a:latin typeface="Soberana Sans" panose="02000000000000000000" pitchFamily="50" charset="0"/>
                <a:ea typeface="Times New Roman" panose="02020603050405020304" pitchFamily="18" charset="0"/>
              </a:rPr>
              <a:t> por los $53 MDP.</a:t>
            </a:r>
          </a:p>
          <a:p>
            <a:pPr marL="342900" indent="-342900" algn="just">
              <a:lnSpc>
                <a:spcPct val="150000"/>
              </a:lnSpc>
              <a:buFont typeface="+mj-lt"/>
              <a:buAutoNum type="arabicPeriod"/>
              <a:tabLst>
                <a:tab pos="342900" algn="l"/>
              </a:tabLst>
            </a:pPr>
            <a:endParaRPr lang="es-MX" sz="1250" dirty="0" smtClean="0">
              <a:latin typeface="Soberana Sans" panose="02000000000000000000" pitchFamily="50" charset="0"/>
              <a:ea typeface="Times New Roman" panose="02020603050405020304" pitchFamily="18" charset="0"/>
            </a:endParaRPr>
          </a:p>
          <a:p>
            <a:pPr marL="342900" lvl="0" indent="-342900" algn="just">
              <a:lnSpc>
                <a:spcPct val="150000"/>
              </a:lnSpc>
              <a:spcAft>
                <a:spcPts val="0"/>
              </a:spcAft>
              <a:buFont typeface="+mj-lt"/>
              <a:buAutoNum type="arabicPeriod"/>
              <a:tabLst>
                <a:tab pos="342900" algn="l"/>
              </a:tabLst>
            </a:pPr>
            <a:r>
              <a:rPr lang="es-MX" sz="1250" b="1" dirty="0" smtClean="0">
                <a:latin typeface="Soberana Sans" panose="02000000000000000000" pitchFamily="50" charset="0"/>
                <a:ea typeface="Times New Roman" panose="02020603050405020304" pitchFamily="18" charset="0"/>
              </a:rPr>
              <a:t>Capacitación</a:t>
            </a:r>
            <a:r>
              <a:rPr lang="es-MX" sz="1250" dirty="0" smtClean="0">
                <a:latin typeface="Soberana Sans" panose="02000000000000000000" pitchFamily="50" charset="0"/>
                <a:ea typeface="Times New Roman" panose="02020603050405020304" pitchFamily="18" charset="0"/>
              </a:rPr>
              <a:t> a </a:t>
            </a:r>
            <a:r>
              <a:rPr lang="es-MX" sz="1250" dirty="0">
                <a:latin typeface="Soberana Sans" panose="02000000000000000000" pitchFamily="50" charset="0"/>
                <a:ea typeface="Times New Roman" panose="02020603050405020304" pitchFamily="18" charset="0"/>
              </a:rPr>
              <a:t>los </a:t>
            </a:r>
            <a:r>
              <a:rPr lang="es-MX" sz="1250" dirty="0" smtClean="0">
                <a:latin typeface="Soberana Sans" panose="02000000000000000000" pitchFamily="50" charset="0"/>
                <a:ea typeface="Times New Roman" panose="02020603050405020304" pitchFamily="18" charset="0"/>
              </a:rPr>
              <a:t>integrantes de los COTAS </a:t>
            </a:r>
            <a:r>
              <a:rPr lang="es-MX" sz="1250" dirty="0">
                <a:latin typeface="Soberana Sans" panose="02000000000000000000" pitchFamily="50" charset="0"/>
                <a:ea typeface="Times New Roman" panose="02020603050405020304" pitchFamily="18" charset="0"/>
              </a:rPr>
              <a:t>para que realicen servicios administrativos y  </a:t>
            </a:r>
            <a:r>
              <a:rPr lang="es-MX" sz="1250" dirty="0" smtClean="0">
                <a:latin typeface="Soberana Sans" panose="02000000000000000000" pitchFamily="50" charset="0"/>
                <a:ea typeface="Times New Roman" panose="02020603050405020304" pitchFamily="18" charset="0"/>
              </a:rPr>
              <a:t>técnicos en apoyo a </a:t>
            </a:r>
            <a:r>
              <a:rPr lang="es-MX" sz="1250" dirty="0">
                <a:latin typeface="Soberana Sans" panose="02000000000000000000" pitchFamily="50" charset="0"/>
                <a:ea typeface="Times New Roman" panose="02020603050405020304" pitchFamily="18" charset="0"/>
              </a:rPr>
              <a:t>la </a:t>
            </a:r>
            <a:r>
              <a:rPr lang="es-MX" sz="1250" dirty="0" smtClean="0">
                <a:latin typeface="Soberana Sans" panose="02000000000000000000" pitchFamily="50" charset="0"/>
                <a:ea typeface="Times New Roman" panose="02020603050405020304" pitchFamily="18" charset="0"/>
              </a:rPr>
              <a:t>CONAGUA </a:t>
            </a:r>
            <a:r>
              <a:rPr lang="es-MX" sz="1250" dirty="0">
                <a:latin typeface="Soberana Sans" panose="02000000000000000000" pitchFamily="50" charset="0"/>
                <a:ea typeface="Times New Roman" panose="02020603050405020304" pitchFamily="18" charset="0"/>
              </a:rPr>
              <a:t>y </a:t>
            </a:r>
            <a:r>
              <a:rPr lang="es-MX" sz="1250" dirty="0" smtClean="0">
                <a:latin typeface="Soberana Sans" panose="02000000000000000000" pitchFamily="50" charset="0"/>
                <a:ea typeface="Times New Roman" panose="02020603050405020304" pitchFamily="18" charset="0"/>
              </a:rPr>
              <a:t>a los Gobiernos </a:t>
            </a:r>
            <a:r>
              <a:rPr lang="es-MX" sz="1250" dirty="0">
                <a:latin typeface="Soberana Sans" panose="02000000000000000000" pitchFamily="50" charset="0"/>
                <a:ea typeface="Times New Roman" panose="02020603050405020304" pitchFamily="18" charset="0"/>
              </a:rPr>
              <a:t>E</a:t>
            </a:r>
            <a:r>
              <a:rPr lang="es-MX" sz="1250" dirty="0" smtClean="0">
                <a:latin typeface="Soberana Sans" panose="02000000000000000000" pitchFamily="50" charset="0"/>
                <a:ea typeface="Times New Roman" panose="02020603050405020304" pitchFamily="18" charset="0"/>
              </a:rPr>
              <a:t>statales y/o Municipales.</a:t>
            </a:r>
          </a:p>
          <a:p>
            <a:pPr marL="342900" lvl="0" indent="-342900" algn="just">
              <a:lnSpc>
                <a:spcPct val="150000"/>
              </a:lnSpc>
              <a:spcAft>
                <a:spcPts val="0"/>
              </a:spcAft>
              <a:buFont typeface="+mj-lt"/>
              <a:buAutoNum type="arabicPeriod"/>
              <a:tabLst>
                <a:tab pos="342900" algn="l"/>
              </a:tabLst>
            </a:pPr>
            <a:endParaRPr lang="es-MX" sz="1250" dirty="0" smtClean="0">
              <a:latin typeface="Soberana Sans" panose="02000000000000000000" pitchFamily="50" charset="0"/>
              <a:ea typeface="Times New Roman" panose="02020603050405020304" pitchFamily="18" charset="0"/>
            </a:endParaRPr>
          </a:p>
          <a:p>
            <a:pPr marL="342900" lvl="0" indent="-342900" algn="just">
              <a:lnSpc>
                <a:spcPct val="150000"/>
              </a:lnSpc>
              <a:spcAft>
                <a:spcPts val="0"/>
              </a:spcAft>
              <a:buFont typeface="+mj-lt"/>
              <a:buAutoNum type="arabicPeriod"/>
              <a:tabLst>
                <a:tab pos="342900" algn="l"/>
              </a:tabLst>
            </a:pPr>
            <a:r>
              <a:rPr lang="es-MX" sz="1250" dirty="0" smtClean="0">
                <a:effectLst/>
                <a:latin typeface="Soberana Sans" panose="02000000000000000000" pitchFamily="50" charset="0"/>
                <a:ea typeface="Times New Roman" panose="02020603050405020304" pitchFamily="18" charset="0"/>
              </a:rPr>
              <a:t>Establecer </a:t>
            </a:r>
            <a:r>
              <a:rPr lang="es-MX" sz="1250" b="1" dirty="0" smtClean="0">
                <a:effectLst/>
                <a:latin typeface="Soberana Sans" panose="02000000000000000000" pitchFamily="50" charset="0"/>
                <a:ea typeface="Times New Roman" panose="02020603050405020304" pitchFamily="18" charset="0"/>
              </a:rPr>
              <a:t>mecanismos más estrictos de seguimiento, control y evaluación del desempeño </a:t>
            </a:r>
            <a:r>
              <a:rPr lang="es-MX" sz="1250" dirty="0" smtClean="0">
                <a:effectLst/>
                <a:latin typeface="Soberana Sans" panose="02000000000000000000" pitchFamily="50" charset="0"/>
                <a:ea typeface="Times New Roman" panose="02020603050405020304" pitchFamily="18" charset="0"/>
              </a:rPr>
              <a:t>de cada uno de los COTAS. A través de la creación de un nuevo sistema informático que permita parametrizar el desempeño.</a:t>
            </a:r>
            <a:endParaRPr lang="es-MX" sz="1250" dirty="0">
              <a:effectLst/>
              <a:latin typeface="Soberana Sans" panose="02000000000000000000" pitchFamily="50" charset="0"/>
              <a:ea typeface="Times New Roman" panose="02020603050405020304" pitchFamily="18" charset="0"/>
            </a:endParaRPr>
          </a:p>
        </p:txBody>
      </p:sp>
      <p:sp>
        <p:nvSpPr>
          <p:cNvPr id="5" name="Marcador de número de diapositiva 4"/>
          <p:cNvSpPr>
            <a:spLocks noGrp="1"/>
          </p:cNvSpPr>
          <p:nvPr>
            <p:ph type="sldNum" sz="quarter" idx="12"/>
          </p:nvPr>
        </p:nvSpPr>
        <p:spPr>
          <a:xfrm>
            <a:off x="0" y="6492875"/>
            <a:ext cx="2057400" cy="365125"/>
          </a:xfrm>
        </p:spPr>
        <p:txBody>
          <a:bodyPr/>
          <a:lstStyle/>
          <a:p>
            <a:pPr algn="l"/>
            <a:r>
              <a:rPr lang="es-MX" dirty="0" smtClean="0">
                <a:solidFill>
                  <a:schemeClr val="tx1"/>
                </a:solidFill>
              </a:rPr>
              <a:t> </a:t>
            </a:r>
            <a:fld id="{84741141-3A31-4E88-A760-05C843E0DC32}" type="slidenum">
              <a:rPr lang="es-MX" smtClean="0">
                <a:solidFill>
                  <a:schemeClr val="tx1"/>
                </a:solidFill>
              </a:rPr>
              <a:pPr algn="l"/>
              <a:t>16</a:t>
            </a:fld>
            <a:endParaRPr lang="es-MX" dirty="0">
              <a:solidFill>
                <a:schemeClr val="tx1"/>
              </a:solidFill>
            </a:endParaRPr>
          </a:p>
        </p:txBody>
      </p:sp>
      <p:sp>
        <p:nvSpPr>
          <p:cNvPr id="3" name="Rectángulo 2"/>
          <p:cNvSpPr/>
          <p:nvPr/>
        </p:nvSpPr>
        <p:spPr>
          <a:xfrm>
            <a:off x="4061442" y="455565"/>
            <a:ext cx="1998559" cy="384721"/>
          </a:xfrm>
          <a:prstGeom prst="rect">
            <a:avLst/>
          </a:prstGeom>
        </p:spPr>
        <p:txBody>
          <a:bodyPr wrap="none">
            <a:spAutoFit/>
          </a:bodyPr>
          <a:lstStyle/>
          <a:p>
            <a:pPr marL="95250" lvl="0" algn="ctr">
              <a:spcBef>
                <a:spcPct val="50000"/>
              </a:spcBef>
              <a:buSzPct val="80000"/>
              <a:tabLst>
                <a:tab pos="476250" algn="l"/>
              </a:tabLst>
            </a:pPr>
            <a:r>
              <a:rPr lang="es-MX" sz="1900" b="1" dirty="0">
                <a:latin typeface="Soberana Sans" panose="02000000000000000000" pitchFamily="50" charset="0"/>
              </a:rPr>
              <a:t>Implicaciones</a:t>
            </a:r>
          </a:p>
        </p:txBody>
      </p:sp>
    </p:spTree>
    <p:extLst>
      <p:ext uri="{BB962C8B-B14F-4D97-AF65-F5344CB8AC3E}">
        <p14:creationId xmlns:p14="http://schemas.microsoft.com/office/powerpoint/2010/main" val="3648991989"/>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6" name="CuadroTexto 5"/>
          <p:cNvSpPr txBox="1"/>
          <p:nvPr/>
        </p:nvSpPr>
        <p:spPr>
          <a:xfrm>
            <a:off x="2582895" y="6596390"/>
            <a:ext cx="6561105" cy="261610"/>
          </a:xfrm>
          <a:prstGeom prst="rect">
            <a:avLst/>
          </a:prstGeom>
          <a:solidFill>
            <a:schemeClr val="tx2">
              <a:lumMod val="20000"/>
              <a:lumOff val="80000"/>
            </a:schemeClr>
          </a:solidFill>
        </p:spPr>
        <p:txBody>
          <a:bodyPr wrap="square" rtlCol="0">
            <a:spAutoFit/>
          </a:bodyPr>
          <a:lstStyle/>
          <a:p>
            <a:pPr algn="r"/>
            <a:r>
              <a:rPr lang="es-MX" sz="1100" b="1" dirty="0" smtClean="0">
                <a:latin typeface="Soberana Titular" panose="02000000000000000000" pitchFamily="50" charset="0"/>
              </a:rPr>
              <a:t>Coordinación General de Atención de Emergencias y Consejos de Cuenca</a:t>
            </a:r>
          </a:p>
        </p:txBody>
      </p:sp>
      <p:sp>
        <p:nvSpPr>
          <p:cNvPr id="10" name="Rectángulo 9"/>
          <p:cNvSpPr/>
          <p:nvPr/>
        </p:nvSpPr>
        <p:spPr>
          <a:xfrm>
            <a:off x="397634" y="1054507"/>
            <a:ext cx="8385070" cy="1946687"/>
          </a:xfrm>
          <a:prstGeom prst="rect">
            <a:avLst/>
          </a:prstGeom>
        </p:spPr>
        <p:txBody>
          <a:bodyPr wrap="square">
            <a:spAutoFit/>
          </a:bodyPr>
          <a:lstStyle/>
          <a:p>
            <a:pPr algn="ctr">
              <a:spcAft>
                <a:spcPts val="0"/>
              </a:spcAft>
            </a:pPr>
            <a:r>
              <a:rPr lang="es-MX" sz="800" dirty="0" smtClean="0">
                <a:effectLst/>
                <a:latin typeface="Soberana Sans" panose="02000000000000000000" pitchFamily="50" charset="0"/>
                <a:ea typeface="Times New Roman" panose="02020603050405020304" pitchFamily="18" charset="0"/>
              </a:rPr>
              <a:t> </a:t>
            </a:r>
          </a:p>
          <a:p>
            <a:pPr marL="342900" indent="-342900" algn="just">
              <a:lnSpc>
                <a:spcPct val="150000"/>
              </a:lnSpc>
              <a:buFont typeface="+mj-lt"/>
              <a:buAutoNum type="arabicPeriod" startAt="6"/>
              <a:tabLst>
                <a:tab pos="342900" algn="l"/>
              </a:tabLst>
            </a:pPr>
            <a:r>
              <a:rPr lang="es-MX" sz="1250" dirty="0" smtClean="0">
                <a:latin typeface="Soberana Sans" panose="02000000000000000000" pitchFamily="50" charset="0"/>
                <a:ea typeface="Times New Roman" panose="02020603050405020304" pitchFamily="18" charset="0"/>
              </a:rPr>
              <a:t>Homologación de términos de referencia para la elaboración de Programas de Gestión/Planes de Manejo, como instrumentos rectores del quehacer cotidiano de los COTAS. </a:t>
            </a:r>
          </a:p>
          <a:p>
            <a:pPr marL="342900" indent="-342900" algn="just">
              <a:lnSpc>
                <a:spcPct val="150000"/>
              </a:lnSpc>
              <a:buFont typeface="+mj-lt"/>
              <a:buAutoNum type="arabicPeriod" startAt="6"/>
              <a:tabLst>
                <a:tab pos="342900" algn="l"/>
              </a:tabLst>
            </a:pPr>
            <a:endParaRPr lang="es-MX" sz="1250" dirty="0">
              <a:latin typeface="Soberana Sans" panose="02000000000000000000" pitchFamily="50" charset="0"/>
              <a:ea typeface="Times New Roman" panose="02020603050405020304" pitchFamily="18" charset="0"/>
            </a:endParaRPr>
          </a:p>
          <a:p>
            <a:pPr marL="342900" lvl="0" indent="-342900" algn="just">
              <a:lnSpc>
                <a:spcPct val="150000"/>
              </a:lnSpc>
              <a:buFont typeface="+mj-lt"/>
              <a:buAutoNum type="arabicPeriod" startAt="6"/>
              <a:tabLst>
                <a:tab pos="342900" algn="l"/>
              </a:tabLst>
            </a:pPr>
            <a:r>
              <a:rPr lang="es-MX" sz="1250" dirty="0" smtClean="0">
                <a:latin typeface="Soberana Sans" panose="02000000000000000000" pitchFamily="50" charset="0"/>
                <a:ea typeface="Times New Roman" panose="02020603050405020304" pitchFamily="18" charset="0"/>
              </a:rPr>
              <a:t>Promover la instalación de COTAS faltantes en los acuíferos sobreexplotados.</a:t>
            </a:r>
          </a:p>
          <a:p>
            <a:pPr marL="342900" indent="-342900" algn="just">
              <a:lnSpc>
                <a:spcPct val="150000"/>
              </a:lnSpc>
              <a:buFont typeface="+mj-lt"/>
              <a:buAutoNum type="arabicPeriod" startAt="6"/>
              <a:tabLst>
                <a:tab pos="342900" algn="l"/>
              </a:tabLst>
            </a:pPr>
            <a:endParaRPr lang="es-MX" sz="1250" dirty="0" smtClean="0">
              <a:effectLst/>
              <a:latin typeface="Soberana Sans" panose="02000000000000000000" pitchFamily="50" charset="0"/>
              <a:ea typeface="Times New Roman" panose="02020603050405020304" pitchFamily="18" charset="0"/>
            </a:endParaRPr>
          </a:p>
          <a:p>
            <a:pPr marL="342900" indent="-342900" algn="just">
              <a:lnSpc>
                <a:spcPct val="150000"/>
              </a:lnSpc>
              <a:buFont typeface="+mj-lt"/>
              <a:buAutoNum type="arabicPeriod" startAt="6"/>
              <a:tabLst>
                <a:tab pos="342900" algn="l"/>
              </a:tabLst>
            </a:pPr>
            <a:r>
              <a:rPr lang="es-MX" sz="1250" dirty="0" smtClean="0">
                <a:effectLst/>
                <a:latin typeface="Soberana Sans" panose="02000000000000000000" pitchFamily="50" charset="0"/>
                <a:ea typeface="Times New Roman" panose="02020603050405020304" pitchFamily="18" charset="0"/>
              </a:rPr>
              <a:t>Complementar los Programas de Gestión/Planes de Manejo de los acuíferos sobre explotados</a:t>
            </a:r>
            <a:r>
              <a:rPr lang="es-MX" sz="1250" dirty="0" smtClean="0">
                <a:latin typeface="Soberana Sans" panose="02000000000000000000" pitchFamily="50" charset="0"/>
                <a:ea typeface="Times New Roman" panose="02020603050405020304" pitchFamily="18" charset="0"/>
              </a:rPr>
              <a:t>.</a:t>
            </a:r>
          </a:p>
        </p:txBody>
      </p:sp>
      <p:sp>
        <p:nvSpPr>
          <p:cNvPr id="5" name="Marcador de número de diapositiva 4"/>
          <p:cNvSpPr>
            <a:spLocks noGrp="1"/>
          </p:cNvSpPr>
          <p:nvPr>
            <p:ph type="sldNum" sz="quarter" idx="12"/>
          </p:nvPr>
        </p:nvSpPr>
        <p:spPr>
          <a:xfrm>
            <a:off x="0" y="6492875"/>
            <a:ext cx="2057400" cy="365125"/>
          </a:xfrm>
        </p:spPr>
        <p:txBody>
          <a:bodyPr/>
          <a:lstStyle/>
          <a:p>
            <a:pPr algn="l"/>
            <a:r>
              <a:rPr lang="es-MX" dirty="0" smtClean="0">
                <a:solidFill>
                  <a:schemeClr val="tx1"/>
                </a:solidFill>
              </a:rPr>
              <a:t> </a:t>
            </a:r>
            <a:fld id="{84741141-3A31-4E88-A760-05C843E0DC32}" type="slidenum">
              <a:rPr lang="es-MX" smtClean="0">
                <a:solidFill>
                  <a:schemeClr val="tx1"/>
                </a:solidFill>
              </a:rPr>
              <a:pPr algn="l"/>
              <a:t>17</a:t>
            </a:fld>
            <a:endParaRPr lang="es-MX" dirty="0">
              <a:solidFill>
                <a:schemeClr val="tx1"/>
              </a:solidFill>
            </a:endParaRPr>
          </a:p>
        </p:txBody>
      </p:sp>
      <p:sp>
        <p:nvSpPr>
          <p:cNvPr id="3" name="Rectángulo 2"/>
          <p:cNvSpPr/>
          <p:nvPr/>
        </p:nvSpPr>
        <p:spPr>
          <a:xfrm>
            <a:off x="4061442" y="455565"/>
            <a:ext cx="1998559" cy="384721"/>
          </a:xfrm>
          <a:prstGeom prst="rect">
            <a:avLst/>
          </a:prstGeom>
        </p:spPr>
        <p:txBody>
          <a:bodyPr wrap="none">
            <a:spAutoFit/>
          </a:bodyPr>
          <a:lstStyle/>
          <a:p>
            <a:pPr marL="95250" lvl="0" algn="ctr">
              <a:spcBef>
                <a:spcPct val="50000"/>
              </a:spcBef>
              <a:buSzPct val="80000"/>
              <a:tabLst>
                <a:tab pos="476250" algn="l"/>
              </a:tabLst>
            </a:pPr>
            <a:r>
              <a:rPr lang="es-MX" sz="1900" b="1" dirty="0">
                <a:latin typeface="Soberana Sans" panose="02000000000000000000" pitchFamily="50" charset="0"/>
              </a:rPr>
              <a:t>Implicaciones</a:t>
            </a:r>
          </a:p>
        </p:txBody>
      </p:sp>
    </p:spTree>
    <p:extLst>
      <p:ext uri="{BB962C8B-B14F-4D97-AF65-F5344CB8AC3E}">
        <p14:creationId xmlns:p14="http://schemas.microsoft.com/office/powerpoint/2010/main" val="3131923963"/>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06029" y="1735455"/>
            <a:ext cx="6552728" cy="4368484"/>
          </a:xfrm>
          <a:prstGeom prst="rect">
            <a:avLst/>
          </a:prstGeom>
          <a:ln>
            <a:noFill/>
          </a:ln>
          <a:effectLst>
            <a:outerShdw blurRad="292100" dist="139700" dir="2700000" algn="tl" rotWithShape="0">
              <a:srgbClr val="333333">
                <a:alpha val="65000"/>
              </a:srgbClr>
            </a:outerShdw>
          </a:effectLst>
        </p:spPr>
      </p:pic>
      <p:sp>
        <p:nvSpPr>
          <p:cNvPr id="7" name="Marcador de posición de número de diapositiva 6"/>
          <p:cNvSpPr>
            <a:spLocks noGrp="1"/>
          </p:cNvSpPr>
          <p:nvPr>
            <p:ph type="sldNum" sz="quarter" idx="12"/>
          </p:nvPr>
        </p:nvSpPr>
        <p:spPr/>
        <p:txBody>
          <a:bodyPr/>
          <a:lstStyle/>
          <a:p>
            <a:pPr defTabSz="685800"/>
            <a:fld id="{9CD8D479-8942-46E8-A226-A4E01F7A105C}" type="slidenum">
              <a:rPr lang="es-ES" sz="600" noProof="1" dirty="0">
                <a:solidFill>
                  <a:schemeClr val="bg1"/>
                </a:solidFill>
                <a:latin typeface="Corbel"/>
              </a:rPr>
              <a:pPr defTabSz="685800"/>
              <a:t>18</a:t>
            </a:fld>
            <a:endParaRPr lang="es-ES" sz="600" noProof="1">
              <a:solidFill>
                <a:schemeClr val="bg1"/>
              </a:solidFill>
              <a:latin typeface="Corbel"/>
            </a:endParaRPr>
          </a:p>
        </p:txBody>
      </p:sp>
      <p:sp>
        <p:nvSpPr>
          <p:cNvPr id="3" name="Rectángulo 2"/>
          <p:cNvSpPr/>
          <p:nvPr/>
        </p:nvSpPr>
        <p:spPr>
          <a:xfrm>
            <a:off x="4342209" y="836712"/>
            <a:ext cx="880370" cy="646331"/>
          </a:xfrm>
          <a:prstGeom prst="rect">
            <a:avLst/>
          </a:prstGeom>
        </p:spPr>
        <p:txBody>
          <a:bodyPr wrap="none">
            <a:spAutoFit/>
          </a:bodyPr>
          <a:lstStyle/>
          <a:p>
            <a:pPr algn="ctr"/>
            <a:r>
              <a:rPr lang="es-MX" sz="3600" b="1" noProof="1" smtClean="0">
                <a:solidFill>
                  <a:schemeClr val="tx1">
                    <a:lumMod val="65000"/>
                    <a:lumOff val="35000"/>
                  </a:schemeClr>
                </a:solidFill>
                <a:latin typeface="Soberana Sans" panose="02000000000000000000" pitchFamily="50" charset="0"/>
              </a:rPr>
              <a:t>Fin</a:t>
            </a:r>
            <a:endParaRPr lang="es-MX" sz="3600" b="1" noProof="1">
              <a:solidFill>
                <a:schemeClr val="tx1">
                  <a:lumMod val="65000"/>
                  <a:lumOff val="35000"/>
                </a:schemeClr>
              </a:solidFill>
              <a:latin typeface="Soberana Sans" panose="02000000000000000000" pitchFamily="50" charset="0"/>
            </a:endParaRPr>
          </a:p>
        </p:txBody>
      </p:sp>
    </p:spTree>
    <p:extLst>
      <p:ext uri="{BB962C8B-B14F-4D97-AF65-F5344CB8AC3E}">
        <p14:creationId xmlns:p14="http://schemas.microsoft.com/office/powerpoint/2010/main" val="1874885649"/>
      </p:ext>
    </p:extLst>
  </p:cSld>
  <p:clrMapOvr>
    <a:masterClrMapping/>
  </p:clrMapOvr>
  <p:transition spd="med">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5" name="CuadroTexto 4"/>
          <p:cNvSpPr txBox="1"/>
          <p:nvPr/>
        </p:nvSpPr>
        <p:spPr>
          <a:xfrm>
            <a:off x="2281726" y="6581001"/>
            <a:ext cx="6862274" cy="276999"/>
          </a:xfrm>
          <a:prstGeom prst="rect">
            <a:avLst/>
          </a:prstGeom>
          <a:solidFill>
            <a:schemeClr val="tx2">
              <a:lumMod val="20000"/>
              <a:lumOff val="80000"/>
            </a:schemeClr>
          </a:solidFill>
        </p:spPr>
        <p:txBody>
          <a:bodyPr wrap="square" rtlCol="0">
            <a:spAutoFit/>
          </a:bodyPr>
          <a:lstStyle/>
          <a:p>
            <a:pPr algn="r"/>
            <a:r>
              <a:rPr lang="es-MX" sz="1200" b="1" dirty="0" smtClean="0">
                <a:latin typeface="Soberana Titular" panose="02000000000000000000" pitchFamily="50" charset="0"/>
              </a:rPr>
              <a:t>Coordinación General de Atención de Emergencias y Consejos de Cuenca</a:t>
            </a:r>
          </a:p>
        </p:txBody>
      </p:sp>
      <p:sp>
        <p:nvSpPr>
          <p:cNvPr id="7" name="Rectángulo 6"/>
          <p:cNvSpPr/>
          <p:nvPr/>
        </p:nvSpPr>
        <p:spPr>
          <a:xfrm>
            <a:off x="457201" y="1559045"/>
            <a:ext cx="8285356" cy="553998"/>
          </a:xfrm>
          <a:prstGeom prst="rect">
            <a:avLst/>
          </a:prstGeom>
        </p:spPr>
        <p:txBody>
          <a:bodyPr wrap="square">
            <a:spAutoFit/>
          </a:bodyPr>
          <a:lstStyle/>
          <a:p>
            <a:pPr algn="ctr"/>
            <a:r>
              <a:rPr lang="es-MX" sz="3000" b="1" dirty="0" smtClean="0">
                <a:solidFill>
                  <a:srgbClr val="C00000"/>
                </a:solidFill>
                <a:latin typeface="Arial Black" panose="020B0A04020102020204" pitchFamily="34" charset="0"/>
              </a:rPr>
              <a:t>Objetivos y expectativas de los COTAS</a:t>
            </a:r>
            <a:endParaRPr lang="es-MX" sz="3000" b="1" dirty="0">
              <a:solidFill>
                <a:srgbClr val="C00000"/>
              </a:solidFill>
              <a:latin typeface="Arial Black" panose="020B0A04020102020204" pitchFamily="34" charset="0"/>
            </a:endParaRPr>
          </a:p>
        </p:txBody>
      </p:sp>
      <p:sp>
        <p:nvSpPr>
          <p:cNvPr id="8" name="Rectángulo 7"/>
          <p:cNvSpPr/>
          <p:nvPr/>
        </p:nvSpPr>
        <p:spPr>
          <a:xfrm>
            <a:off x="893034" y="3764804"/>
            <a:ext cx="7375021" cy="1015663"/>
          </a:xfrm>
          <a:prstGeom prst="rect">
            <a:avLst/>
          </a:prstGeom>
        </p:spPr>
        <p:txBody>
          <a:bodyPr wrap="square">
            <a:spAutoFit/>
          </a:bodyPr>
          <a:lstStyle/>
          <a:p>
            <a:pPr algn="ctr"/>
            <a:r>
              <a:rPr lang="es-MX" sz="3000" b="1" dirty="0" smtClean="0">
                <a:latin typeface="Arial Black" panose="020B0A04020102020204" pitchFamily="34" charset="0"/>
              </a:rPr>
              <a:t>Isaac López Pozos</a:t>
            </a:r>
          </a:p>
          <a:p>
            <a:pPr algn="ctr"/>
            <a:r>
              <a:rPr lang="es-MX" sz="3000" dirty="0" smtClean="0">
                <a:latin typeface="Arial" panose="020B0604020202020204" pitchFamily="34" charset="0"/>
                <a:cs typeface="Arial" panose="020B0604020202020204" pitchFamily="34" charset="0"/>
              </a:rPr>
              <a:t>Gerencia de Consejos de Cuenca</a:t>
            </a:r>
          </a:p>
        </p:txBody>
      </p:sp>
      <p:sp>
        <p:nvSpPr>
          <p:cNvPr id="6" name="Rectángulo 5"/>
          <p:cNvSpPr/>
          <p:nvPr/>
        </p:nvSpPr>
        <p:spPr>
          <a:xfrm>
            <a:off x="453487" y="2514337"/>
            <a:ext cx="8285356" cy="400110"/>
          </a:xfrm>
          <a:prstGeom prst="rect">
            <a:avLst/>
          </a:prstGeom>
        </p:spPr>
        <p:txBody>
          <a:bodyPr wrap="square">
            <a:spAutoFit/>
          </a:bodyPr>
          <a:lstStyle/>
          <a:p>
            <a:pPr algn="ctr"/>
            <a:r>
              <a:rPr lang="es-MX" sz="2000" b="1" dirty="0" smtClean="0">
                <a:solidFill>
                  <a:srgbClr val="C00000"/>
                </a:solidFill>
                <a:latin typeface="Arial Black" panose="020B0A04020102020204" pitchFamily="34" charset="0"/>
              </a:rPr>
              <a:t>El quehacer en el mediano plazo</a:t>
            </a:r>
            <a:endParaRPr lang="es-MX" sz="2000" b="1" dirty="0">
              <a:solidFill>
                <a:srgbClr val="C00000"/>
              </a:solidFill>
              <a:latin typeface="Arial Black" panose="020B0A04020102020204" pitchFamily="34" charset="0"/>
            </a:endParaRPr>
          </a:p>
        </p:txBody>
      </p:sp>
      <p:sp>
        <p:nvSpPr>
          <p:cNvPr id="9" name="Rectángulo 8"/>
          <p:cNvSpPr/>
          <p:nvPr/>
        </p:nvSpPr>
        <p:spPr>
          <a:xfrm>
            <a:off x="6351392" y="5870328"/>
            <a:ext cx="2466975" cy="461665"/>
          </a:xfrm>
          <a:prstGeom prst="rect">
            <a:avLst/>
          </a:prstGeom>
        </p:spPr>
        <p:txBody>
          <a:bodyPr wrap="square">
            <a:spAutoFit/>
          </a:bodyPr>
          <a:lstStyle/>
          <a:p>
            <a:pPr algn="r"/>
            <a:r>
              <a:rPr lang="es-MX" sz="800" b="1" dirty="0" smtClean="0">
                <a:latin typeface="Soberana Sans" panose="02000000000000000000" pitchFamily="50" charset="0"/>
                <a:ea typeface="Times New Roman" panose="02020603050405020304" pitchFamily="18" charset="0"/>
                <a:cs typeface="Times New Roman" panose="02020603050405020304" pitchFamily="18" charset="0"/>
              </a:rPr>
              <a:t>24</a:t>
            </a:r>
            <a:r>
              <a:rPr lang="es-MX" sz="800" b="1" dirty="0" smtClean="0">
                <a:effectLst/>
                <a:latin typeface="Soberana Sans" panose="02000000000000000000" pitchFamily="50" charset="0"/>
                <a:ea typeface="Times New Roman" panose="02020603050405020304" pitchFamily="18" charset="0"/>
                <a:cs typeface="Times New Roman" panose="02020603050405020304" pitchFamily="18" charset="0"/>
              </a:rPr>
              <a:t> Expo-Agua</a:t>
            </a:r>
          </a:p>
          <a:p>
            <a:pPr algn="r"/>
            <a:r>
              <a:rPr lang="es-MX" sz="800" b="1" dirty="0" smtClean="0">
                <a:latin typeface="Soberana Sans" panose="02000000000000000000" pitchFamily="50" charset="0"/>
                <a:cs typeface="Times New Roman" panose="02020603050405020304" pitchFamily="18" charset="0"/>
              </a:rPr>
              <a:t>30 de agosto de 2018 </a:t>
            </a:r>
          </a:p>
          <a:p>
            <a:pPr algn="r"/>
            <a:r>
              <a:rPr lang="es-MX" sz="800" b="1" dirty="0" smtClean="0">
                <a:latin typeface="Soberana Sans" panose="02000000000000000000" pitchFamily="50" charset="0"/>
                <a:cs typeface="Times New Roman" panose="02020603050405020304" pitchFamily="18" charset="0"/>
              </a:rPr>
              <a:t>Guanajuato, Gto.</a:t>
            </a:r>
            <a:endParaRPr lang="es-MX" sz="800" b="1" dirty="0">
              <a:latin typeface="Soberana Sans" panose="02000000000000000000" pitchFamily="50" charset="0"/>
            </a:endParaRPr>
          </a:p>
        </p:txBody>
      </p:sp>
    </p:spTree>
    <p:extLst>
      <p:ext uri="{BB962C8B-B14F-4D97-AF65-F5344CB8AC3E}">
        <p14:creationId xmlns:p14="http://schemas.microsoft.com/office/powerpoint/2010/main" val="190411650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5" name="Rectangle 11"/>
          <p:cNvSpPr>
            <a:spLocks/>
          </p:cNvSpPr>
          <p:nvPr/>
        </p:nvSpPr>
        <p:spPr bwMode="auto">
          <a:xfrm>
            <a:off x="2810643" y="1603379"/>
            <a:ext cx="5491523" cy="1084065"/>
          </a:xfrm>
          <a:prstGeom prst="rect">
            <a:avLst/>
          </a:prstGeom>
          <a:noFill/>
          <a:ln w="12700" cap="flat">
            <a:noFill/>
            <a:miter lim="800000"/>
            <a:headEnd type="none" w="med" len="med"/>
            <a:tailEnd type="none" w="med" len="med"/>
          </a:ln>
        </p:spPr>
        <p:txBody>
          <a:bodyPr lIns="26788" tIns="26788" rIns="26788" bIns="26788"/>
          <a:lstStyle/>
          <a:p>
            <a:pPr algn="just"/>
            <a:r>
              <a:rPr lang="es-MX" sz="1600" dirty="0" smtClean="0">
                <a:latin typeface="Soberana Sans" panose="02000000000000000000" pitchFamily="50" charset="0"/>
                <a:cs typeface="Arial" charset="0"/>
                <a:sym typeface="Arial" charset="0"/>
              </a:rPr>
              <a:t>La LAN de 1992, fundamenta la creación de los Consejos de Cuenca, definiéndolos como </a:t>
            </a:r>
            <a:r>
              <a:rPr lang="es-MX" sz="1600" b="1" i="1" dirty="0" smtClean="0">
                <a:latin typeface="Soberana Sans" panose="02000000000000000000" pitchFamily="50" charset="0"/>
                <a:cs typeface="Arial" charset="0"/>
                <a:sym typeface="Arial" charset="0"/>
              </a:rPr>
              <a:t>instancias de Coordinación y Concertación</a:t>
            </a:r>
            <a:r>
              <a:rPr lang="es-MX" sz="1600" b="1" i="1" dirty="0">
                <a:latin typeface="Soberana Sans" panose="02000000000000000000" pitchFamily="50" charset="0"/>
                <a:cs typeface="Arial" charset="0"/>
                <a:sym typeface="Arial" charset="0"/>
              </a:rPr>
              <a:t> </a:t>
            </a:r>
            <a:r>
              <a:rPr lang="es-MX" sz="1600" dirty="0" smtClean="0">
                <a:latin typeface="Soberana Sans" panose="02000000000000000000" pitchFamily="50" charset="0"/>
                <a:cs typeface="Arial" charset="0"/>
                <a:sym typeface="Arial" charset="0"/>
              </a:rPr>
              <a:t>y les da un papel modesto en la gestión del agua.</a:t>
            </a:r>
          </a:p>
        </p:txBody>
      </p:sp>
      <p:pic>
        <p:nvPicPr>
          <p:cNvPr id="11276" name="Picture 12"/>
          <p:cNvPicPr>
            <a:picLocks noChangeAspect="1" noChangeArrowheads="1"/>
          </p:cNvPicPr>
          <p:nvPr/>
        </p:nvPicPr>
        <p:blipFill>
          <a:blip r:embed="rId2" cstate="print"/>
          <a:srcRect r="5792"/>
          <a:stretch>
            <a:fillRect/>
          </a:stretch>
        </p:blipFill>
        <p:spPr bwMode="auto">
          <a:xfrm>
            <a:off x="723050" y="1670937"/>
            <a:ext cx="1368475" cy="1945555"/>
          </a:xfrm>
          <a:prstGeom prst="rect">
            <a:avLst/>
          </a:prstGeom>
          <a:ln>
            <a:headEnd/>
            <a:tailEnd/>
          </a:ln>
        </p:spPr>
        <p:style>
          <a:lnRef idx="1">
            <a:schemeClr val="accent1"/>
          </a:lnRef>
          <a:fillRef idx="2">
            <a:schemeClr val="accent1"/>
          </a:fillRef>
          <a:effectRef idx="1">
            <a:schemeClr val="accent1"/>
          </a:effectRef>
          <a:fontRef idx="minor">
            <a:schemeClr val="dk1"/>
          </a:fontRef>
        </p:style>
      </p:pic>
      <p:pic>
        <p:nvPicPr>
          <p:cNvPr id="11277" name="Picture 13"/>
          <p:cNvPicPr>
            <a:picLocks noChangeAspect="1" noChangeArrowheads="1"/>
          </p:cNvPicPr>
          <p:nvPr/>
        </p:nvPicPr>
        <p:blipFill>
          <a:blip r:embed="rId3" cstate="print"/>
          <a:srcRect/>
          <a:stretch>
            <a:fillRect/>
          </a:stretch>
        </p:blipFill>
        <p:spPr bwMode="auto">
          <a:xfrm>
            <a:off x="723050" y="4093890"/>
            <a:ext cx="1403077" cy="1942207"/>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11278" name="Rectangle 14"/>
          <p:cNvSpPr>
            <a:spLocks/>
          </p:cNvSpPr>
          <p:nvPr/>
        </p:nvSpPr>
        <p:spPr bwMode="auto">
          <a:xfrm>
            <a:off x="2810644" y="2845314"/>
            <a:ext cx="5491522" cy="1648625"/>
          </a:xfrm>
          <a:prstGeom prst="rect">
            <a:avLst/>
          </a:prstGeom>
          <a:noFill/>
          <a:ln w="12700" cap="flat">
            <a:noFill/>
            <a:miter lim="800000"/>
            <a:headEnd type="none" w="med" len="med"/>
            <a:tailEnd type="none" w="med" len="med"/>
          </a:ln>
        </p:spPr>
        <p:txBody>
          <a:bodyPr lIns="26788" tIns="26788" rIns="26788" bIns="26788"/>
          <a:lstStyle/>
          <a:p>
            <a:pPr algn="just"/>
            <a:r>
              <a:rPr lang="es-MX" sz="1600" dirty="0" smtClean="0">
                <a:latin typeface="Soberana Sans" panose="02000000000000000000" pitchFamily="50" charset="0"/>
                <a:cs typeface="Arial" charset="0"/>
                <a:sym typeface="Arial" charset="0"/>
              </a:rPr>
              <a:t>Con las modificaciones de 2004, </a:t>
            </a:r>
            <a:r>
              <a:rPr lang="es-MX" sz="1600" b="1" i="1" dirty="0" smtClean="0">
                <a:latin typeface="Soberana Sans" panose="02000000000000000000" pitchFamily="50" charset="0"/>
                <a:cs typeface="Arial" charset="0"/>
                <a:sym typeface="Arial" charset="0"/>
              </a:rPr>
              <a:t>se consolida la participación de los Consejos de Cuenca en la gestión integrada de los recursos hídricos</a:t>
            </a:r>
            <a:r>
              <a:rPr lang="es-MX" sz="1600" dirty="0" smtClean="0">
                <a:latin typeface="Soberana Sans" panose="02000000000000000000" pitchFamily="50" charset="0"/>
                <a:cs typeface="Arial" charset="0"/>
                <a:sym typeface="Arial" charset="0"/>
              </a:rPr>
              <a:t>, al establecer una serie de disposiciones que fortalecen esta figura, concediéndoles </a:t>
            </a:r>
            <a:r>
              <a:rPr lang="es-MX" sz="1600" b="1" i="1" dirty="0" smtClean="0">
                <a:latin typeface="Soberana Sans" panose="02000000000000000000" pitchFamily="50" charset="0"/>
                <a:cs typeface="Arial" charset="0"/>
                <a:sym typeface="Arial" charset="0"/>
              </a:rPr>
              <a:t>funciones específicas y fortaleciendo su estructura</a:t>
            </a:r>
            <a:r>
              <a:rPr lang="es-MX" sz="1600" b="1" dirty="0" smtClean="0">
                <a:latin typeface="Soberana Sans" panose="02000000000000000000" pitchFamily="50" charset="0"/>
                <a:cs typeface="Arial" charset="0"/>
                <a:sym typeface="Arial" charset="0"/>
              </a:rPr>
              <a:t>.</a:t>
            </a:r>
            <a:endParaRPr lang="es-MX" sz="1600" b="1" dirty="0">
              <a:latin typeface="Soberana Sans" panose="02000000000000000000" pitchFamily="50" charset="0"/>
              <a:cs typeface="Arial" charset="0"/>
              <a:sym typeface="Arial" charset="0"/>
            </a:endParaRPr>
          </a:p>
        </p:txBody>
      </p:sp>
      <p:sp>
        <p:nvSpPr>
          <p:cNvPr id="8" name="Rectángulo 7"/>
          <p:cNvSpPr/>
          <p:nvPr/>
        </p:nvSpPr>
        <p:spPr>
          <a:xfrm>
            <a:off x="3964677" y="630955"/>
            <a:ext cx="3086166" cy="384721"/>
          </a:xfrm>
          <a:prstGeom prst="rect">
            <a:avLst/>
          </a:prstGeom>
        </p:spPr>
        <p:txBody>
          <a:bodyPr wrap="none">
            <a:spAutoFit/>
          </a:bodyPr>
          <a:lstStyle/>
          <a:p>
            <a:pPr marL="95250" algn="ctr">
              <a:spcBef>
                <a:spcPct val="50000"/>
              </a:spcBef>
            </a:pPr>
            <a:r>
              <a:rPr lang="es-ES_tradnl" sz="1900" b="1" dirty="0" smtClean="0">
                <a:latin typeface="Soberana Sans" panose="02000000000000000000" pitchFamily="50" charset="0"/>
              </a:rPr>
              <a:t>Fundamentos legales</a:t>
            </a:r>
            <a:endParaRPr lang="es-ES_tradnl" altLang="es-MX" sz="1900" b="1" dirty="0">
              <a:latin typeface="Soberana Sans" panose="02000000000000000000" pitchFamily="50" charset="0"/>
            </a:endParaRPr>
          </a:p>
        </p:txBody>
      </p:sp>
      <p:sp>
        <p:nvSpPr>
          <p:cNvPr id="4" name="Rectángulo 3"/>
          <p:cNvSpPr/>
          <p:nvPr/>
        </p:nvSpPr>
        <p:spPr>
          <a:xfrm>
            <a:off x="2765496" y="4735227"/>
            <a:ext cx="5536670" cy="1323439"/>
          </a:xfrm>
          <a:prstGeom prst="rect">
            <a:avLst/>
          </a:prstGeom>
        </p:spPr>
        <p:txBody>
          <a:bodyPr wrap="square">
            <a:spAutoFit/>
          </a:bodyPr>
          <a:lstStyle/>
          <a:p>
            <a:pPr algn="just"/>
            <a:r>
              <a:rPr lang="es-MX" sz="1600" dirty="0">
                <a:latin typeface="Soberana Sans" panose="02000000000000000000" pitchFamily="50" charset="0"/>
                <a:cs typeface="Arial" charset="0"/>
              </a:rPr>
              <a:t>Los Consejos de Cuenca se </a:t>
            </a:r>
            <a:r>
              <a:rPr lang="es-MX" sz="1600" b="1" dirty="0">
                <a:latin typeface="Soberana Sans" panose="02000000000000000000" pitchFamily="50" charset="0"/>
                <a:cs typeface="Arial" charset="0"/>
              </a:rPr>
              <a:t>auxiliarán</a:t>
            </a:r>
            <a:r>
              <a:rPr lang="es-MX" sz="1600" dirty="0">
                <a:latin typeface="Soberana Sans" panose="02000000000000000000" pitchFamily="50" charset="0"/>
                <a:cs typeface="Arial" charset="0"/>
              </a:rPr>
              <a:t> de </a:t>
            </a:r>
            <a:r>
              <a:rPr lang="es-MX" sz="1600" dirty="0" smtClean="0">
                <a:latin typeface="Soberana Sans" panose="02000000000000000000" pitchFamily="50" charset="0"/>
                <a:cs typeface="Arial" charset="0"/>
              </a:rPr>
              <a:t>Comisiones de Cuenca</a:t>
            </a:r>
            <a:r>
              <a:rPr lang="es-MX" sz="1600" dirty="0">
                <a:latin typeface="Soberana Sans" panose="02000000000000000000" pitchFamily="50" charset="0"/>
                <a:cs typeface="Arial" charset="0"/>
              </a:rPr>
              <a:t>, </a:t>
            </a:r>
            <a:r>
              <a:rPr lang="es-MX" sz="1600" dirty="0" smtClean="0">
                <a:latin typeface="Soberana Sans" panose="02000000000000000000" pitchFamily="50" charset="0"/>
                <a:cs typeface="Arial" charset="0"/>
              </a:rPr>
              <a:t>Comités </a:t>
            </a:r>
            <a:r>
              <a:rPr lang="es-MX" sz="1600" dirty="0">
                <a:latin typeface="Soberana Sans" panose="02000000000000000000" pitchFamily="50" charset="0"/>
                <a:cs typeface="Arial" charset="0"/>
              </a:rPr>
              <a:t>de Cuenca y </a:t>
            </a:r>
            <a:r>
              <a:rPr lang="es-MX" sz="1600" b="1" dirty="0" smtClean="0">
                <a:latin typeface="Soberana Sans" panose="02000000000000000000" pitchFamily="50" charset="0"/>
                <a:cs typeface="Arial" charset="0"/>
              </a:rPr>
              <a:t>Comités </a:t>
            </a:r>
            <a:r>
              <a:rPr lang="es-MX" sz="1600" b="1" dirty="0">
                <a:latin typeface="Soberana Sans" panose="02000000000000000000" pitchFamily="50" charset="0"/>
                <a:cs typeface="Arial" charset="0"/>
              </a:rPr>
              <a:t>Técnicos de Aguas del Subsuelo o Subterráneas</a:t>
            </a:r>
            <a:r>
              <a:rPr lang="es-MX" sz="1600" dirty="0">
                <a:latin typeface="Soberana Sans" panose="02000000000000000000" pitchFamily="50" charset="0"/>
                <a:cs typeface="Arial" charset="0"/>
              </a:rPr>
              <a:t> -que desarrollan </a:t>
            </a:r>
            <a:r>
              <a:rPr lang="es-MX" sz="1600" dirty="0" smtClean="0">
                <a:latin typeface="Soberana Sans" panose="02000000000000000000" pitchFamily="50" charset="0"/>
                <a:cs typeface="Arial" charset="0"/>
              </a:rPr>
              <a:t>sus actividades </a:t>
            </a:r>
            <a:r>
              <a:rPr lang="es-MX" sz="1600" dirty="0">
                <a:latin typeface="Soberana Sans" panose="02000000000000000000" pitchFamily="50" charset="0"/>
                <a:cs typeface="Arial" charset="0"/>
              </a:rPr>
              <a:t>en relación con un acuífero o grupo de acuíferos determinados- que sean necesarios.</a:t>
            </a:r>
          </a:p>
        </p:txBody>
      </p:sp>
      <p:sp>
        <p:nvSpPr>
          <p:cNvPr id="11" name="CuadroTexto 10"/>
          <p:cNvSpPr txBox="1"/>
          <p:nvPr/>
        </p:nvSpPr>
        <p:spPr>
          <a:xfrm>
            <a:off x="2281726" y="6581001"/>
            <a:ext cx="6862274" cy="276999"/>
          </a:xfrm>
          <a:prstGeom prst="rect">
            <a:avLst/>
          </a:prstGeom>
          <a:solidFill>
            <a:schemeClr val="tx2">
              <a:lumMod val="20000"/>
              <a:lumOff val="80000"/>
            </a:schemeClr>
          </a:solidFill>
        </p:spPr>
        <p:txBody>
          <a:bodyPr wrap="square" rtlCol="0">
            <a:spAutoFit/>
          </a:bodyPr>
          <a:lstStyle/>
          <a:p>
            <a:pPr algn="r"/>
            <a:r>
              <a:rPr lang="es-MX" sz="1200" b="1" dirty="0" smtClean="0">
                <a:latin typeface="Soberana Titular" panose="02000000000000000000" pitchFamily="50" charset="0"/>
              </a:rPr>
              <a:t>Coordinación General de Atención de Emergencias y Consejos de Cuenca</a:t>
            </a:r>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Tree>
    <p:extLst>
      <p:ext uri="{BB962C8B-B14F-4D97-AF65-F5344CB8AC3E}">
        <p14:creationId xmlns:p14="http://schemas.microsoft.com/office/powerpoint/2010/main" val="21298999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5" name="Rectangle 11"/>
          <p:cNvSpPr>
            <a:spLocks/>
          </p:cNvSpPr>
          <p:nvPr/>
        </p:nvSpPr>
        <p:spPr bwMode="auto">
          <a:xfrm>
            <a:off x="2680015" y="2230981"/>
            <a:ext cx="5491523" cy="4315076"/>
          </a:xfrm>
          <a:prstGeom prst="rect">
            <a:avLst/>
          </a:prstGeom>
          <a:noFill/>
          <a:ln w="12700" cap="flat">
            <a:noFill/>
            <a:miter lim="800000"/>
            <a:headEnd type="none" w="med" len="med"/>
            <a:tailEnd type="none" w="med" len="med"/>
          </a:ln>
        </p:spPr>
        <p:txBody>
          <a:bodyPr lIns="26788" tIns="26788" rIns="26788" bIns="26788"/>
          <a:lstStyle/>
          <a:p>
            <a:pPr marL="285750" indent="-285750" algn="just">
              <a:buFont typeface="Arial" panose="020B0604020202020204" pitchFamily="34" charset="0"/>
              <a:buChar char="•"/>
            </a:pPr>
            <a:r>
              <a:rPr lang="es-MX" sz="1600" dirty="0" smtClean="0">
                <a:latin typeface="Soberana Sans" panose="02000000000000000000" pitchFamily="50" charset="0"/>
                <a:cs typeface="Arial" charset="0"/>
                <a:sym typeface="Arial" charset="0"/>
              </a:rPr>
              <a:t>Se promueve la </a:t>
            </a:r>
            <a:r>
              <a:rPr lang="es-MX" sz="1600" b="1" dirty="0" smtClean="0">
                <a:latin typeface="Soberana Sans" panose="02000000000000000000" pitchFamily="50" charset="0"/>
                <a:cs typeface="Arial" charset="0"/>
                <a:sym typeface="Arial" charset="0"/>
              </a:rPr>
              <a:t>descentralización de las decisiones </a:t>
            </a:r>
            <a:r>
              <a:rPr lang="es-MX" sz="1600" dirty="0" smtClean="0">
                <a:latin typeface="Soberana Sans" panose="02000000000000000000" pitchFamily="50" charset="0"/>
                <a:cs typeface="Arial" charset="0"/>
                <a:sym typeface="Arial" charset="0"/>
              </a:rPr>
              <a:t>con la participación de los tres Órdenes de Gobierno y la Sociedad.</a:t>
            </a:r>
          </a:p>
          <a:p>
            <a:pPr marL="285750" indent="-285750" algn="just">
              <a:buFont typeface="Arial" panose="020B0604020202020204" pitchFamily="34" charset="0"/>
              <a:buChar char="•"/>
            </a:pPr>
            <a:endParaRPr lang="es-MX" sz="1600" b="1" i="1" dirty="0" smtClean="0">
              <a:latin typeface="Soberana Sans" panose="02000000000000000000" pitchFamily="50" charset="0"/>
              <a:cs typeface="Arial" charset="0"/>
              <a:sym typeface="Arial" charset="0"/>
            </a:endParaRPr>
          </a:p>
          <a:p>
            <a:pPr marL="285750" indent="-285750" algn="just">
              <a:buFont typeface="Arial" panose="020B0604020202020204" pitchFamily="34" charset="0"/>
              <a:buChar char="•"/>
            </a:pPr>
            <a:r>
              <a:rPr lang="es-MX" sz="1600" dirty="0" smtClean="0">
                <a:latin typeface="Soberana Sans" panose="02000000000000000000" pitchFamily="50" charset="0"/>
                <a:cs typeface="Arial" charset="0"/>
                <a:sym typeface="Arial" charset="0"/>
              </a:rPr>
              <a:t>Se establece el </a:t>
            </a:r>
            <a:r>
              <a:rPr lang="es-MX" sz="1600" b="1" dirty="0" smtClean="0">
                <a:latin typeface="Soberana Sans" panose="02000000000000000000" pitchFamily="50" charset="0"/>
                <a:cs typeface="Arial" charset="0"/>
                <a:sym typeface="Arial" charset="0"/>
              </a:rPr>
              <a:t>enfoque de cuenca</a:t>
            </a:r>
            <a:r>
              <a:rPr lang="es-MX" sz="1600" dirty="0" smtClean="0">
                <a:latin typeface="Soberana Sans" panose="02000000000000000000" pitchFamily="50" charset="0"/>
                <a:cs typeface="Arial" charset="0"/>
                <a:sym typeface="Arial" charset="0"/>
              </a:rPr>
              <a:t>, que considera la interacción del agua, la tierra y los recursos interrelacionados con éstos y le medio ambiente.</a:t>
            </a:r>
          </a:p>
          <a:p>
            <a:pPr marL="285750" indent="-285750" algn="just">
              <a:buFont typeface="Arial" panose="020B0604020202020204" pitchFamily="34" charset="0"/>
              <a:buChar char="•"/>
            </a:pPr>
            <a:endParaRPr lang="es-MX" sz="1600" dirty="0">
              <a:latin typeface="Soberana Sans" panose="02000000000000000000" pitchFamily="50" charset="0"/>
              <a:cs typeface="Arial" charset="0"/>
              <a:sym typeface="Arial" charset="0"/>
            </a:endParaRPr>
          </a:p>
          <a:p>
            <a:pPr marL="285750" indent="-285750" algn="just">
              <a:buFont typeface="Arial" panose="020B0604020202020204" pitchFamily="34" charset="0"/>
              <a:buChar char="•"/>
            </a:pPr>
            <a:r>
              <a:rPr lang="es-MX" sz="1600" dirty="0" smtClean="0">
                <a:latin typeface="Soberana Sans" panose="02000000000000000000" pitchFamily="50" charset="0"/>
                <a:cs typeface="Arial" charset="0"/>
                <a:sym typeface="Arial" charset="0"/>
              </a:rPr>
              <a:t>Se señala que la </a:t>
            </a:r>
            <a:r>
              <a:rPr lang="es-MX" sz="1600" b="1" dirty="0" smtClean="0">
                <a:latin typeface="Soberana Sans" panose="02000000000000000000" pitchFamily="50" charset="0"/>
                <a:cs typeface="Arial" charset="0"/>
                <a:sym typeface="Arial" charset="0"/>
              </a:rPr>
              <a:t>autoridad sobre el control y la administración</a:t>
            </a:r>
            <a:r>
              <a:rPr lang="es-MX" sz="1600" dirty="0" smtClean="0">
                <a:latin typeface="Soberana Sans" panose="02000000000000000000" pitchFamily="50" charset="0"/>
                <a:cs typeface="Arial" charset="0"/>
                <a:sym typeface="Arial" charset="0"/>
              </a:rPr>
              <a:t> de las aguas nacionales, la ejerce la Comisión Nacional del Agua.</a:t>
            </a:r>
          </a:p>
          <a:p>
            <a:pPr marL="285750" indent="-285750" algn="just">
              <a:buFont typeface="Arial" panose="020B0604020202020204" pitchFamily="34" charset="0"/>
              <a:buChar char="•"/>
            </a:pPr>
            <a:endParaRPr lang="es-MX" sz="1600" dirty="0">
              <a:latin typeface="Soberana Sans" panose="02000000000000000000" pitchFamily="50" charset="0"/>
              <a:cs typeface="Arial" charset="0"/>
              <a:sym typeface="Arial" charset="0"/>
            </a:endParaRPr>
          </a:p>
          <a:p>
            <a:pPr marL="285750" indent="-285750" algn="just">
              <a:buFont typeface="Arial" panose="020B0604020202020204" pitchFamily="34" charset="0"/>
              <a:buChar char="•"/>
            </a:pPr>
            <a:r>
              <a:rPr lang="es-MX" sz="1600" dirty="0" smtClean="0">
                <a:latin typeface="Soberana Sans" panose="02000000000000000000" pitchFamily="50" charset="0"/>
                <a:cs typeface="Arial" charset="0"/>
                <a:sym typeface="Arial" charset="0"/>
              </a:rPr>
              <a:t>Se especifica que la instancia de </a:t>
            </a:r>
            <a:r>
              <a:rPr lang="es-MX" sz="1600" b="1" dirty="0" smtClean="0">
                <a:latin typeface="Soberana Sans" panose="02000000000000000000" pitchFamily="50" charset="0"/>
                <a:cs typeface="Arial" charset="0"/>
                <a:sym typeface="Arial" charset="0"/>
              </a:rPr>
              <a:t>coordinación</a:t>
            </a:r>
            <a:r>
              <a:rPr lang="es-MX" sz="1600" dirty="0" smtClean="0">
                <a:latin typeface="Soberana Sans" panose="02000000000000000000" pitchFamily="50" charset="0"/>
                <a:cs typeface="Arial" charset="0"/>
                <a:sym typeface="Arial" charset="0"/>
              </a:rPr>
              <a:t> entre los Órdenes de </a:t>
            </a:r>
            <a:r>
              <a:rPr lang="es-MX" sz="1600" dirty="0">
                <a:latin typeface="Soberana Sans" panose="02000000000000000000" pitchFamily="50" charset="0"/>
                <a:cs typeface="Arial" charset="0"/>
                <a:sym typeface="Arial" charset="0"/>
              </a:rPr>
              <a:t>G</a:t>
            </a:r>
            <a:r>
              <a:rPr lang="es-MX" sz="1600" dirty="0" smtClean="0">
                <a:latin typeface="Soberana Sans" panose="02000000000000000000" pitchFamily="50" charset="0"/>
                <a:cs typeface="Arial" charset="0"/>
                <a:sym typeface="Arial" charset="0"/>
              </a:rPr>
              <a:t>obierno y de </a:t>
            </a:r>
            <a:r>
              <a:rPr lang="es-MX" sz="1600" b="1" dirty="0" smtClean="0">
                <a:latin typeface="Soberana Sans" panose="02000000000000000000" pitchFamily="50" charset="0"/>
                <a:cs typeface="Arial" charset="0"/>
                <a:sym typeface="Arial" charset="0"/>
              </a:rPr>
              <a:t>concertación, consulta y asesoría</a:t>
            </a:r>
            <a:r>
              <a:rPr lang="es-MX" sz="1600" dirty="0" smtClean="0">
                <a:latin typeface="Soberana Sans" panose="02000000000000000000" pitchFamily="50" charset="0"/>
                <a:cs typeface="Arial" charset="0"/>
                <a:sym typeface="Arial" charset="0"/>
              </a:rPr>
              <a:t> con los usuarios y la sociedad, se institucionaliza en los Consejos de Cuenca.</a:t>
            </a:r>
          </a:p>
          <a:p>
            <a:pPr marL="285750" indent="-285750" algn="just">
              <a:buFont typeface="Arial" panose="020B0604020202020204" pitchFamily="34" charset="0"/>
              <a:buChar char="•"/>
            </a:pPr>
            <a:endParaRPr lang="es-MX" sz="1600" dirty="0" smtClean="0">
              <a:latin typeface="Soberana Sans" panose="02000000000000000000" pitchFamily="50" charset="0"/>
              <a:cs typeface="Arial" charset="0"/>
              <a:sym typeface="Arial" charset="0"/>
            </a:endParaRPr>
          </a:p>
          <a:p>
            <a:pPr marL="285750" indent="-285750" algn="just">
              <a:buFont typeface="Arial" panose="020B0604020202020204" pitchFamily="34" charset="0"/>
              <a:buChar char="•"/>
            </a:pPr>
            <a:endParaRPr lang="es-MX" sz="1600" dirty="0" smtClean="0">
              <a:latin typeface="Soberana Sans" panose="02000000000000000000" pitchFamily="50" charset="0"/>
              <a:cs typeface="Arial" charset="0"/>
              <a:sym typeface="Arial" charset="0"/>
            </a:endParaRPr>
          </a:p>
        </p:txBody>
      </p:sp>
      <p:pic>
        <p:nvPicPr>
          <p:cNvPr id="11277" name="Picture 13"/>
          <p:cNvPicPr>
            <a:picLocks noChangeAspect="1" noChangeArrowheads="1"/>
          </p:cNvPicPr>
          <p:nvPr/>
        </p:nvPicPr>
        <p:blipFill>
          <a:blip r:embed="rId3" cstate="print"/>
          <a:srcRect/>
          <a:stretch>
            <a:fillRect/>
          </a:stretch>
        </p:blipFill>
        <p:spPr bwMode="auto">
          <a:xfrm>
            <a:off x="723050" y="2879936"/>
            <a:ext cx="1403077" cy="1942207"/>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6" name="Rectángulo 5"/>
          <p:cNvSpPr/>
          <p:nvPr/>
        </p:nvSpPr>
        <p:spPr>
          <a:xfrm>
            <a:off x="2082373" y="932040"/>
            <a:ext cx="6089165" cy="677108"/>
          </a:xfrm>
          <a:prstGeom prst="rect">
            <a:avLst/>
          </a:prstGeom>
        </p:spPr>
        <p:txBody>
          <a:bodyPr wrap="square">
            <a:spAutoFit/>
          </a:bodyPr>
          <a:lstStyle/>
          <a:p>
            <a:pPr marL="95250" algn="ctr">
              <a:spcBef>
                <a:spcPct val="50000"/>
              </a:spcBef>
            </a:pPr>
            <a:r>
              <a:rPr lang="es-ES_tradnl" sz="1900" b="1" dirty="0" smtClean="0">
                <a:latin typeface="Soberana Sans" panose="02000000000000000000" pitchFamily="50" charset="0"/>
              </a:rPr>
              <a:t>Modificaciones en materia de Consejos de Cuenca</a:t>
            </a:r>
            <a:endParaRPr lang="es-ES_tradnl" altLang="es-MX" sz="1900" b="1" dirty="0">
              <a:latin typeface="Soberana Sans" panose="02000000000000000000" pitchFamily="50" charset="0"/>
            </a:endParaRPr>
          </a:p>
        </p:txBody>
      </p:sp>
      <p:sp>
        <p:nvSpPr>
          <p:cNvPr id="8" name="CuadroTexto 7"/>
          <p:cNvSpPr txBox="1"/>
          <p:nvPr/>
        </p:nvSpPr>
        <p:spPr>
          <a:xfrm>
            <a:off x="2281726" y="6581001"/>
            <a:ext cx="6862274" cy="276999"/>
          </a:xfrm>
          <a:prstGeom prst="rect">
            <a:avLst/>
          </a:prstGeom>
          <a:solidFill>
            <a:schemeClr val="tx2">
              <a:lumMod val="20000"/>
              <a:lumOff val="80000"/>
            </a:schemeClr>
          </a:solidFill>
        </p:spPr>
        <p:txBody>
          <a:bodyPr wrap="square" rtlCol="0">
            <a:spAutoFit/>
          </a:bodyPr>
          <a:lstStyle/>
          <a:p>
            <a:pPr algn="r"/>
            <a:r>
              <a:rPr lang="es-MX" sz="1200" b="1" dirty="0" smtClean="0">
                <a:latin typeface="Soberana Titular" panose="02000000000000000000" pitchFamily="50" charset="0"/>
              </a:rPr>
              <a:t>Coordinación General de Atención de Emergencias y Consejos de Cuenca</a:t>
            </a: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Tree>
    <p:extLst>
      <p:ext uri="{BB962C8B-B14F-4D97-AF65-F5344CB8AC3E}">
        <p14:creationId xmlns:p14="http://schemas.microsoft.com/office/powerpoint/2010/main" val="10654444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6 Grupo"/>
          <p:cNvGrpSpPr/>
          <p:nvPr/>
        </p:nvGrpSpPr>
        <p:grpSpPr>
          <a:xfrm>
            <a:off x="233332" y="1605505"/>
            <a:ext cx="7939068" cy="4871516"/>
            <a:chOff x="285720" y="1500174"/>
            <a:chExt cx="8643998" cy="4929222"/>
          </a:xfrm>
        </p:grpSpPr>
        <p:grpSp>
          <p:nvGrpSpPr>
            <p:cNvPr id="6" name="42 Grupo"/>
            <p:cNvGrpSpPr/>
            <p:nvPr/>
          </p:nvGrpSpPr>
          <p:grpSpPr>
            <a:xfrm>
              <a:off x="285720" y="1751410"/>
              <a:ext cx="5597525" cy="2736850"/>
              <a:chOff x="357158" y="1942311"/>
              <a:chExt cx="5597525" cy="2736850"/>
            </a:xfrm>
          </p:grpSpPr>
          <p:sp>
            <p:nvSpPr>
              <p:cNvPr id="25" name="Rectangle 12"/>
              <p:cNvSpPr>
                <a:spLocks noChangeArrowheads="1"/>
              </p:cNvSpPr>
              <p:nvPr/>
            </p:nvSpPr>
            <p:spPr bwMode="auto">
              <a:xfrm>
                <a:off x="357158" y="1942311"/>
                <a:ext cx="5597525" cy="2736850"/>
              </a:xfrm>
              <a:prstGeom prst="rect">
                <a:avLst/>
              </a:prstGeom>
              <a:noFill/>
              <a:ln w="25400" algn="ctr">
                <a:solidFill>
                  <a:schemeClr val="accent1"/>
                </a:solidFill>
                <a:prstDash val="sysDash"/>
                <a:miter lim="800000"/>
                <a:headEnd/>
                <a:tailEnd/>
              </a:ln>
              <a:effectLst/>
            </p:spPr>
            <p:txBody>
              <a:bodyPr wrap="none" anchor="ctr"/>
              <a:lstStyle/>
              <a:p>
                <a:pPr marL="0" marR="0" lvl="0" indent="0" algn="l" defTabSz="914399" eaLnBrk="1" fontAlgn="auto" latinLnBrk="0" hangingPunct="1">
                  <a:lnSpc>
                    <a:spcPct val="100000"/>
                  </a:lnSpc>
                  <a:spcBef>
                    <a:spcPts val="0"/>
                  </a:spcBef>
                  <a:spcAft>
                    <a:spcPts val="0"/>
                  </a:spcAft>
                  <a:buClrTx/>
                  <a:buSzTx/>
                  <a:buFontTx/>
                  <a:buNone/>
                  <a:tabLst/>
                  <a:defRPr/>
                </a:pPr>
                <a:endParaRPr kumimoji="0" lang="es-MX" sz="16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
            <p:nvSpPr>
              <p:cNvPr id="26" name="Rectangle 8"/>
              <p:cNvSpPr>
                <a:spLocks noChangeArrowheads="1"/>
              </p:cNvSpPr>
              <p:nvPr/>
            </p:nvSpPr>
            <p:spPr bwMode="auto">
              <a:xfrm>
                <a:off x="465108" y="2502699"/>
                <a:ext cx="2738438" cy="723900"/>
              </a:xfrm>
              <a:prstGeom prst="roundRect">
                <a:avLst>
                  <a:gd name="adj" fmla="val 10351"/>
                </a:avLst>
              </a:prstGeom>
              <a:solidFill>
                <a:srgbClr val="FFCC00">
                  <a:lumMod val="60000"/>
                  <a:lumOff val="4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nchorCtr="0"/>
              <a:lstStyle/>
              <a:p>
                <a:pPr marL="0" marR="0" lvl="0" indent="0" defTabSz="914399" eaLnBrk="0" fontAlgn="auto" latinLnBrk="0" hangingPunct="0">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SIETE VOCALES DEL GOBIERNO FEDERAL </a:t>
                </a:r>
                <a:endParaRPr kumimoji="0" lang="es-MX" sz="900" b="0" i="0" u="none" strike="noStrike" kern="0" cap="none" spc="0" normalizeH="0" baseline="0" noProof="0" dirty="0">
                  <a:ln>
                    <a:noFill/>
                  </a:ln>
                  <a:solidFill>
                    <a:sysClr val="windowText" lastClr="000000"/>
                  </a:solidFill>
                  <a:effectLst/>
                  <a:uLnTx/>
                  <a:uFillTx/>
                  <a:latin typeface="Arial" pitchFamily="34" charset="0"/>
                  <a:ea typeface="+mn-ea"/>
                  <a:cs typeface="+mn-cs"/>
                </a:endParaRPr>
              </a:p>
              <a:p>
                <a:pPr marL="0" marR="0" lvl="0" indent="0" algn="ctr" defTabSz="914399" eaLnBrk="0" fontAlgn="auto" latinLnBrk="0" hangingPunct="0">
                  <a:lnSpc>
                    <a:spcPct val="100000"/>
                  </a:lnSpc>
                  <a:spcBef>
                    <a:spcPts val="0"/>
                  </a:spcBef>
                  <a:spcAft>
                    <a:spcPts val="0"/>
                  </a:spcAft>
                  <a:buClrTx/>
                  <a:buSzTx/>
                  <a:buFontTx/>
                  <a:buNone/>
                  <a:tabLst/>
                  <a:defRPr/>
                </a:pPr>
                <a:r>
                  <a:rPr kumimoji="0" lang="es-MX" sz="900" b="0" i="0" u="none" strike="noStrike" kern="0" cap="none" spc="0" normalizeH="0" baseline="0" noProof="0" dirty="0">
                    <a:ln>
                      <a:noFill/>
                    </a:ln>
                    <a:solidFill>
                      <a:sysClr val="windowText" lastClr="000000"/>
                    </a:solidFill>
                    <a:effectLst/>
                    <a:uLnTx/>
                    <a:uFillTx/>
                    <a:latin typeface="Arial" pitchFamily="34" charset="0"/>
                    <a:ea typeface="+mn-ea"/>
                    <a:cs typeface="+mn-cs"/>
                  </a:rPr>
                  <a:t>SEMARNAT, SHCP, SEDESOL, Energía, Economía, Salud y SAGARPA.</a:t>
                </a:r>
              </a:p>
            </p:txBody>
          </p:sp>
          <p:sp>
            <p:nvSpPr>
              <p:cNvPr id="27" name="Rectangle 9"/>
              <p:cNvSpPr>
                <a:spLocks noChangeArrowheads="1"/>
              </p:cNvSpPr>
              <p:nvPr/>
            </p:nvSpPr>
            <p:spPr bwMode="auto">
              <a:xfrm>
                <a:off x="465108" y="3282161"/>
                <a:ext cx="2728913" cy="598488"/>
              </a:xfrm>
              <a:prstGeom prst="roundRect">
                <a:avLst>
                  <a:gd name="adj" fmla="val 15139"/>
                </a:avLst>
              </a:prstGeom>
              <a:solidFill>
                <a:srgbClr val="FFCC00">
                  <a:lumMod val="60000"/>
                  <a:lumOff val="4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defTabSz="914399" eaLnBrk="0" fontAlgn="auto" latinLnBrk="0" hangingPunct="0">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VOCALES DE LOS GOBIERNOS ESTATALES </a:t>
                </a:r>
              </a:p>
              <a:p>
                <a:pPr marL="0" marR="0" lvl="0" indent="0" algn="ctr" defTabSz="914399" eaLnBrk="0" fontAlgn="auto" latinLnBrk="0" hangingPunct="0">
                  <a:lnSpc>
                    <a:spcPct val="100000"/>
                  </a:lnSpc>
                  <a:spcBef>
                    <a:spcPts val="0"/>
                  </a:spcBef>
                  <a:spcAft>
                    <a:spcPts val="0"/>
                  </a:spcAft>
                  <a:buClrTx/>
                  <a:buSzTx/>
                  <a:buFontTx/>
                  <a:buNone/>
                  <a:tabLst/>
                  <a:defRPr/>
                </a:pPr>
                <a:r>
                  <a:rPr kumimoji="0" lang="es-MX" sz="900" b="0" i="0" u="none" strike="noStrike" kern="0" cap="none" spc="0" normalizeH="0" baseline="0" noProof="0" dirty="0">
                    <a:ln>
                      <a:noFill/>
                    </a:ln>
                    <a:solidFill>
                      <a:sysClr val="windowText" lastClr="000000"/>
                    </a:solidFill>
                    <a:effectLst/>
                    <a:uLnTx/>
                    <a:uFillTx/>
                    <a:latin typeface="Arial" pitchFamily="34" charset="0"/>
                    <a:ea typeface="+mn-ea"/>
                    <a:cs typeface="+mn-cs"/>
                  </a:rPr>
                  <a:t>Gobernadores de los Estados</a:t>
                </a:r>
              </a:p>
            </p:txBody>
          </p:sp>
          <p:sp>
            <p:nvSpPr>
              <p:cNvPr id="28" name="Rectangle 10"/>
              <p:cNvSpPr>
                <a:spLocks noChangeArrowheads="1"/>
              </p:cNvSpPr>
              <p:nvPr/>
            </p:nvSpPr>
            <p:spPr bwMode="auto">
              <a:xfrm>
                <a:off x="3340070" y="2518574"/>
                <a:ext cx="2528888" cy="2084388"/>
              </a:xfrm>
              <a:prstGeom prst="roundRect">
                <a:avLst>
                  <a:gd name="adj" fmla="val 6577"/>
                </a:avLst>
              </a:prstGeom>
              <a:solidFill>
                <a:srgbClr val="FFCC00">
                  <a:lumMod val="75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nchorCtr="0"/>
              <a:lstStyle/>
              <a:p>
                <a:pPr marL="0" marR="0" lvl="0" indent="0" algn="ctr" defTabSz="914399" eaLnBrk="0" fontAlgn="auto" latinLnBrk="0" hangingPunct="0">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mn-cs"/>
                  </a:rPr>
                  <a:t>VOCALES USUARIOS Y DE LA SOCIEDAD ORGANIZADA</a:t>
                </a:r>
                <a:endParaRPr kumimoji="0" lang="es-MX" sz="1000" b="0" i="0" u="none" strike="noStrike" kern="0" cap="none" spc="0" normalizeH="0" baseline="0" noProof="0" dirty="0">
                  <a:ln>
                    <a:noFill/>
                  </a:ln>
                  <a:solidFill>
                    <a:sysClr val="windowText" lastClr="000000"/>
                  </a:solidFill>
                  <a:effectLst/>
                  <a:uLnTx/>
                  <a:uFillTx/>
                  <a:latin typeface="Arial" pitchFamily="34" charset="0"/>
                  <a:ea typeface="+mn-ea"/>
                  <a:cs typeface="+mn-cs"/>
                </a:endParaRPr>
              </a:p>
              <a:p>
                <a:pPr marL="0" marR="0" lvl="0" indent="0" algn="ctr" defTabSz="914399" eaLnBrk="0" fontAlgn="auto" latinLnBrk="0" hangingPunct="0">
                  <a:lnSpc>
                    <a:spcPct val="100000"/>
                  </a:lnSpc>
                  <a:spcBef>
                    <a:spcPts val="0"/>
                  </a:spcBef>
                  <a:spcAft>
                    <a:spcPts val="0"/>
                  </a:spcAft>
                  <a:buClrTx/>
                  <a:buSzTx/>
                  <a:buFontTx/>
                  <a:buNone/>
                  <a:tabLst/>
                  <a:defRPr/>
                </a:pPr>
                <a:endParaRPr kumimoji="0" lang="es-MX" sz="1000" b="0" i="0" u="none" strike="noStrike" kern="0" cap="none" spc="0" normalizeH="0" baseline="0" noProof="0" dirty="0">
                  <a:ln>
                    <a:noFill/>
                  </a:ln>
                  <a:solidFill>
                    <a:sysClr val="windowText" lastClr="000000"/>
                  </a:solidFill>
                  <a:effectLst/>
                  <a:uLnTx/>
                  <a:uFillTx/>
                  <a:latin typeface="Arial" pitchFamily="34" charset="0"/>
                  <a:ea typeface="+mn-ea"/>
                  <a:cs typeface="+mn-cs"/>
                </a:endParaRPr>
              </a:p>
              <a:p>
                <a:pPr marL="0" marR="0" lvl="0" indent="0" algn="ctr" defTabSz="914399" eaLnBrk="0" fontAlgn="auto" latinLnBrk="0" hangingPunct="0">
                  <a:lnSpc>
                    <a:spcPct val="100000"/>
                  </a:lnSpc>
                  <a:spcBef>
                    <a:spcPts val="0"/>
                  </a:spcBef>
                  <a:spcAft>
                    <a:spcPts val="0"/>
                  </a:spcAft>
                  <a:buClrTx/>
                  <a:buSzTx/>
                  <a:buFontTx/>
                  <a:buNone/>
                  <a:tabLst/>
                  <a:defRPr/>
                </a:pPr>
                <a:r>
                  <a:rPr kumimoji="0" lang="es-MX" sz="1000" b="0" i="0" u="none" strike="noStrike" kern="0" cap="none" spc="0" normalizeH="0" baseline="0" noProof="0" dirty="0">
                    <a:ln>
                      <a:noFill/>
                    </a:ln>
                    <a:solidFill>
                      <a:sysClr val="windowText" lastClr="000000"/>
                    </a:solidFill>
                    <a:effectLst/>
                    <a:uLnTx/>
                    <a:uFillTx/>
                    <a:latin typeface="Arial" pitchFamily="34" charset="0"/>
                    <a:ea typeface="+mn-ea"/>
                    <a:cs typeface="+mn-cs"/>
                  </a:rPr>
                  <a:t>Vocales por uso de agua: Agrícola, doméstico, acuacultura, industrial, pecuario, público urbano  o servicios</a:t>
                </a:r>
              </a:p>
              <a:p>
                <a:pPr marL="0" marR="0" lvl="0" indent="0" algn="ctr" defTabSz="914399" eaLnBrk="0" fontAlgn="auto" latinLnBrk="0" hangingPunct="0">
                  <a:lnSpc>
                    <a:spcPct val="100000"/>
                  </a:lnSpc>
                  <a:spcBef>
                    <a:spcPts val="0"/>
                  </a:spcBef>
                  <a:spcAft>
                    <a:spcPts val="0"/>
                  </a:spcAft>
                  <a:buClrTx/>
                  <a:buSzTx/>
                  <a:buFontTx/>
                  <a:buNone/>
                  <a:tabLst/>
                  <a:defRPr/>
                </a:pPr>
                <a:endParaRPr kumimoji="0" lang="es-MX" sz="1000" b="0" i="0" u="none" strike="noStrike" kern="0" cap="none" spc="0" normalizeH="0" baseline="0" noProof="0" dirty="0">
                  <a:ln>
                    <a:noFill/>
                  </a:ln>
                  <a:solidFill>
                    <a:sysClr val="windowText" lastClr="000000"/>
                  </a:solidFill>
                  <a:effectLst/>
                  <a:uLnTx/>
                  <a:uFillTx/>
                  <a:latin typeface="Arial" pitchFamily="34" charset="0"/>
                  <a:ea typeface="+mn-ea"/>
                  <a:cs typeface="+mn-cs"/>
                </a:endParaRPr>
              </a:p>
              <a:p>
                <a:pPr marL="0" marR="0" lvl="0" indent="0" algn="ctr" defTabSz="914399" eaLnBrk="0" fontAlgn="auto" latinLnBrk="0" hangingPunct="0">
                  <a:lnSpc>
                    <a:spcPct val="100000"/>
                  </a:lnSpc>
                  <a:spcBef>
                    <a:spcPts val="0"/>
                  </a:spcBef>
                  <a:spcAft>
                    <a:spcPts val="0"/>
                  </a:spcAft>
                  <a:buClrTx/>
                  <a:buSzTx/>
                  <a:buFontTx/>
                  <a:buNone/>
                  <a:tabLst/>
                  <a:defRPr/>
                </a:pPr>
                <a:r>
                  <a:rPr kumimoji="0" lang="es-MX" sz="1000" b="0" i="0" u="none" strike="noStrike" kern="0" cap="none" spc="0" normalizeH="0" baseline="0" noProof="0" dirty="0">
                    <a:ln>
                      <a:noFill/>
                    </a:ln>
                    <a:solidFill>
                      <a:sysClr val="windowText" lastClr="000000"/>
                    </a:solidFill>
                    <a:effectLst/>
                    <a:uLnTx/>
                    <a:uFillTx/>
                    <a:latin typeface="Arial" pitchFamily="34" charset="0"/>
                    <a:ea typeface="+mn-ea"/>
                    <a:cs typeface="+mn-cs"/>
                  </a:rPr>
                  <a:t>Vocales de los sectores: Pro Equidad de Género, Indígena,  Ambientalistas o Ecologistas o Forestal</a:t>
                </a:r>
              </a:p>
            </p:txBody>
          </p:sp>
          <p:sp>
            <p:nvSpPr>
              <p:cNvPr id="29" name="Rectangle 11"/>
              <p:cNvSpPr>
                <a:spLocks noChangeArrowheads="1"/>
              </p:cNvSpPr>
              <p:nvPr/>
            </p:nvSpPr>
            <p:spPr bwMode="auto">
              <a:xfrm>
                <a:off x="465108" y="3936211"/>
                <a:ext cx="2719388" cy="666750"/>
              </a:xfrm>
              <a:prstGeom prst="roundRect">
                <a:avLst/>
              </a:prstGeom>
              <a:solidFill>
                <a:srgbClr val="FFCC00">
                  <a:lumMod val="60000"/>
                  <a:lumOff val="4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nchorCtr="0"/>
              <a:lstStyle/>
              <a:p>
                <a:pPr marL="0" marR="0" lvl="0" indent="0" algn="ctr" defTabSz="914399" eaLnBrk="0" fontAlgn="auto" latinLnBrk="0" hangingPunct="0">
                  <a:lnSpc>
                    <a:spcPct val="100000"/>
                  </a:lnSpc>
                  <a:spcBef>
                    <a:spcPts val="0"/>
                  </a:spcBef>
                  <a:spcAft>
                    <a:spcPts val="0"/>
                  </a:spcAft>
                  <a:buClrTx/>
                  <a:buSzTx/>
                  <a:buFontTx/>
                  <a:buNone/>
                  <a:tabLst/>
                  <a:defRPr/>
                </a:pPr>
                <a:r>
                  <a:rPr kumimoji="0" lang="es-MX" sz="800" b="1" i="0" u="none" strike="noStrike" kern="0" cap="none" spc="0" normalizeH="0" baseline="0" noProof="0" dirty="0">
                    <a:ln>
                      <a:noFill/>
                    </a:ln>
                    <a:solidFill>
                      <a:sysClr val="windowText" lastClr="000000"/>
                    </a:solidFill>
                    <a:effectLst/>
                    <a:uLnTx/>
                    <a:uFillTx/>
                    <a:latin typeface="Arial" pitchFamily="34" charset="0"/>
                    <a:ea typeface="+mn-ea"/>
                    <a:cs typeface="+mn-cs"/>
                  </a:rPr>
                  <a:t>VOCALES DE LOS GOBIERNOS MUNICIPALES </a:t>
                </a:r>
              </a:p>
              <a:p>
                <a:pPr marL="0" marR="0" lvl="0" indent="0" algn="ctr" defTabSz="914399" eaLnBrk="0" fontAlgn="auto" latinLnBrk="0" hangingPunct="0">
                  <a:lnSpc>
                    <a:spcPct val="100000"/>
                  </a:lnSpc>
                  <a:spcBef>
                    <a:spcPts val="0"/>
                  </a:spcBef>
                  <a:spcAft>
                    <a:spcPts val="0"/>
                  </a:spcAft>
                  <a:buClrTx/>
                  <a:buSzTx/>
                  <a:buFontTx/>
                  <a:buNone/>
                  <a:tabLst/>
                  <a:defRPr/>
                </a:pPr>
                <a:r>
                  <a:rPr kumimoji="0" lang="es-MX" sz="800" b="0" i="0" u="none" strike="noStrike" kern="0" cap="none" spc="0" normalizeH="0" baseline="0" noProof="0" dirty="0">
                    <a:ln>
                      <a:noFill/>
                    </a:ln>
                    <a:solidFill>
                      <a:sysClr val="windowText" lastClr="000000"/>
                    </a:solidFill>
                    <a:effectLst/>
                    <a:uLnTx/>
                    <a:uFillTx/>
                    <a:latin typeface="Arial" pitchFamily="34" charset="0"/>
                    <a:ea typeface="+mn-ea"/>
                    <a:cs typeface="+mn-cs"/>
                  </a:rPr>
                  <a:t>Presidente o Presidentes Municipales por cada entidad federativa</a:t>
                </a:r>
              </a:p>
            </p:txBody>
          </p:sp>
          <p:sp>
            <p:nvSpPr>
              <p:cNvPr id="30" name="Rectangle 15"/>
              <p:cNvSpPr>
                <a:spLocks noChangeArrowheads="1"/>
              </p:cNvSpPr>
              <p:nvPr/>
            </p:nvSpPr>
            <p:spPr bwMode="auto">
              <a:xfrm>
                <a:off x="465108" y="2018511"/>
                <a:ext cx="5365750" cy="428625"/>
              </a:xfrm>
              <a:prstGeom prst="roundRect">
                <a:avLst/>
              </a:prstGeom>
              <a:solidFill>
                <a:srgbClr val="00B05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ctr" defTabSz="914399" eaLnBrk="0" fontAlgn="auto" latinLnBrk="0" hangingPunct="0">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mn-cs"/>
                  </a:rPr>
                  <a:t>COMITÉ DIRECTIVO </a:t>
                </a:r>
                <a:endParaRPr kumimoji="0" lang="es-MX" sz="1000" b="0" i="0" u="none" strike="noStrike" kern="0" cap="none" spc="0" normalizeH="0" baseline="0" noProof="0" dirty="0">
                  <a:ln>
                    <a:noFill/>
                  </a:ln>
                  <a:solidFill>
                    <a:sysClr val="windowText" lastClr="000000"/>
                  </a:solidFill>
                  <a:effectLst/>
                  <a:uLnTx/>
                  <a:uFillTx/>
                  <a:latin typeface="Arial" pitchFamily="34" charset="0"/>
                  <a:ea typeface="+mn-ea"/>
                  <a:cs typeface="+mn-cs"/>
                </a:endParaRPr>
              </a:p>
              <a:p>
                <a:pPr marL="0" marR="0" lvl="0" indent="0" algn="ctr" defTabSz="914399" eaLnBrk="0" fontAlgn="auto" latinLnBrk="0" hangingPunct="0">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mn-cs"/>
                  </a:rPr>
                  <a:t>Presidente y Secretario Técnico</a:t>
                </a:r>
              </a:p>
            </p:txBody>
          </p:sp>
        </p:grpSp>
        <p:sp>
          <p:nvSpPr>
            <p:cNvPr id="7" name="AutoShape 2"/>
            <p:cNvSpPr>
              <a:spLocks noChangeArrowheads="1"/>
            </p:cNvSpPr>
            <p:nvPr/>
          </p:nvSpPr>
          <p:spPr bwMode="auto">
            <a:xfrm>
              <a:off x="552422" y="4572008"/>
              <a:ext cx="5143536" cy="285752"/>
            </a:xfrm>
            <a:prstGeom prst="roundRect">
              <a:avLst>
                <a:gd name="adj" fmla="val 4690"/>
              </a:avLst>
            </a:prstGeom>
            <a:gradFill rotWithShape="1">
              <a:gsLst>
                <a:gs pos="0">
                  <a:srgbClr val="A8CDD7">
                    <a:shade val="58000"/>
                    <a:satMod val="150000"/>
                  </a:srgbClr>
                </a:gs>
                <a:gs pos="72000">
                  <a:srgbClr val="A8CDD7">
                    <a:tint val="90000"/>
                    <a:satMod val="135000"/>
                  </a:srgbClr>
                </a:gs>
                <a:gs pos="100000">
                  <a:srgbClr val="A8CDD7">
                    <a:tint val="80000"/>
                    <a:satMod val="155000"/>
                  </a:srgbClr>
                </a:gs>
              </a:gsLst>
              <a:lin ang="16200000" scaled="0"/>
            </a:gradFill>
            <a:ln>
              <a:noFill/>
              <a:headEnd/>
              <a:tailEnd/>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anchor="ctr"/>
            <a:lstStyle/>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mn-cs"/>
                </a:rPr>
                <a:t>Comisión de Operación y </a:t>
              </a:r>
              <a:r>
                <a:rPr kumimoji="0" lang="es-MX" sz="1000" b="1" i="0" u="none" strike="noStrike" kern="0" cap="none" spc="0" normalizeH="0" baseline="0" noProof="0" dirty="0" smtClean="0">
                  <a:ln>
                    <a:noFill/>
                  </a:ln>
                  <a:solidFill>
                    <a:sysClr val="windowText" lastClr="000000"/>
                  </a:solidFill>
                  <a:effectLst/>
                  <a:uLnTx/>
                  <a:uFillTx/>
                  <a:latin typeface="Arial" pitchFamily="34" charset="0"/>
                  <a:ea typeface="+mn-ea"/>
                  <a:cs typeface="+mn-cs"/>
                </a:rPr>
                <a:t>Vigilancia (Antes GSE</a:t>
              </a: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mn-cs"/>
                </a:rPr>
                <a:t>)</a:t>
              </a:r>
            </a:p>
          </p:txBody>
        </p:sp>
        <p:sp>
          <p:nvSpPr>
            <p:cNvPr id="8" name="AutoShape 3"/>
            <p:cNvSpPr>
              <a:spLocks noChangeArrowheads="1"/>
            </p:cNvSpPr>
            <p:nvPr/>
          </p:nvSpPr>
          <p:spPr bwMode="auto">
            <a:xfrm>
              <a:off x="5972185" y="1833952"/>
              <a:ext cx="1285884" cy="2571767"/>
            </a:xfrm>
            <a:prstGeom prst="leftArrow">
              <a:avLst>
                <a:gd name="adj1" fmla="val 100000"/>
                <a:gd name="adj2" fmla="val 28666"/>
              </a:avLst>
            </a:prstGeom>
            <a:solidFill>
              <a:schemeClr val="accent1">
                <a:lumMod val="40000"/>
                <a:lumOff val="60000"/>
              </a:schemeClr>
            </a:solidFill>
            <a:ln>
              <a:noFill/>
              <a:headEnd/>
              <a:tailEnd/>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anchor="ctr"/>
            <a:lstStyle/>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1050" b="1" i="0" u="none" strike="noStrike" kern="0" cap="none" spc="0" normalizeH="0" baseline="0" noProof="0" dirty="0">
                  <a:ln>
                    <a:noFill/>
                  </a:ln>
                  <a:solidFill>
                    <a:sysClr val="windowText" lastClr="000000"/>
                  </a:solidFill>
                  <a:effectLst/>
                  <a:uLnTx/>
                  <a:uFillTx/>
                  <a:latin typeface="Arial" pitchFamily="34" charset="0"/>
                  <a:ea typeface="+mn-ea"/>
                  <a:cs typeface="+mn-cs"/>
                </a:rPr>
                <a:t>Asamblea General de Usuarios</a:t>
              </a:r>
            </a:p>
          </p:txBody>
        </p:sp>
        <p:sp>
          <p:nvSpPr>
            <p:cNvPr id="9" name="AutoShape 14"/>
            <p:cNvSpPr>
              <a:spLocks noChangeArrowheads="1"/>
            </p:cNvSpPr>
            <p:nvPr/>
          </p:nvSpPr>
          <p:spPr bwMode="auto">
            <a:xfrm>
              <a:off x="400021" y="5376876"/>
              <a:ext cx="1214446" cy="358775"/>
            </a:xfrm>
            <a:prstGeom prst="roundRect">
              <a:avLst>
                <a:gd name="adj" fmla="val 4690"/>
              </a:avLst>
            </a:prstGeom>
            <a:gradFill rotWithShape="1">
              <a:gsLst>
                <a:gs pos="0">
                  <a:srgbClr val="B0CCB0">
                    <a:shade val="58000"/>
                    <a:satMod val="150000"/>
                  </a:srgbClr>
                </a:gs>
                <a:gs pos="72000">
                  <a:srgbClr val="B0CCB0">
                    <a:tint val="90000"/>
                    <a:satMod val="135000"/>
                  </a:srgbClr>
                </a:gs>
                <a:gs pos="100000">
                  <a:srgbClr val="B0CCB0">
                    <a:tint val="80000"/>
                    <a:satMod val="155000"/>
                  </a:srgbClr>
                </a:gs>
              </a:gsLst>
              <a:lin ang="16200000" scaled="0"/>
            </a:gradFill>
            <a:ln>
              <a:noFill/>
              <a:headEnd/>
              <a:tailEnd/>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anchor="ctr"/>
            <a:lstStyle/>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Gerencia Operativa</a:t>
              </a:r>
            </a:p>
          </p:txBody>
        </p:sp>
        <p:sp>
          <p:nvSpPr>
            <p:cNvPr id="10" name="Line 34"/>
            <p:cNvSpPr>
              <a:spLocks noChangeShapeType="1"/>
            </p:cNvSpPr>
            <p:nvPr/>
          </p:nvSpPr>
          <p:spPr bwMode="auto">
            <a:xfrm flipH="1" flipV="1">
              <a:off x="1000100" y="4857760"/>
              <a:ext cx="0" cy="500066"/>
            </a:xfrm>
            <a:prstGeom prst="line">
              <a:avLst/>
            </a:prstGeom>
            <a:noFill/>
            <a:ln w="28575">
              <a:solidFill>
                <a:schemeClr val="tx2"/>
              </a:solidFill>
              <a:round/>
              <a:headEnd type="stealth"/>
              <a:tailEnd type="stealth" w="med" len="med"/>
            </a:ln>
            <a:effectLst/>
          </p:spPr>
          <p:txBody>
            <a:bodyPr wrap="none"/>
            <a:lstStyle/>
            <a:p>
              <a:pPr marL="0" marR="0" lvl="0" indent="0" algn="l" defTabSz="914399" eaLnBrk="1" fontAlgn="auto" latinLnBrk="0" hangingPunct="1">
                <a:lnSpc>
                  <a:spcPct val="100000"/>
                </a:lnSpc>
                <a:spcBef>
                  <a:spcPts val="0"/>
                </a:spcBef>
                <a:spcAft>
                  <a:spcPts val="0"/>
                </a:spcAft>
                <a:buClrTx/>
                <a:buSzTx/>
                <a:buFontTx/>
                <a:buNone/>
                <a:tabLst/>
                <a:defRPr/>
              </a:pPr>
              <a:endParaRPr kumimoji="0" lang="es-MX" sz="16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grpSp>
          <p:nvGrpSpPr>
            <p:cNvPr id="11" name="45 Grupo"/>
            <p:cNvGrpSpPr/>
            <p:nvPr/>
          </p:nvGrpSpPr>
          <p:grpSpPr>
            <a:xfrm>
              <a:off x="1928794" y="5357826"/>
              <a:ext cx="4714908" cy="1071570"/>
              <a:chOff x="1928794" y="5143512"/>
              <a:chExt cx="4714908" cy="1071570"/>
            </a:xfrm>
          </p:grpSpPr>
          <p:grpSp>
            <p:nvGrpSpPr>
              <p:cNvPr id="20" name="44 Grupo"/>
              <p:cNvGrpSpPr/>
              <p:nvPr/>
            </p:nvGrpSpPr>
            <p:grpSpPr>
              <a:xfrm>
                <a:off x="2013742" y="5280835"/>
                <a:ext cx="4545013" cy="796925"/>
                <a:chOff x="2027251" y="5286388"/>
                <a:chExt cx="4545013" cy="796925"/>
              </a:xfrm>
            </p:grpSpPr>
            <p:sp>
              <p:nvSpPr>
                <p:cNvPr id="22" name="AutoShape 5"/>
                <p:cNvSpPr>
                  <a:spLocks noChangeArrowheads="1"/>
                </p:cNvSpPr>
                <p:nvPr/>
              </p:nvSpPr>
              <p:spPr bwMode="auto">
                <a:xfrm>
                  <a:off x="5203839" y="5287181"/>
                  <a:ext cx="1368425" cy="795338"/>
                </a:xfrm>
                <a:prstGeom prst="roundRect">
                  <a:avLst>
                    <a:gd name="adj" fmla="val 5093"/>
                  </a:avLst>
                </a:prstGeom>
                <a:solidFill>
                  <a:srgbClr val="00B0F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Comités Técnicos de Aguas del Subsuelo o Subterráneas (COTAS)</a:t>
                  </a:r>
                  <a:endParaRPr kumimoji="0" lang="es-ES" sz="900" b="0" i="0" u="none" strike="noStrike" kern="0" cap="none" spc="0" normalizeH="0" baseline="0" noProof="0" dirty="0">
                    <a:ln>
                      <a:noFill/>
                    </a:ln>
                    <a:solidFill>
                      <a:sysClr val="windowText" lastClr="000000"/>
                    </a:solidFill>
                    <a:effectLst/>
                    <a:uLnTx/>
                    <a:uFillTx/>
                    <a:latin typeface="Arial" pitchFamily="34" charset="0"/>
                    <a:ea typeface="+mn-ea"/>
                    <a:cs typeface="+mn-cs"/>
                  </a:endParaRPr>
                </a:p>
              </p:txBody>
            </p:sp>
            <p:sp>
              <p:nvSpPr>
                <p:cNvPr id="23" name="AutoShape 6"/>
                <p:cNvSpPr>
                  <a:spLocks noChangeArrowheads="1"/>
                </p:cNvSpPr>
                <p:nvPr/>
              </p:nvSpPr>
              <p:spPr bwMode="auto">
                <a:xfrm>
                  <a:off x="3543313" y="5286388"/>
                  <a:ext cx="1512888" cy="796925"/>
                </a:xfrm>
                <a:prstGeom prst="roundRect">
                  <a:avLst>
                    <a:gd name="adj" fmla="val 5093"/>
                  </a:avLst>
                </a:prstGeom>
                <a:solidFill>
                  <a:srgbClr val="EAEBDE">
                    <a:lumMod val="5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Comités de Cuenca</a:t>
                  </a:r>
                </a:p>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Y Comités de Playas Limpias</a:t>
                  </a:r>
                </a:p>
              </p:txBody>
            </p:sp>
            <p:sp>
              <p:nvSpPr>
                <p:cNvPr id="24" name="AutoShape 13"/>
                <p:cNvSpPr>
                  <a:spLocks noChangeArrowheads="1"/>
                </p:cNvSpPr>
                <p:nvPr/>
              </p:nvSpPr>
              <p:spPr bwMode="auto">
                <a:xfrm>
                  <a:off x="2027251" y="5286388"/>
                  <a:ext cx="1368425" cy="796925"/>
                </a:xfrm>
                <a:prstGeom prst="roundRect">
                  <a:avLst>
                    <a:gd name="adj" fmla="val 5093"/>
                  </a:avLst>
                </a:prstGeom>
                <a:solidFill>
                  <a:srgbClr val="EAEBDE">
                    <a:lumMod val="5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Comisiones de Cuenca</a:t>
                  </a:r>
                </a:p>
              </p:txBody>
            </p:sp>
          </p:grpSp>
          <p:sp>
            <p:nvSpPr>
              <p:cNvPr id="21" name="22 Rectángulo redondeado"/>
              <p:cNvSpPr/>
              <p:nvPr/>
            </p:nvSpPr>
            <p:spPr>
              <a:xfrm>
                <a:off x="1928794" y="5143512"/>
                <a:ext cx="4714908" cy="1071570"/>
              </a:xfrm>
              <a:prstGeom prst="roundRect">
                <a:avLst>
                  <a:gd name="adj" fmla="val 9556"/>
                </a:avLst>
              </a:prstGeom>
              <a:noFill/>
              <a:ln w="38100" cap="flat" cmpd="sng" algn="ctr">
                <a:solidFill>
                  <a:schemeClr val="accent1"/>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 lastClr="FFFFFF"/>
                  </a:solidFill>
                  <a:effectLst/>
                  <a:uLnTx/>
                  <a:uFillTx/>
                  <a:latin typeface="Rockwell"/>
                  <a:ea typeface="+mn-ea"/>
                  <a:cs typeface="+mn-cs"/>
                </a:endParaRPr>
              </a:p>
            </p:txBody>
          </p:sp>
        </p:grpSp>
        <p:sp>
          <p:nvSpPr>
            <p:cNvPr id="12" name="13 Flecha arriba y abajo"/>
            <p:cNvSpPr/>
            <p:nvPr/>
          </p:nvSpPr>
          <p:spPr>
            <a:xfrm>
              <a:off x="3857620" y="4857760"/>
              <a:ext cx="285752" cy="500066"/>
            </a:xfrm>
            <a:prstGeom prst="upDownArrow">
              <a:avLst/>
            </a:prstGeom>
            <a:solidFill>
              <a:srgbClr val="72A376"/>
            </a:solidFill>
            <a:ln w="38100" cap="flat" cmpd="sng" algn="ctr">
              <a:solidFill>
                <a:srgbClr val="72A37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 lastClr="FFFFFF"/>
                </a:solidFill>
                <a:effectLst/>
                <a:uLnTx/>
                <a:uFillTx/>
                <a:latin typeface="Rockwell"/>
                <a:ea typeface="+mn-ea"/>
                <a:cs typeface="+mn-cs"/>
              </a:endParaRPr>
            </a:p>
          </p:txBody>
        </p:sp>
        <p:sp>
          <p:nvSpPr>
            <p:cNvPr id="13" name="14 Flecha doblada"/>
            <p:cNvSpPr/>
            <p:nvPr/>
          </p:nvSpPr>
          <p:spPr>
            <a:xfrm rot="10800000">
              <a:off x="6810391" y="4929197"/>
              <a:ext cx="1500198" cy="1500198"/>
            </a:xfrm>
            <a:prstGeom prst="bentArrow">
              <a:avLst>
                <a:gd name="adj1" fmla="val 12451"/>
                <a:gd name="adj2" fmla="val 25784"/>
                <a:gd name="adj3" fmla="val 21863"/>
                <a:gd name="adj4" fmla="val 38260"/>
              </a:avLst>
            </a:prstGeom>
            <a:solidFill>
              <a:srgbClr val="72A376"/>
            </a:solidFill>
            <a:ln w="38100" cap="flat" cmpd="sng" algn="ctr">
              <a:solidFill>
                <a:srgbClr val="72A37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 lastClr="FFFFFF"/>
                </a:solidFill>
                <a:effectLst/>
                <a:uLnTx/>
                <a:uFillTx/>
                <a:latin typeface="Rockwell"/>
                <a:ea typeface="+mn-ea"/>
                <a:cs typeface="+mn-cs"/>
              </a:endParaRPr>
            </a:p>
          </p:txBody>
        </p:sp>
        <p:grpSp>
          <p:nvGrpSpPr>
            <p:cNvPr id="14" name="49 Grupo"/>
            <p:cNvGrpSpPr/>
            <p:nvPr/>
          </p:nvGrpSpPr>
          <p:grpSpPr>
            <a:xfrm>
              <a:off x="7358082" y="1500174"/>
              <a:ext cx="1571636" cy="3286148"/>
              <a:chOff x="7358082" y="1500174"/>
              <a:chExt cx="1571636" cy="3286148"/>
            </a:xfrm>
          </p:grpSpPr>
          <p:grpSp>
            <p:nvGrpSpPr>
              <p:cNvPr id="15" name="41 Grupo"/>
              <p:cNvGrpSpPr/>
              <p:nvPr/>
            </p:nvGrpSpPr>
            <p:grpSpPr>
              <a:xfrm>
                <a:off x="7469232" y="1691075"/>
                <a:ext cx="1349336" cy="2904346"/>
                <a:chOff x="7429520" y="1881976"/>
                <a:chExt cx="1349336" cy="2904346"/>
              </a:xfrm>
            </p:grpSpPr>
            <p:sp>
              <p:nvSpPr>
                <p:cNvPr id="17" name="AutoShape 4"/>
                <p:cNvSpPr>
                  <a:spLocks noChangeArrowheads="1"/>
                </p:cNvSpPr>
                <p:nvPr/>
              </p:nvSpPr>
              <p:spPr bwMode="auto">
                <a:xfrm>
                  <a:off x="7429520" y="1881976"/>
                  <a:ext cx="1349336" cy="857256"/>
                </a:xfrm>
                <a:prstGeom prst="leftArrow">
                  <a:avLst>
                    <a:gd name="adj1" fmla="val 100000"/>
                    <a:gd name="adj2" fmla="val 21111"/>
                  </a:avLst>
                </a:prstGeom>
                <a:gradFill rotWithShape="1">
                  <a:gsLst>
                    <a:gs pos="0">
                      <a:srgbClr val="F5EBC1">
                        <a:shade val="51000"/>
                        <a:satMod val="130000"/>
                      </a:srgbClr>
                    </a:gs>
                    <a:gs pos="80000">
                      <a:srgbClr val="F5EBC1">
                        <a:shade val="93000"/>
                        <a:satMod val="130000"/>
                      </a:srgbClr>
                    </a:gs>
                    <a:gs pos="100000">
                      <a:srgbClr val="F5EBC1">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Comités </a:t>
                  </a:r>
                  <a:r>
                    <a:rPr kumimoji="0" lang="es-MX" sz="900" b="1" i="0" u="none" strike="noStrike" kern="0" cap="none" spc="0" normalizeH="0" baseline="0" noProof="0" dirty="0" smtClean="0">
                      <a:ln>
                        <a:noFill/>
                      </a:ln>
                      <a:solidFill>
                        <a:sysClr val="windowText" lastClr="000000"/>
                      </a:solidFill>
                      <a:effectLst/>
                      <a:uLnTx/>
                      <a:uFillTx/>
                      <a:latin typeface="Arial" pitchFamily="34" charset="0"/>
                      <a:ea typeface="+mn-ea"/>
                      <a:cs typeface="+mn-cs"/>
                    </a:rPr>
                    <a:t>locales y subregionales </a:t>
                  </a: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de Usuarios </a:t>
                  </a:r>
                  <a:r>
                    <a:rPr kumimoji="0" lang="es-MX" sz="900" b="1" i="0" u="none" strike="noStrike" kern="0" cap="none" spc="0" normalizeH="0" baseline="0" noProof="0" dirty="0" smtClean="0">
                      <a:ln>
                        <a:noFill/>
                      </a:ln>
                      <a:solidFill>
                        <a:sysClr val="windowText" lastClr="000000"/>
                      </a:solidFill>
                      <a:effectLst/>
                      <a:uLnTx/>
                      <a:uFillTx/>
                      <a:latin typeface="Arial" pitchFamily="34" charset="0"/>
                    </a:rPr>
                    <a:t>/ sociedad organizada</a:t>
                  </a:r>
                  <a:endPar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endParaRPr>
                </a:p>
              </p:txBody>
            </p:sp>
            <p:sp>
              <p:nvSpPr>
                <p:cNvPr id="18" name="AutoShape 4"/>
                <p:cNvSpPr>
                  <a:spLocks noChangeArrowheads="1"/>
                </p:cNvSpPr>
                <p:nvPr/>
              </p:nvSpPr>
              <p:spPr bwMode="auto">
                <a:xfrm>
                  <a:off x="7429520" y="2905521"/>
                  <a:ext cx="1349336" cy="857256"/>
                </a:xfrm>
                <a:prstGeom prst="leftArrow">
                  <a:avLst>
                    <a:gd name="adj1" fmla="val 100000"/>
                    <a:gd name="adj2" fmla="val 21111"/>
                  </a:avLst>
                </a:prstGeom>
                <a:gradFill rotWithShape="1">
                  <a:gsLst>
                    <a:gs pos="0">
                      <a:srgbClr val="F5EBC1">
                        <a:shade val="51000"/>
                        <a:satMod val="130000"/>
                      </a:srgbClr>
                    </a:gs>
                    <a:gs pos="80000">
                      <a:srgbClr val="F5EBC1">
                        <a:shade val="93000"/>
                        <a:satMod val="130000"/>
                      </a:srgbClr>
                    </a:gs>
                    <a:gs pos="100000">
                      <a:srgbClr val="F5EBC1">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Comités </a:t>
                  </a:r>
                  <a:r>
                    <a:rPr kumimoji="0" lang="es-MX" sz="900" b="1" i="0" u="none" strike="noStrike" kern="0" cap="none" spc="0" normalizeH="0" baseline="0" noProof="0" dirty="0" smtClean="0">
                      <a:ln>
                        <a:noFill/>
                      </a:ln>
                      <a:solidFill>
                        <a:sysClr val="windowText" lastClr="000000"/>
                      </a:solidFill>
                      <a:effectLst/>
                      <a:uLnTx/>
                      <a:uFillTx/>
                      <a:latin typeface="Arial" pitchFamily="34" charset="0"/>
                      <a:ea typeface="+mn-ea"/>
                      <a:cs typeface="+mn-cs"/>
                    </a:rPr>
                    <a:t>locales y subregionales </a:t>
                  </a: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de Usuarios </a:t>
                  </a:r>
                  <a:r>
                    <a:rPr kumimoji="0" lang="es-MX" sz="900" b="1" i="0" u="none" strike="noStrike" kern="0" cap="none" spc="0" normalizeH="0" baseline="0" noProof="0" dirty="0" smtClean="0">
                      <a:ln>
                        <a:noFill/>
                      </a:ln>
                      <a:solidFill>
                        <a:sysClr val="windowText" lastClr="000000"/>
                      </a:solidFill>
                      <a:effectLst/>
                      <a:uLnTx/>
                      <a:uFillTx/>
                      <a:latin typeface="Arial" pitchFamily="34" charset="0"/>
                    </a:rPr>
                    <a:t>/ sociedad organizada</a:t>
                  </a:r>
                  <a:endPar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endParaRPr>
                </a:p>
              </p:txBody>
            </p:sp>
            <p:sp>
              <p:nvSpPr>
                <p:cNvPr id="19" name="AutoShape 4"/>
                <p:cNvSpPr>
                  <a:spLocks noChangeArrowheads="1"/>
                </p:cNvSpPr>
                <p:nvPr/>
              </p:nvSpPr>
              <p:spPr bwMode="auto">
                <a:xfrm>
                  <a:off x="7429520" y="3929066"/>
                  <a:ext cx="1349336" cy="857256"/>
                </a:xfrm>
                <a:prstGeom prst="leftArrow">
                  <a:avLst>
                    <a:gd name="adj1" fmla="val 100000"/>
                    <a:gd name="adj2" fmla="val 21111"/>
                  </a:avLst>
                </a:prstGeom>
                <a:gradFill rotWithShape="1">
                  <a:gsLst>
                    <a:gs pos="0">
                      <a:srgbClr val="F5EBC1">
                        <a:shade val="51000"/>
                        <a:satMod val="130000"/>
                      </a:srgbClr>
                    </a:gs>
                    <a:gs pos="80000">
                      <a:srgbClr val="F5EBC1">
                        <a:shade val="93000"/>
                        <a:satMod val="130000"/>
                      </a:srgbClr>
                    </a:gs>
                    <a:gs pos="100000">
                      <a:srgbClr val="F5EBC1">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399"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Comités </a:t>
                  </a:r>
                  <a:r>
                    <a:rPr kumimoji="0" lang="es-MX" sz="900" b="1" i="0" u="none" strike="noStrike" kern="0" cap="none" spc="0" normalizeH="0" baseline="0" noProof="0" dirty="0" smtClean="0">
                      <a:ln>
                        <a:noFill/>
                      </a:ln>
                      <a:solidFill>
                        <a:sysClr val="windowText" lastClr="000000"/>
                      </a:solidFill>
                      <a:effectLst/>
                      <a:uLnTx/>
                      <a:uFillTx/>
                      <a:latin typeface="Arial" pitchFamily="34" charset="0"/>
                      <a:ea typeface="+mn-ea"/>
                      <a:cs typeface="+mn-cs"/>
                    </a:rPr>
                    <a:t>locales y subregionales </a:t>
                  </a:r>
                  <a:r>
                    <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rPr>
                    <a:t>de Usuarios </a:t>
                  </a:r>
                  <a:r>
                    <a:rPr kumimoji="0" lang="es-MX" sz="900" b="1" i="0" u="none" strike="noStrike" kern="0" cap="none" spc="0" normalizeH="0" baseline="0" noProof="0" dirty="0" smtClean="0">
                      <a:ln>
                        <a:noFill/>
                      </a:ln>
                      <a:solidFill>
                        <a:sysClr val="windowText" lastClr="000000"/>
                      </a:solidFill>
                      <a:effectLst/>
                      <a:uLnTx/>
                      <a:uFillTx/>
                      <a:latin typeface="Arial" pitchFamily="34" charset="0"/>
                    </a:rPr>
                    <a:t>/ sociedad organizada</a:t>
                  </a:r>
                  <a:endParaRPr kumimoji="0" lang="es-MX" sz="900" b="1" i="0" u="none" strike="noStrike" kern="0" cap="none" spc="0" normalizeH="0" baseline="0" noProof="0" dirty="0">
                    <a:ln>
                      <a:noFill/>
                    </a:ln>
                    <a:solidFill>
                      <a:sysClr val="windowText" lastClr="000000"/>
                    </a:solidFill>
                    <a:effectLst/>
                    <a:uLnTx/>
                    <a:uFillTx/>
                    <a:latin typeface="Arial" pitchFamily="34" charset="0"/>
                    <a:ea typeface="+mn-ea"/>
                    <a:cs typeface="+mn-cs"/>
                  </a:endParaRPr>
                </a:p>
              </p:txBody>
            </p:sp>
          </p:grpSp>
          <p:sp>
            <p:nvSpPr>
              <p:cNvPr id="16" name="17 Rectángulo redondeado"/>
              <p:cNvSpPr/>
              <p:nvPr/>
            </p:nvSpPr>
            <p:spPr>
              <a:xfrm>
                <a:off x="7358082" y="1500174"/>
                <a:ext cx="1571636" cy="3286148"/>
              </a:xfrm>
              <a:prstGeom prst="roundRect">
                <a:avLst/>
              </a:prstGeom>
              <a:noFill/>
              <a:ln w="38100" cap="flat" cmpd="sng" algn="ctr">
                <a:solidFill>
                  <a:schemeClr val="accent1"/>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 lastClr="FFFFFF"/>
                  </a:solidFill>
                  <a:effectLst/>
                  <a:uLnTx/>
                  <a:uFillTx/>
                  <a:latin typeface="Rockwell"/>
                  <a:ea typeface="+mn-ea"/>
                  <a:cs typeface="+mn-cs"/>
                </a:endParaRPr>
              </a:p>
            </p:txBody>
          </p:sp>
        </p:grpSp>
      </p:grpSp>
      <p:sp>
        <p:nvSpPr>
          <p:cNvPr id="32" name="Rectángulo 31"/>
          <p:cNvSpPr/>
          <p:nvPr/>
        </p:nvSpPr>
        <p:spPr>
          <a:xfrm>
            <a:off x="2662235" y="731322"/>
            <a:ext cx="6089165" cy="384721"/>
          </a:xfrm>
          <a:prstGeom prst="rect">
            <a:avLst/>
          </a:prstGeom>
        </p:spPr>
        <p:txBody>
          <a:bodyPr wrap="square">
            <a:spAutoFit/>
          </a:bodyPr>
          <a:lstStyle/>
          <a:p>
            <a:pPr marL="95250" algn="ctr">
              <a:spcBef>
                <a:spcPct val="50000"/>
              </a:spcBef>
            </a:pPr>
            <a:r>
              <a:rPr lang="es-ES_tradnl" sz="1900" b="1" dirty="0" smtClean="0">
                <a:latin typeface="Soberana Sans" panose="02000000000000000000" pitchFamily="50" charset="0"/>
              </a:rPr>
              <a:t>Estructura de los Consejos de Cuenca</a:t>
            </a:r>
            <a:endParaRPr lang="es-ES_tradnl" altLang="es-MX" sz="1900" b="1" dirty="0">
              <a:latin typeface="Soberana Sans" panose="02000000000000000000" pitchFamily="50" charset="0"/>
            </a:endParaRPr>
          </a:p>
        </p:txBody>
      </p:sp>
      <p:sp>
        <p:nvSpPr>
          <p:cNvPr id="33" name="CuadroTexto 32"/>
          <p:cNvSpPr txBox="1"/>
          <p:nvPr/>
        </p:nvSpPr>
        <p:spPr>
          <a:xfrm>
            <a:off x="2281726" y="6581001"/>
            <a:ext cx="6862274" cy="276999"/>
          </a:xfrm>
          <a:prstGeom prst="rect">
            <a:avLst/>
          </a:prstGeom>
          <a:solidFill>
            <a:schemeClr val="tx2">
              <a:lumMod val="20000"/>
              <a:lumOff val="80000"/>
            </a:schemeClr>
          </a:solidFill>
        </p:spPr>
        <p:txBody>
          <a:bodyPr wrap="square" rtlCol="0">
            <a:spAutoFit/>
          </a:bodyPr>
          <a:lstStyle/>
          <a:p>
            <a:pPr algn="r"/>
            <a:r>
              <a:rPr lang="es-MX" sz="1200" b="1" dirty="0" smtClean="0">
                <a:latin typeface="Soberana Titular" panose="02000000000000000000" pitchFamily="50" charset="0"/>
              </a:rPr>
              <a:t>Coordinación General de Atención de Emergencias y Consejos de Cuenca</a:t>
            </a:r>
          </a:p>
        </p:txBody>
      </p:sp>
      <p:pic>
        <p:nvPicPr>
          <p:cNvPr id="31" name="Imagen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Tree>
    <p:extLst>
      <p:ext uri="{BB962C8B-B14F-4D97-AF65-F5344CB8AC3E}">
        <p14:creationId xmlns:p14="http://schemas.microsoft.com/office/powerpoint/2010/main" val="298615100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66" name="Picture 18" descr="consej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1057275"/>
            <a:ext cx="7180263" cy="5800725"/>
          </a:xfrm>
          <a:prstGeom prst="rect">
            <a:avLst/>
          </a:prstGeom>
          <a:noFill/>
          <a:extLst>
            <a:ext uri="{909E8E84-426E-40DD-AFC4-6F175D3DCCD1}">
              <a14:hiddenFill xmlns:a14="http://schemas.microsoft.com/office/drawing/2010/main">
                <a:solidFill>
                  <a:srgbClr val="FFFFFF"/>
                </a:solidFill>
              </a14:hiddenFill>
            </a:ext>
          </a:extLst>
        </p:spPr>
      </p:pic>
      <p:sp>
        <p:nvSpPr>
          <p:cNvPr id="232450" name="Rectangle 2"/>
          <p:cNvSpPr>
            <a:spLocks noChangeArrowheads="1"/>
          </p:cNvSpPr>
          <p:nvPr/>
        </p:nvSpPr>
        <p:spPr bwMode="auto">
          <a:xfrm>
            <a:off x="-139700" y="6313488"/>
            <a:ext cx="24288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dirty="0"/>
          </a:p>
        </p:txBody>
      </p:sp>
      <p:sp>
        <p:nvSpPr>
          <p:cNvPr id="232451" name="Rectangle 3"/>
          <p:cNvSpPr>
            <a:spLocks noChangeArrowheads="1"/>
          </p:cNvSpPr>
          <p:nvPr/>
        </p:nvSpPr>
        <p:spPr bwMode="auto">
          <a:xfrm>
            <a:off x="8335963" y="6313488"/>
            <a:ext cx="6350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dirty="0"/>
          </a:p>
        </p:txBody>
      </p:sp>
      <p:sp>
        <p:nvSpPr>
          <p:cNvPr id="232452" name="Rectangle 4"/>
          <p:cNvSpPr>
            <a:spLocks noChangeArrowheads="1"/>
          </p:cNvSpPr>
          <p:nvPr/>
        </p:nvSpPr>
        <p:spPr bwMode="auto">
          <a:xfrm>
            <a:off x="3551238" y="73025"/>
            <a:ext cx="50466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dirty="0"/>
          </a:p>
        </p:txBody>
      </p:sp>
      <p:sp>
        <p:nvSpPr>
          <p:cNvPr id="232467" name="Text Box 19"/>
          <p:cNvSpPr txBox="1">
            <a:spLocks noChangeArrowheads="1"/>
          </p:cNvSpPr>
          <p:nvPr/>
        </p:nvSpPr>
        <p:spPr bwMode="auto">
          <a:xfrm>
            <a:off x="58738" y="2757198"/>
            <a:ext cx="30480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MX" sz="1000" dirty="0">
                <a:solidFill>
                  <a:schemeClr val="tx1"/>
                </a:solidFill>
                <a:latin typeface="Arial" panose="020B0604020202020204" pitchFamily="34" charset="0"/>
              </a:rPr>
              <a:t>1. </a:t>
            </a:r>
            <a:r>
              <a:rPr lang="es-ES_tradnl" altLang="es-MX" sz="1000" dirty="0">
                <a:solidFill>
                  <a:schemeClr val="tx1"/>
                </a:solidFill>
                <a:latin typeface="Arial" panose="020B0604020202020204" pitchFamily="34" charset="0"/>
                <a:cs typeface="Times New Roman" panose="02020603050405020304" pitchFamily="18" charset="0"/>
              </a:rPr>
              <a:t>Baja California Sur</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2. Baja California</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3. Alto Noroeste</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4. Ríos Yaqui y Mátape</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5. Río Mayo</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6. Ríos Fuerte y Sinaloa</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7. Ríos Mocorito al Quelite</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8. Ríos Presidio al San Pedro</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9. Río Balsas</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10. Costa de Guerrero</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11. Costa de Oaxaca</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12. Río Bravo</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13. Nazas-</a:t>
            </a:r>
            <a:r>
              <a:rPr lang="es-ES_tradnl" altLang="es-MX" sz="1000" dirty="0" err="1">
                <a:solidFill>
                  <a:schemeClr val="tx1"/>
                </a:solidFill>
                <a:latin typeface="Arial" panose="020B0604020202020204" pitchFamily="34" charset="0"/>
                <a:cs typeface="Times New Roman" panose="02020603050405020304" pitchFamily="18" charset="0"/>
              </a:rPr>
              <a:t>Aguanaval</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14. Altiplano</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15. Lerma-Chapala</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16. Río </a:t>
            </a:r>
            <a:r>
              <a:rPr lang="es-ES_tradnl" altLang="es-MX" sz="1000" dirty="0" smtClean="0">
                <a:solidFill>
                  <a:schemeClr val="tx1"/>
                </a:solidFill>
                <a:latin typeface="Arial" panose="020B0604020202020204" pitchFamily="34" charset="0"/>
                <a:cs typeface="Times New Roman" panose="02020603050405020304" pitchFamily="18" charset="0"/>
              </a:rPr>
              <a:t>Santiago</a:t>
            </a:r>
            <a:endParaRPr lang="es-MX" altLang="es-MX" sz="1000" dirty="0">
              <a:latin typeface="Arial" panose="020B0604020202020204" pitchFamily="34" charset="0"/>
            </a:endParaRPr>
          </a:p>
          <a:p>
            <a:pPr algn="l"/>
            <a:r>
              <a:rPr lang="es-MX" altLang="es-MX" sz="1000" dirty="0" smtClean="0">
                <a:solidFill>
                  <a:schemeClr val="tx1"/>
                </a:solidFill>
                <a:latin typeface="Arial" panose="020B0604020202020204" pitchFamily="34" charset="0"/>
              </a:rPr>
              <a:t>17. Costa Pacífico Centro</a:t>
            </a:r>
            <a:endParaRPr lang="es-MX" altLang="es-MX" sz="1000" dirty="0">
              <a:solidFill>
                <a:schemeClr val="tx1"/>
              </a:solidFill>
              <a:latin typeface="Arial" panose="020B0604020202020204" pitchFamily="34" charset="0"/>
            </a:endParaRPr>
          </a:p>
          <a:p>
            <a:pPr algn="l"/>
            <a:r>
              <a:rPr lang="es-ES_tradnl" altLang="es-MX" sz="1000" dirty="0">
                <a:solidFill>
                  <a:schemeClr val="tx1"/>
                </a:solidFill>
                <a:latin typeface="Arial" panose="020B0604020202020204" pitchFamily="34" charset="0"/>
                <a:cs typeface="Times New Roman" panose="02020603050405020304" pitchFamily="18" charset="0"/>
              </a:rPr>
              <a:t>18. Ríos San Fernando-Soto La Marina</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19. Río Pánuco</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20. Ríos Tuxpan al Jamapa</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21. Río Papaloapan</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22. Río Coatzacoalcos</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23. Costa de Chiapas</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24. Ríos Grijalva y Usumacinta</a:t>
            </a:r>
            <a:r>
              <a:rPr lang="es-MX" altLang="es-MX" sz="1000" dirty="0">
                <a:solidFill>
                  <a:schemeClr val="tx1"/>
                </a:solidFill>
                <a:latin typeface="Arial" panose="020B0604020202020204" pitchFamily="34" charset="0"/>
              </a:rPr>
              <a:t> </a:t>
            </a:r>
          </a:p>
          <a:p>
            <a:pPr algn="l"/>
            <a:r>
              <a:rPr lang="es-ES_tradnl" altLang="es-MX" sz="1000" dirty="0">
                <a:solidFill>
                  <a:schemeClr val="tx1"/>
                </a:solidFill>
                <a:latin typeface="Arial" panose="020B0604020202020204" pitchFamily="34" charset="0"/>
                <a:cs typeface="Times New Roman" panose="02020603050405020304" pitchFamily="18" charset="0"/>
              </a:rPr>
              <a:t>25. Península de Yucatán</a:t>
            </a:r>
            <a:r>
              <a:rPr lang="es-MX" altLang="es-MX" sz="1000" dirty="0">
                <a:solidFill>
                  <a:schemeClr val="tx1"/>
                </a:solidFill>
                <a:latin typeface="Arial" panose="020B0604020202020204" pitchFamily="34" charset="0"/>
              </a:rPr>
              <a:t> </a:t>
            </a:r>
          </a:p>
          <a:p>
            <a:pPr algn="l"/>
            <a:r>
              <a:rPr lang="es-MX" altLang="es-MX" sz="1000" dirty="0">
                <a:solidFill>
                  <a:schemeClr val="tx1"/>
                </a:solidFill>
                <a:latin typeface="Arial" panose="020B0604020202020204" pitchFamily="34" charset="0"/>
              </a:rPr>
              <a:t>26. </a:t>
            </a:r>
            <a:r>
              <a:rPr lang="es-ES_tradnl" altLang="es-MX" sz="1000" dirty="0">
                <a:solidFill>
                  <a:schemeClr val="tx1"/>
                </a:solidFill>
                <a:latin typeface="Arial" panose="020B0604020202020204" pitchFamily="34" charset="0"/>
                <a:cs typeface="Times New Roman" panose="02020603050405020304" pitchFamily="18" charset="0"/>
              </a:rPr>
              <a:t>Valle de México</a:t>
            </a:r>
            <a:r>
              <a:rPr lang="es-MX" altLang="es-MX" sz="1000" dirty="0">
                <a:solidFill>
                  <a:schemeClr val="tx1"/>
                </a:solidFill>
                <a:latin typeface="Arial" panose="020B0604020202020204" pitchFamily="34" charset="0"/>
              </a:rPr>
              <a:t> </a:t>
            </a:r>
          </a:p>
        </p:txBody>
      </p:sp>
      <p:sp>
        <p:nvSpPr>
          <p:cNvPr id="17" name="Rectángulo 16"/>
          <p:cNvSpPr/>
          <p:nvPr/>
        </p:nvSpPr>
        <p:spPr>
          <a:xfrm>
            <a:off x="4046423" y="1455857"/>
            <a:ext cx="4572000" cy="523220"/>
          </a:xfrm>
          <a:prstGeom prst="rect">
            <a:avLst/>
          </a:prstGeom>
        </p:spPr>
        <p:txBody>
          <a:bodyPr>
            <a:spAutoFit/>
          </a:bodyPr>
          <a:lstStyle/>
          <a:p>
            <a:pPr algn="just"/>
            <a:r>
              <a:rPr lang="es-MX" sz="1400" dirty="0">
                <a:latin typeface="Soberana Sans" panose="02000000000000000000" pitchFamily="50" charset="0"/>
              </a:rPr>
              <a:t>De 1993 al año </a:t>
            </a:r>
            <a:r>
              <a:rPr lang="es-MX" sz="1400" dirty="0" smtClean="0">
                <a:latin typeface="Soberana Sans" panose="02000000000000000000" pitchFamily="50" charset="0"/>
              </a:rPr>
              <a:t>2009 </a:t>
            </a:r>
            <a:r>
              <a:rPr lang="es-MX" sz="1400" dirty="0">
                <a:latin typeface="Soberana Sans" panose="02000000000000000000" pitchFamily="50" charset="0"/>
              </a:rPr>
              <a:t>se constituyeron </a:t>
            </a:r>
            <a:r>
              <a:rPr lang="es-MX" sz="1400" dirty="0" smtClean="0">
                <a:latin typeface="Soberana Sans" panose="02000000000000000000" pitchFamily="50" charset="0"/>
              </a:rPr>
              <a:t>los </a:t>
            </a:r>
            <a:r>
              <a:rPr lang="es-MX" sz="1400" dirty="0">
                <a:latin typeface="Soberana Sans" panose="02000000000000000000" pitchFamily="50" charset="0"/>
              </a:rPr>
              <a:t>26 Consejos de Cuenca</a:t>
            </a:r>
            <a:r>
              <a:rPr lang="es-MX" sz="1400" dirty="0" smtClean="0">
                <a:latin typeface="Soberana Sans" panose="02000000000000000000" pitchFamily="50" charset="0"/>
              </a:rPr>
              <a:t>.</a:t>
            </a:r>
            <a:endParaRPr lang="es-MX" sz="1400" dirty="0">
              <a:latin typeface="Soberana Sans" panose="02000000000000000000" pitchFamily="50" charset="0"/>
            </a:endParaRPr>
          </a:p>
        </p:txBody>
      </p:sp>
      <p:sp>
        <p:nvSpPr>
          <p:cNvPr id="10" name="Rectangle 12"/>
          <p:cNvSpPr>
            <a:spLocks noChangeArrowheads="1"/>
          </p:cNvSpPr>
          <p:nvPr/>
        </p:nvSpPr>
        <p:spPr bwMode="auto">
          <a:xfrm>
            <a:off x="386861" y="803896"/>
            <a:ext cx="8381999" cy="49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lgn="ctr"/>
            <a:r>
              <a:rPr lang="es-MX" altLang="es-MX" sz="2000" b="1" i="1" spc="-100" dirty="0" smtClean="0">
                <a:effectLst/>
                <a:latin typeface="Soberana Sans" panose="02000000000000000000" pitchFamily="50" charset="0"/>
                <a:ea typeface="+mj-ea"/>
                <a:cs typeface="+mj-cs"/>
              </a:rPr>
              <a:t>Consejos </a:t>
            </a:r>
            <a:r>
              <a:rPr lang="es-MX" altLang="es-MX" sz="2000" b="1" i="1" spc="-100" dirty="0">
                <a:effectLst/>
                <a:latin typeface="Soberana Sans" panose="02000000000000000000" pitchFamily="50" charset="0"/>
                <a:ea typeface="+mj-ea"/>
                <a:cs typeface="+mj-cs"/>
              </a:rPr>
              <a:t>de </a:t>
            </a:r>
            <a:r>
              <a:rPr lang="es-MX" altLang="es-MX" sz="2000" b="1" i="1" spc="-100" dirty="0" smtClean="0">
                <a:effectLst/>
                <a:latin typeface="Soberana Sans" panose="02000000000000000000" pitchFamily="50" charset="0"/>
                <a:ea typeface="+mj-ea"/>
                <a:cs typeface="+mj-cs"/>
              </a:rPr>
              <a:t>Cuenca en la República mexicana</a:t>
            </a:r>
            <a:endParaRPr lang="es-MX" altLang="es-MX" sz="2000" b="1" i="1" spc="-100" dirty="0">
              <a:effectLst/>
              <a:latin typeface="Soberana Sans" panose="02000000000000000000" pitchFamily="50" charset="0"/>
              <a:ea typeface="+mj-ea"/>
              <a:cs typeface="+mj-cs"/>
            </a:endParaRPr>
          </a:p>
        </p:txBody>
      </p:sp>
      <p:sp>
        <p:nvSpPr>
          <p:cNvPr id="11" name="CuadroTexto 10"/>
          <p:cNvSpPr txBox="1"/>
          <p:nvPr/>
        </p:nvSpPr>
        <p:spPr>
          <a:xfrm>
            <a:off x="2281726" y="6581001"/>
            <a:ext cx="6862274" cy="276999"/>
          </a:xfrm>
          <a:prstGeom prst="rect">
            <a:avLst/>
          </a:prstGeom>
          <a:solidFill>
            <a:schemeClr val="tx2">
              <a:lumMod val="20000"/>
              <a:lumOff val="80000"/>
            </a:schemeClr>
          </a:solidFill>
        </p:spPr>
        <p:txBody>
          <a:bodyPr wrap="square" rtlCol="0">
            <a:spAutoFit/>
          </a:bodyPr>
          <a:lstStyle/>
          <a:p>
            <a:pPr algn="r"/>
            <a:r>
              <a:rPr lang="es-MX" sz="1200" b="1" dirty="0" smtClean="0">
                <a:latin typeface="Soberana Titular" panose="02000000000000000000" pitchFamily="50" charset="0"/>
              </a:rPr>
              <a:t>Coordinación General de Atención de Emergencias y Consejos de Cuenca</a:t>
            </a:r>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Tree>
    <p:extLst>
      <p:ext uri="{BB962C8B-B14F-4D97-AF65-F5344CB8AC3E}">
        <p14:creationId xmlns:p14="http://schemas.microsoft.com/office/powerpoint/2010/main" val="288645013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7099" t="11061" r="2352" b="6141"/>
          <a:stretch/>
        </p:blipFill>
        <p:spPr>
          <a:xfrm>
            <a:off x="1862262" y="692696"/>
            <a:ext cx="7173788" cy="4608859"/>
          </a:xfrm>
          <a:prstGeom prst="rect">
            <a:avLst/>
          </a:prstGeom>
          <a:ln>
            <a:solidFill>
              <a:schemeClr val="bg1">
                <a:lumMod val="50000"/>
              </a:schemeClr>
            </a:solidFill>
          </a:ln>
          <a:effectLst>
            <a:outerShdw blurRad="50800" dist="38100" dir="2700000" algn="tl" rotWithShape="0">
              <a:prstClr val="black">
                <a:alpha val="40000"/>
              </a:prstClr>
            </a:outerShdw>
          </a:effectLst>
        </p:spPr>
      </p:pic>
      <p:graphicFrame>
        <p:nvGraphicFramePr>
          <p:cNvPr id="5" name="Tabla 4"/>
          <p:cNvGraphicFramePr>
            <a:graphicFrameLocks noGrp="1"/>
          </p:cNvGraphicFramePr>
          <p:nvPr>
            <p:extLst/>
          </p:nvPr>
        </p:nvGraphicFramePr>
        <p:xfrm>
          <a:off x="116025" y="692696"/>
          <a:ext cx="1702178" cy="5877834"/>
        </p:xfrm>
        <a:graphic>
          <a:graphicData uri="http://schemas.openxmlformats.org/drawingml/2006/table">
            <a:tbl>
              <a:tblPr>
                <a:effectLst>
                  <a:outerShdw blurRad="50800" dist="38100" dir="2700000" algn="tl" rotWithShape="0">
                    <a:prstClr val="black">
                      <a:alpha val="40000"/>
                    </a:prstClr>
                  </a:outerShdw>
                </a:effectLst>
              </a:tblPr>
              <a:tblGrid>
                <a:gridCol w="412149">
                  <a:extLst>
                    <a:ext uri="{9D8B030D-6E8A-4147-A177-3AD203B41FA5}">
                      <a16:colId xmlns:a16="http://schemas.microsoft.com/office/drawing/2014/main" xmlns="" val="20000"/>
                    </a:ext>
                  </a:extLst>
                </a:gridCol>
                <a:gridCol w="1290029">
                  <a:extLst>
                    <a:ext uri="{9D8B030D-6E8A-4147-A177-3AD203B41FA5}">
                      <a16:colId xmlns:a16="http://schemas.microsoft.com/office/drawing/2014/main" xmlns="" val="20001"/>
                    </a:ext>
                  </a:extLst>
                </a:gridCol>
              </a:tblGrid>
              <a:tr h="96696">
                <a:tc>
                  <a:txBody>
                    <a:bodyPr/>
                    <a:lstStyle/>
                    <a:p>
                      <a:pPr algn="ctr" fontAlgn="b"/>
                      <a:r>
                        <a:rPr lang="es-MX" sz="600" b="1" i="0" u="none" strike="noStrike" dirty="0">
                          <a:solidFill>
                            <a:srgbClr val="000000"/>
                          </a:solidFill>
                          <a:effectLst/>
                          <a:latin typeface="Calibri" panose="020F0502020204030204" pitchFamily="34" charset="0"/>
                        </a:rPr>
                        <a:t>Clave</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A5A5A5"/>
                    </a:solidFill>
                  </a:tcPr>
                </a:tc>
                <a:tc>
                  <a:txBody>
                    <a:bodyPr/>
                    <a:lstStyle/>
                    <a:p>
                      <a:pPr algn="ctr" fontAlgn="b"/>
                      <a:r>
                        <a:rPr lang="es-MX" sz="600" b="1" i="0" u="none" strike="noStrike" dirty="0">
                          <a:solidFill>
                            <a:srgbClr val="000000"/>
                          </a:solidFill>
                          <a:effectLst/>
                          <a:latin typeface="Calibri" panose="020F0502020204030204" pitchFamily="34" charset="0"/>
                        </a:rPr>
                        <a:t>Nombre</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A5A5A5"/>
                    </a:solidFill>
                  </a:tcPr>
                </a:tc>
                <a:extLst>
                  <a:ext uri="{0D108BD9-81ED-4DB2-BD59-A6C34878D82A}">
                    <a16:rowId xmlns:a16="http://schemas.microsoft.com/office/drawing/2014/main" xmlns="" val="10000"/>
                  </a:ext>
                </a:extLst>
              </a:tr>
              <a:tr h="96696">
                <a:tc>
                  <a:txBody>
                    <a:bodyPr/>
                    <a:lstStyle/>
                    <a:p>
                      <a:pPr algn="ctr" fontAlgn="b"/>
                      <a:r>
                        <a:rPr lang="es-MX" sz="600" b="0" i="0" u="none" strike="noStrike" dirty="0">
                          <a:solidFill>
                            <a:srgbClr val="000000"/>
                          </a:solidFill>
                          <a:effectLst/>
                          <a:latin typeface="Calibri" panose="020F0502020204030204" pitchFamily="34" charset="0"/>
                        </a:rPr>
                        <a:t>01.C.01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pt-BR" sz="600" b="0" i="0" u="none" strike="noStrike" dirty="0">
                          <a:solidFill>
                            <a:srgbClr val="000000"/>
                          </a:solidFill>
                          <a:effectLst/>
                          <a:latin typeface="Calibri" panose="020F0502020204030204" pitchFamily="34" charset="0"/>
                        </a:rPr>
                        <a:t>Comondú, A.C. (Antes Santo Domingo)</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96696">
                <a:tc>
                  <a:txBody>
                    <a:bodyPr/>
                    <a:lstStyle/>
                    <a:p>
                      <a:pPr algn="ctr" fontAlgn="b"/>
                      <a:r>
                        <a:rPr lang="es-MX" sz="600" b="0" i="0" u="none" strike="noStrike" dirty="0">
                          <a:solidFill>
                            <a:srgbClr val="000000"/>
                          </a:solidFill>
                          <a:effectLst/>
                          <a:latin typeface="Calibri" panose="020F0502020204030204" pitchFamily="34" charset="0"/>
                        </a:rPr>
                        <a:t>01.C.02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Valle de los Planes</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96696">
                <a:tc>
                  <a:txBody>
                    <a:bodyPr/>
                    <a:lstStyle/>
                    <a:p>
                      <a:pPr algn="ctr" fontAlgn="b"/>
                      <a:r>
                        <a:rPr lang="es-MX" sz="600" b="0" i="0" u="none" strike="noStrike" dirty="0">
                          <a:solidFill>
                            <a:srgbClr val="000000"/>
                          </a:solidFill>
                          <a:effectLst/>
                          <a:latin typeface="Calibri" panose="020F0502020204030204" pitchFamily="34" charset="0"/>
                        </a:rPr>
                        <a:t>01.C.03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 la Paz - Carrizal, </a:t>
                      </a:r>
                      <a:r>
                        <a:rPr lang="es-MX" sz="700" b="0" i="0" u="none" strike="noStrike" kern="1200" dirty="0">
                          <a:solidFill>
                            <a:srgbClr val="000000"/>
                          </a:solidFill>
                          <a:effectLst/>
                          <a:latin typeface="Calibri" panose="020F0502020204030204" pitchFamily="34" charset="0"/>
                          <a:ea typeface="+mn-ea"/>
                          <a:cs typeface="+mn-cs"/>
                        </a:rPr>
                        <a:t>A.C</a:t>
                      </a:r>
                      <a:r>
                        <a:rPr lang="es-MX" sz="600" b="0" i="0" u="none" strike="noStrike" dirty="0">
                          <a:solidFill>
                            <a:srgbClr val="000000"/>
                          </a:solidFill>
                          <a:effectLst/>
                          <a:latin typeface="Calibri" panose="020F0502020204030204" pitchFamily="34" charset="0"/>
                        </a:rPr>
                        <a:t>.</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96696">
                <a:tc>
                  <a:txBody>
                    <a:bodyPr/>
                    <a:lstStyle/>
                    <a:p>
                      <a:pPr algn="ctr" fontAlgn="b"/>
                      <a:r>
                        <a:rPr lang="es-MX" sz="600" b="0" i="0" u="none" strike="noStrike" dirty="0">
                          <a:solidFill>
                            <a:srgbClr val="000000"/>
                          </a:solidFill>
                          <a:effectLst/>
                          <a:latin typeface="Calibri" panose="020F0502020204030204" pitchFamily="34" charset="0"/>
                        </a:rPr>
                        <a:t>01.C.04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 San José del Cabo,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96696">
                <a:tc>
                  <a:txBody>
                    <a:bodyPr/>
                    <a:lstStyle/>
                    <a:p>
                      <a:pPr algn="ctr" fontAlgn="b"/>
                      <a:r>
                        <a:rPr lang="es-MX" sz="600" b="0" i="0" u="none" strike="noStrike" dirty="0">
                          <a:solidFill>
                            <a:srgbClr val="000000"/>
                          </a:solidFill>
                          <a:effectLst/>
                          <a:latin typeface="Calibri" panose="020F0502020204030204" pitchFamily="34" charset="0"/>
                        </a:rPr>
                        <a:t>01.C.05</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 Vizcaíno,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96696">
                <a:tc>
                  <a:txBody>
                    <a:bodyPr/>
                    <a:lstStyle/>
                    <a:p>
                      <a:pPr algn="ctr" fontAlgn="b"/>
                      <a:r>
                        <a:rPr lang="es-MX" sz="600" b="0" i="0" u="none" strike="noStrike" dirty="0">
                          <a:solidFill>
                            <a:srgbClr val="000000"/>
                          </a:solidFill>
                          <a:effectLst/>
                          <a:latin typeface="Calibri" panose="020F0502020204030204" pitchFamily="34" charset="0"/>
                        </a:rPr>
                        <a:t>01.C.06</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Valle de Todos Santos-El Pescadero</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96696">
                <a:tc>
                  <a:txBody>
                    <a:bodyPr/>
                    <a:lstStyle/>
                    <a:p>
                      <a:pPr algn="ctr" fontAlgn="b"/>
                      <a:r>
                        <a:rPr lang="es-MX" sz="600" b="0" i="0" u="none" strike="noStrike" dirty="0">
                          <a:solidFill>
                            <a:srgbClr val="000000"/>
                          </a:solidFill>
                          <a:effectLst/>
                          <a:latin typeface="Calibri" panose="020F0502020204030204" pitchFamily="34" charset="0"/>
                        </a:rPr>
                        <a:t>01.C.07</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Valle de Mulegé</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7"/>
                  </a:ext>
                </a:extLst>
              </a:tr>
              <a:tr h="96696">
                <a:tc>
                  <a:txBody>
                    <a:bodyPr/>
                    <a:lstStyle/>
                    <a:p>
                      <a:pPr algn="ctr" fontAlgn="b"/>
                      <a:r>
                        <a:rPr lang="es-MX" sz="600" b="0" i="0" u="none" strike="noStrike" dirty="0">
                          <a:solidFill>
                            <a:srgbClr val="000000"/>
                          </a:solidFill>
                          <a:effectLst/>
                          <a:latin typeface="Calibri" panose="020F0502020204030204" pitchFamily="34" charset="0"/>
                        </a:rPr>
                        <a:t>02.C.01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Camalú</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96696">
                <a:tc>
                  <a:txBody>
                    <a:bodyPr/>
                    <a:lstStyle/>
                    <a:p>
                      <a:pPr algn="ctr" fontAlgn="b"/>
                      <a:r>
                        <a:rPr lang="es-MX" sz="600" b="0" i="0" u="none" strike="noStrike" dirty="0">
                          <a:solidFill>
                            <a:srgbClr val="000000"/>
                          </a:solidFill>
                          <a:effectLst/>
                          <a:latin typeface="Calibri" panose="020F0502020204030204" pitchFamily="34" charset="0"/>
                        </a:rPr>
                        <a:t>02.C.02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 la Colonia Vicente Guerrero,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9"/>
                  </a:ext>
                </a:extLst>
              </a:tr>
              <a:tr h="96696">
                <a:tc>
                  <a:txBody>
                    <a:bodyPr/>
                    <a:lstStyle/>
                    <a:p>
                      <a:pPr algn="ctr" fontAlgn="b"/>
                      <a:r>
                        <a:rPr lang="es-MX" sz="600" b="0" i="0" u="none" strike="noStrike" dirty="0">
                          <a:solidFill>
                            <a:srgbClr val="000000"/>
                          </a:solidFill>
                          <a:effectLst/>
                          <a:latin typeface="Calibri" panose="020F0502020204030204" pitchFamily="34" charset="0"/>
                        </a:rPr>
                        <a:t>02.C.03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San Quintín,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96696">
                <a:tc>
                  <a:txBody>
                    <a:bodyPr/>
                    <a:lstStyle/>
                    <a:p>
                      <a:pPr algn="ctr" fontAlgn="b"/>
                      <a:r>
                        <a:rPr lang="es-MX" sz="600" b="0" i="0" u="none" strike="noStrike" dirty="0">
                          <a:solidFill>
                            <a:srgbClr val="000000"/>
                          </a:solidFill>
                          <a:effectLst/>
                          <a:latin typeface="Calibri" panose="020F0502020204030204" pitchFamily="34" charset="0"/>
                        </a:rPr>
                        <a:t>02.C.04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San Simón</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1"/>
                  </a:ext>
                </a:extLst>
              </a:tr>
              <a:tr h="96696">
                <a:tc>
                  <a:txBody>
                    <a:bodyPr/>
                    <a:lstStyle/>
                    <a:p>
                      <a:pPr algn="ctr" fontAlgn="b"/>
                      <a:r>
                        <a:rPr lang="es-MX" sz="600" b="0" i="0" u="none" strike="noStrike" dirty="0">
                          <a:solidFill>
                            <a:srgbClr val="000000"/>
                          </a:solidFill>
                          <a:effectLst/>
                          <a:latin typeface="Calibri" panose="020F0502020204030204" pitchFamily="34" charset="0"/>
                        </a:rPr>
                        <a:t>02.C.05</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 San Rafael,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96696">
                <a:tc>
                  <a:txBody>
                    <a:bodyPr/>
                    <a:lstStyle/>
                    <a:p>
                      <a:pPr algn="ctr" fontAlgn="b"/>
                      <a:r>
                        <a:rPr lang="es-MX" sz="600" b="0" i="0" u="none" strike="noStrike" dirty="0">
                          <a:solidFill>
                            <a:srgbClr val="000000"/>
                          </a:solidFill>
                          <a:effectLst/>
                          <a:latin typeface="Calibri" panose="020F0502020204030204" pitchFamily="34" charset="0"/>
                        </a:rPr>
                        <a:t>02.C.06</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San Telmo</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3"/>
                  </a:ext>
                </a:extLst>
              </a:tr>
              <a:tr h="96696">
                <a:tc>
                  <a:txBody>
                    <a:bodyPr/>
                    <a:lstStyle/>
                    <a:p>
                      <a:pPr algn="ctr" fontAlgn="b"/>
                      <a:r>
                        <a:rPr lang="es-MX" sz="600" b="0" i="0" u="none" strike="noStrike" dirty="0">
                          <a:solidFill>
                            <a:srgbClr val="000000"/>
                          </a:solidFill>
                          <a:effectLst/>
                          <a:latin typeface="Calibri" panose="020F0502020204030204" pitchFamily="34" charset="0"/>
                        </a:rPr>
                        <a:t>02.C.07</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 San Vicente,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96696">
                <a:tc>
                  <a:txBody>
                    <a:bodyPr/>
                    <a:lstStyle/>
                    <a:p>
                      <a:pPr algn="ctr" fontAlgn="b"/>
                      <a:r>
                        <a:rPr lang="es-MX" sz="600" b="0" i="0" u="none" strike="noStrike" dirty="0">
                          <a:solidFill>
                            <a:srgbClr val="000000"/>
                          </a:solidFill>
                          <a:effectLst/>
                          <a:latin typeface="Calibri" panose="020F0502020204030204" pitchFamily="34" charset="0"/>
                        </a:rPr>
                        <a:t>02.C.08</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Santo Tomás</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5"/>
                  </a:ext>
                </a:extLst>
              </a:tr>
              <a:tr h="96696">
                <a:tc>
                  <a:txBody>
                    <a:bodyPr/>
                    <a:lstStyle/>
                    <a:p>
                      <a:pPr algn="ctr" fontAlgn="b"/>
                      <a:r>
                        <a:rPr lang="es-MX" sz="600" b="0" i="0" u="none" strike="noStrike" dirty="0">
                          <a:solidFill>
                            <a:srgbClr val="000000"/>
                          </a:solidFill>
                          <a:effectLst/>
                          <a:latin typeface="Calibri" panose="020F0502020204030204" pitchFamily="34" charset="0"/>
                        </a:rPr>
                        <a:t>02.C.09</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Maneadero,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6"/>
                  </a:ext>
                </a:extLst>
              </a:tr>
              <a:tr h="96696">
                <a:tc>
                  <a:txBody>
                    <a:bodyPr/>
                    <a:lstStyle/>
                    <a:p>
                      <a:pPr algn="ctr" fontAlgn="b"/>
                      <a:r>
                        <a:rPr lang="es-MX" sz="600" b="0" i="0" u="none" strike="noStrike" dirty="0">
                          <a:solidFill>
                            <a:srgbClr val="000000"/>
                          </a:solidFill>
                          <a:effectLst/>
                          <a:latin typeface="Calibri" panose="020F0502020204030204" pitchFamily="34" charset="0"/>
                        </a:rPr>
                        <a:t>02.C.10</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Valle de Guadalupe,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7"/>
                  </a:ext>
                </a:extLst>
              </a:tr>
              <a:tr h="96696">
                <a:tc>
                  <a:txBody>
                    <a:bodyPr/>
                    <a:lstStyle/>
                    <a:p>
                      <a:pPr algn="ctr" fontAlgn="b"/>
                      <a:r>
                        <a:rPr lang="es-MX" sz="600" b="0" i="0" u="none" strike="noStrike" dirty="0">
                          <a:solidFill>
                            <a:srgbClr val="000000"/>
                          </a:solidFill>
                          <a:effectLst/>
                          <a:latin typeface="Calibri" panose="020F0502020204030204" pitchFamily="34" charset="0"/>
                        </a:rPr>
                        <a:t>02.C.11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Ojos Negros,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8"/>
                  </a:ext>
                </a:extLst>
              </a:tr>
              <a:tr h="96696">
                <a:tc>
                  <a:txBody>
                    <a:bodyPr/>
                    <a:lstStyle/>
                    <a:p>
                      <a:pPr algn="ctr" fontAlgn="b"/>
                      <a:r>
                        <a:rPr lang="es-MX" sz="600" b="0" i="0" u="none" strike="noStrike" dirty="0">
                          <a:solidFill>
                            <a:srgbClr val="000000"/>
                          </a:solidFill>
                          <a:effectLst/>
                          <a:latin typeface="Calibri" panose="020F0502020204030204" pitchFamily="34" charset="0"/>
                        </a:rPr>
                        <a:t>02.C.12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Valle de la Trinidad,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9"/>
                  </a:ext>
                </a:extLst>
              </a:tr>
              <a:tr h="96696">
                <a:tc>
                  <a:txBody>
                    <a:bodyPr/>
                    <a:lstStyle/>
                    <a:p>
                      <a:pPr algn="ctr" fontAlgn="b"/>
                      <a:r>
                        <a:rPr lang="es-MX" sz="600" b="0" i="0" u="none" strike="noStrike" dirty="0">
                          <a:solidFill>
                            <a:srgbClr val="000000"/>
                          </a:solidFill>
                          <a:effectLst/>
                          <a:latin typeface="Calibri" panose="020F0502020204030204" pitchFamily="34" charset="0"/>
                        </a:rPr>
                        <a:t>03.C.01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del Zanjón,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0"/>
                  </a:ext>
                </a:extLst>
              </a:tr>
              <a:tr h="96696">
                <a:tc>
                  <a:txBody>
                    <a:bodyPr/>
                    <a:lstStyle/>
                    <a:p>
                      <a:pPr algn="ctr" fontAlgn="b"/>
                      <a:r>
                        <a:rPr lang="es-MX" sz="600" b="0" i="0" u="none" strike="noStrike" dirty="0">
                          <a:solidFill>
                            <a:srgbClr val="000000"/>
                          </a:solidFill>
                          <a:effectLst/>
                          <a:latin typeface="Calibri" panose="020F0502020204030204" pitchFamily="34" charset="0"/>
                        </a:rPr>
                        <a:t>03.C.02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San Miguel Horcasitas,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1"/>
                  </a:ext>
                </a:extLst>
              </a:tr>
              <a:tr h="96696">
                <a:tc>
                  <a:txBody>
                    <a:bodyPr/>
                    <a:lstStyle/>
                    <a:p>
                      <a:pPr algn="ctr" fontAlgn="b"/>
                      <a:r>
                        <a:rPr lang="es-MX" sz="600" b="0" i="0" u="none" strike="noStrike" dirty="0">
                          <a:solidFill>
                            <a:srgbClr val="000000"/>
                          </a:solidFill>
                          <a:effectLst/>
                          <a:latin typeface="Calibri" panose="020F0502020204030204" pitchFamily="34" charset="0"/>
                        </a:rPr>
                        <a:t>03.C.03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Mesa del Seri-La Victoria A.C. </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2"/>
                  </a:ext>
                </a:extLst>
              </a:tr>
              <a:tr h="96696">
                <a:tc>
                  <a:txBody>
                    <a:bodyPr/>
                    <a:lstStyle/>
                    <a:p>
                      <a:pPr algn="ctr" fontAlgn="b"/>
                      <a:r>
                        <a:rPr lang="es-MX" sz="600" b="0" i="0" u="none" strike="noStrike" dirty="0">
                          <a:solidFill>
                            <a:srgbClr val="000000"/>
                          </a:solidFill>
                          <a:effectLst/>
                          <a:latin typeface="Calibri" panose="020F0502020204030204" pitchFamily="34" charset="0"/>
                        </a:rPr>
                        <a:t>04.C.01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Guerrero - Yepomera,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3"/>
                  </a:ext>
                </a:extLst>
              </a:tr>
              <a:tr h="96696">
                <a:tc>
                  <a:txBody>
                    <a:bodyPr/>
                    <a:lstStyle/>
                    <a:p>
                      <a:pPr algn="ctr" fontAlgn="b"/>
                      <a:r>
                        <a:rPr lang="es-MX" sz="600" b="0" i="0" u="none" strike="noStrike" dirty="0">
                          <a:solidFill>
                            <a:srgbClr val="000000"/>
                          </a:solidFill>
                          <a:effectLst/>
                          <a:latin typeface="Calibri" panose="020F0502020204030204" pitchFamily="34" charset="0"/>
                        </a:rPr>
                        <a:t>04.C.02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San José de Guaymas,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4"/>
                  </a:ext>
                </a:extLst>
              </a:tr>
              <a:tr h="96696">
                <a:tc>
                  <a:txBody>
                    <a:bodyPr/>
                    <a:lstStyle/>
                    <a:p>
                      <a:pPr algn="ctr" fontAlgn="b"/>
                      <a:r>
                        <a:rPr lang="es-MX" sz="600" b="0" i="0" u="none" strike="noStrike" dirty="0">
                          <a:solidFill>
                            <a:srgbClr val="000000"/>
                          </a:solidFill>
                          <a:effectLst/>
                          <a:latin typeface="Calibri" panose="020F0502020204030204" pitchFamily="34" charset="0"/>
                        </a:rPr>
                        <a:t>08.C.01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Vicente Guerrero-Poanas,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5"/>
                  </a:ext>
                </a:extLst>
              </a:tr>
              <a:tr h="96696">
                <a:tc>
                  <a:txBody>
                    <a:bodyPr/>
                    <a:lstStyle/>
                    <a:p>
                      <a:pPr algn="ctr" fontAlgn="b"/>
                      <a:r>
                        <a:rPr lang="es-MX" sz="600" b="0" i="0" u="none" strike="noStrike" dirty="0">
                          <a:solidFill>
                            <a:srgbClr val="000000"/>
                          </a:solidFill>
                          <a:effectLst/>
                          <a:latin typeface="Calibri" panose="020F0502020204030204" pitchFamily="34" charset="0"/>
                        </a:rPr>
                        <a:t>08.C.02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Valle de Canatlán,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6"/>
                  </a:ext>
                </a:extLst>
              </a:tr>
              <a:tr h="96696">
                <a:tc>
                  <a:txBody>
                    <a:bodyPr/>
                    <a:lstStyle/>
                    <a:p>
                      <a:pPr algn="ctr" fontAlgn="b"/>
                      <a:r>
                        <a:rPr lang="es-MX" sz="600" b="0" i="0" u="none" strike="noStrike" dirty="0">
                          <a:solidFill>
                            <a:srgbClr val="000000"/>
                          </a:solidFill>
                          <a:effectLst/>
                          <a:latin typeface="Calibri" panose="020F0502020204030204" pitchFamily="34" charset="0"/>
                        </a:rPr>
                        <a:t>08.C.03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Valle de Guadiana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7"/>
                  </a:ext>
                </a:extLst>
              </a:tr>
              <a:tr h="96696">
                <a:tc>
                  <a:txBody>
                    <a:bodyPr/>
                    <a:lstStyle/>
                    <a:p>
                      <a:pPr algn="ctr" fontAlgn="b"/>
                      <a:r>
                        <a:rPr lang="es-MX" sz="600" b="0" i="0" u="none" strike="noStrike" dirty="0">
                          <a:solidFill>
                            <a:srgbClr val="000000"/>
                          </a:solidFill>
                          <a:effectLst/>
                          <a:latin typeface="Calibri" panose="020F0502020204030204" pitchFamily="34" charset="0"/>
                        </a:rPr>
                        <a:t>08.C.04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Madero Victoria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8"/>
                  </a:ext>
                </a:extLst>
              </a:tr>
              <a:tr h="96696">
                <a:tc>
                  <a:txBody>
                    <a:bodyPr/>
                    <a:lstStyle/>
                    <a:p>
                      <a:pPr algn="ctr" fontAlgn="b"/>
                      <a:r>
                        <a:rPr lang="es-MX" sz="600" b="0" i="0" u="none" strike="noStrike" dirty="0">
                          <a:solidFill>
                            <a:srgbClr val="000000"/>
                          </a:solidFill>
                          <a:effectLst/>
                          <a:latin typeface="Calibri" panose="020F0502020204030204" pitchFamily="34" charset="0"/>
                        </a:rPr>
                        <a:t>08.C.05</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Valle de Santiaguillo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9"/>
                  </a:ext>
                </a:extLst>
              </a:tr>
              <a:tr h="96696">
                <a:tc>
                  <a:txBody>
                    <a:bodyPr/>
                    <a:lstStyle/>
                    <a:p>
                      <a:pPr algn="ctr" fontAlgn="b"/>
                      <a:r>
                        <a:rPr lang="es-MX" sz="600" b="0" i="0" u="none" strike="noStrike" dirty="0">
                          <a:solidFill>
                            <a:srgbClr val="000000"/>
                          </a:solidFill>
                          <a:effectLst/>
                          <a:latin typeface="Calibri" panose="020F0502020204030204" pitchFamily="34" charset="0"/>
                        </a:rPr>
                        <a:t>09.C.01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Tecamachalco,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30"/>
                  </a:ext>
                </a:extLst>
              </a:tr>
              <a:tr h="96696">
                <a:tc>
                  <a:txBody>
                    <a:bodyPr/>
                    <a:lstStyle/>
                    <a:p>
                      <a:pPr algn="ctr" fontAlgn="b"/>
                      <a:r>
                        <a:rPr lang="es-MX" sz="600" b="0" i="0" u="none" strike="noStrike" dirty="0">
                          <a:solidFill>
                            <a:srgbClr val="000000"/>
                          </a:solidFill>
                          <a:effectLst/>
                          <a:latin typeface="Calibri" panose="020F0502020204030204" pitchFamily="34" charset="0"/>
                        </a:rPr>
                        <a:t>09.C.02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Huamantla-Libres-Oriental-Perote,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31"/>
                  </a:ext>
                </a:extLst>
              </a:tr>
              <a:tr h="96696">
                <a:tc>
                  <a:txBody>
                    <a:bodyPr/>
                    <a:lstStyle/>
                    <a:p>
                      <a:pPr algn="ctr" fontAlgn="b"/>
                      <a:r>
                        <a:rPr lang="es-MX" sz="600" b="0" i="0" u="none" strike="noStrike" dirty="0">
                          <a:solidFill>
                            <a:srgbClr val="000000"/>
                          </a:solidFill>
                          <a:effectLst/>
                          <a:latin typeface="Calibri" panose="020F0502020204030204" pitchFamily="34" charset="0"/>
                        </a:rPr>
                        <a:t>09.C.03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Alto Atoyac,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32"/>
                  </a:ext>
                </a:extLst>
              </a:tr>
              <a:tr h="96696">
                <a:tc>
                  <a:txBody>
                    <a:bodyPr/>
                    <a:lstStyle/>
                    <a:p>
                      <a:pPr algn="ctr" fontAlgn="b"/>
                      <a:r>
                        <a:rPr lang="es-MX" sz="600" b="0" i="0" u="none" strike="noStrike" dirty="0">
                          <a:solidFill>
                            <a:srgbClr val="000000"/>
                          </a:solidFill>
                          <a:effectLst/>
                          <a:latin typeface="Calibri" panose="020F0502020204030204" pitchFamily="34" charset="0"/>
                        </a:rPr>
                        <a:t>09.C.04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Tepalcingo-Axochiapan</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33"/>
                  </a:ext>
                </a:extLst>
              </a:tr>
              <a:tr h="96696">
                <a:tc>
                  <a:txBody>
                    <a:bodyPr/>
                    <a:lstStyle/>
                    <a:p>
                      <a:pPr algn="ctr" fontAlgn="b"/>
                      <a:r>
                        <a:rPr lang="es-MX" sz="600" b="0" i="0" u="none" strike="noStrike" dirty="0">
                          <a:solidFill>
                            <a:srgbClr val="000000"/>
                          </a:solidFill>
                          <a:effectLst/>
                          <a:latin typeface="Calibri" panose="020F0502020204030204" pitchFamily="34" charset="0"/>
                        </a:rPr>
                        <a:t>11.C.01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Valles Centrales</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34"/>
                  </a:ext>
                </a:extLst>
              </a:tr>
              <a:tr h="96696">
                <a:tc>
                  <a:txBody>
                    <a:bodyPr/>
                    <a:lstStyle/>
                    <a:p>
                      <a:pPr algn="ctr" fontAlgn="b"/>
                      <a:r>
                        <a:rPr lang="es-MX" sz="600" b="0" i="0" u="none" strike="noStrike" dirty="0">
                          <a:solidFill>
                            <a:srgbClr val="000000"/>
                          </a:solidFill>
                          <a:effectLst/>
                          <a:latin typeface="Calibri" panose="020F0502020204030204" pitchFamily="34" charset="0"/>
                        </a:rPr>
                        <a:t>12.C.01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Jiménez-Camargo,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35"/>
                  </a:ext>
                </a:extLst>
              </a:tr>
              <a:tr h="96696">
                <a:tc>
                  <a:txBody>
                    <a:bodyPr/>
                    <a:lstStyle/>
                    <a:p>
                      <a:pPr algn="ctr" fontAlgn="b"/>
                      <a:r>
                        <a:rPr lang="es-MX" sz="600" b="0" i="0" u="none" strike="noStrike" dirty="0">
                          <a:solidFill>
                            <a:srgbClr val="000000"/>
                          </a:solidFill>
                          <a:effectLst/>
                          <a:latin typeface="Calibri" panose="020F0502020204030204" pitchFamily="34" charset="0"/>
                        </a:rPr>
                        <a:t>12.C.02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Cuauhtémoc,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36"/>
                  </a:ext>
                </a:extLst>
              </a:tr>
              <a:tr h="96696">
                <a:tc>
                  <a:txBody>
                    <a:bodyPr/>
                    <a:lstStyle/>
                    <a:p>
                      <a:pPr algn="ctr" fontAlgn="b"/>
                      <a:r>
                        <a:rPr lang="es-MX" sz="600" b="0" i="0" u="none" strike="noStrike" dirty="0">
                          <a:solidFill>
                            <a:srgbClr val="000000"/>
                          </a:solidFill>
                          <a:effectLst/>
                          <a:latin typeface="Calibri" panose="020F0502020204030204" pitchFamily="34" charset="0"/>
                        </a:rPr>
                        <a:t>12.C.03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Ascensión,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37"/>
                  </a:ext>
                </a:extLst>
              </a:tr>
              <a:tr h="96696">
                <a:tc>
                  <a:txBody>
                    <a:bodyPr/>
                    <a:lstStyle/>
                    <a:p>
                      <a:pPr algn="ctr" fontAlgn="b"/>
                      <a:r>
                        <a:rPr lang="es-MX" sz="600" b="0" i="0" u="none" strike="noStrike" dirty="0">
                          <a:solidFill>
                            <a:srgbClr val="000000"/>
                          </a:solidFill>
                          <a:effectLst/>
                          <a:latin typeface="Calibri" panose="020F0502020204030204" pitchFamily="34" charset="0"/>
                        </a:rPr>
                        <a:t>12.C.04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Casas Grandes,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38"/>
                  </a:ext>
                </a:extLst>
              </a:tr>
              <a:tr h="96696">
                <a:tc>
                  <a:txBody>
                    <a:bodyPr/>
                    <a:lstStyle/>
                    <a:p>
                      <a:pPr algn="ctr" fontAlgn="b"/>
                      <a:r>
                        <a:rPr lang="es-MX" sz="600" b="0" i="0" u="none" strike="noStrike" dirty="0">
                          <a:solidFill>
                            <a:srgbClr val="000000"/>
                          </a:solidFill>
                          <a:effectLst/>
                          <a:latin typeface="Calibri" panose="020F0502020204030204" pitchFamily="34" charset="0"/>
                        </a:rPr>
                        <a:t>12.C.05</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Janos,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39"/>
                  </a:ext>
                </a:extLst>
              </a:tr>
              <a:tr h="96696">
                <a:tc>
                  <a:txBody>
                    <a:bodyPr/>
                    <a:lstStyle/>
                    <a:p>
                      <a:pPr algn="ctr" fontAlgn="b"/>
                      <a:r>
                        <a:rPr lang="es-MX" sz="600" b="0" i="0" u="none" strike="noStrike" dirty="0">
                          <a:solidFill>
                            <a:srgbClr val="000000"/>
                          </a:solidFill>
                          <a:effectLst/>
                          <a:latin typeface="Calibri" panose="020F0502020204030204" pitchFamily="34" charset="0"/>
                        </a:rPr>
                        <a:t>12.C.06</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Cañón del Derramadero</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40"/>
                  </a:ext>
                </a:extLst>
              </a:tr>
              <a:tr h="96696">
                <a:tc>
                  <a:txBody>
                    <a:bodyPr/>
                    <a:lstStyle/>
                    <a:p>
                      <a:pPr algn="ctr" fontAlgn="b"/>
                      <a:r>
                        <a:rPr lang="es-MX" sz="600" b="0" i="0" u="none" strike="noStrike" dirty="0">
                          <a:solidFill>
                            <a:srgbClr val="000000"/>
                          </a:solidFill>
                          <a:effectLst/>
                          <a:latin typeface="Calibri" panose="020F0502020204030204" pitchFamily="34" charset="0"/>
                        </a:rPr>
                        <a:t>12.C.07</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Buenaventura</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41"/>
                  </a:ext>
                </a:extLst>
              </a:tr>
              <a:tr h="96696">
                <a:tc>
                  <a:txBody>
                    <a:bodyPr/>
                    <a:lstStyle/>
                    <a:p>
                      <a:pPr algn="ctr" fontAlgn="b"/>
                      <a:r>
                        <a:rPr lang="es-MX" sz="600" b="0" i="0" u="none" strike="noStrike" dirty="0">
                          <a:solidFill>
                            <a:srgbClr val="000000"/>
                          </a:solidFill>
                          <a:effectLst/>
                          <a:latin typeface="Calibri" panose="020F0502020204030204" pitchFamily="34" charset="0"/>
                        </a:rPr>
                        <a:t>12.C.08</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Baja Babícora</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42"/>
                  </a:ext>
                </a:extLst>
              </a:tr>
              <a:tr h="96696">
                <a:tc>
                  <a:txBody>
                    <a:bodyPr/>
                    <a:lstStyle/>
                    <a:p>
                      <a:pPr algn="ctr" fontAlgn="b"/>
                      <a:r>
                        <a:rPr lang="es-MX" sz="600" b="0" i="0" u="none" strike="noStrike" dirty="0">
                          <a:solidFill>
                            <a:srgbClr val="000000"/>
                          </a:solidFill>
                          <a:effectLst/>
                          <a:latin typeface="Calibri" panose="020F0502020204030204" pitchFamily="34" charset="0"/>
                        </a:rPr>
                        <a:t>12.C.09</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Valle de Tarabillas</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43"/>
                  </a:ext>
                </a:extLst>
              </a:tr>
              <a:tr h="96696">
                <a:tc>
                  <a:txBody>
                    <a:bodyPr/>
                    <a:lstStyle/>
                    <a:p>
                      <a:pPr algn="ctr" fontAlgn="b"/>
                      <a:r>
                        <a:rPr lang="es-MX" sz="600" b="0" i="0" u="none" strike="noStrike" dirty="0">
                          <a:solidFill>
                            <a:srgbClr val="000000"/>
                          </a:solidFill>
                          <a:effectLst/>
                          <a:latin typeface="Calibri" panose="020F0502020204030204" pitchFamily="34" charset="0"/>
                        </a:rPr>
                        <a:t>12.C.10</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Cuatrociénegas - Ocampo</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44"/>
                  </a:ext>
                </a:extLst>
              </a:tr>
              <a:tr h="96696">
                <a:tc>
                  <a:txBody>
                    <a:bodyPr/>
                    <a:lstStyle/>
                    <a:p>
                      <a:pPr algn="ctr" fontAlgn="b"/>
                      <a:r>
                        <a:rPr lang="es-MX" sz="600" b="0" i="0" u="none" strike="noStrike" dirty="0">
                          <a:solidFill>
                            <a:srgbClr val="000000"/>
                          </a:solidFill>
                          <a:effectLst/>
                          <a:latin typeface="Calibri" panose="020F0502020204030204" pitchFamily="34" charset="0"/>
                        </a:rPr>
                        <a:t>12.C.11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Cuatrociénegas</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45"/>
                  </a:ext>
                </a:extLst>
              </a:tr>
              <a:tr h="96696">
                <a:tc>
                  <a:txBody>
                    <a:bodyPr/>
                    <a:lstStyle/>
                    <a:p>
                      <a:pPr algn="ctr" fontAlgn="b"/>
                      <a:r>
                        <a:rPr lang="es-MX" sz="600" b="0" i="0" u="none" strike="noStrike" dirty="0">
                          <a:solidFill>
                            <a:srgbClr val="000000"/>
                          </a:solidFill>
                          <a:effectLst/>
                          <a:latin typeface="Calibri" panose="020F0502020204030204" pitchFamily="34" charset="0"/>
                        </a:rPr>
                        <a:t>12.C.12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Saltillo-Ramos Arizpe</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46"/>
                  </a:ext>
                </a:extLst>
              </a:tr>
              <a:tr h="96696">
                <a:tc>
                  <a:txBody>
                    <a:bodyPr/>
                    <a:lstStyle/>
                    <a:p>
                      <a:pPr algn="ctr" fontAlgn="b"/>
                      <a:r>
                        <a:rPr lang="es-MX" sz="600" b="0" i="0" u="none" strike="noStrike" dirty="0">
                          <a:solidFill>
                            <a:srgbClr val="000000"/>
                          </a:solidFill>
                          <a:effectLst/>
                          <a:latin typeface="Calibri" panose="020F0502020204030204" pitchFamily="34" charset="0"/>
                        </a:rPr>
                        <a:t>13.C.01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Principal de la Comarca Lagunera,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47"/>
                  </a:ext>
                </a:extLst>
              </a:tr>
              <a:tr h="96696">
                <a:tc>
                  <a:txBody>
                    <a:bodyPr/>
                    <a:lstStyle/>
                    <a:p>
                      <a:pPr algn="ctr" fontAlgn="b"/>
                      <a:r>
                        <a:rPr lang="es-MX" sz="600" b="0" i="0" u="none" strike="noStrike" dirty="0">
                          <a:solidFill>
                            <a:srgbClr val="000000"/>
                          </a:solidFill>
                          <a:effectLst/>
                          <a:latin typeface="Calibri" panose="020F0502020204030204" pitchFamily="34" charset="0"/>
                        </a:rPr>
                        <a:t>13.C.02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Aguanaval,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48"/>
                  </a:ext>
                </a:extLst>
              </a:tr>
              <a:tr h="96696">
                <a:tc>
                  <a:txBody>
                    <a:bodyPr/>
                    <a:lstStyle/>
                    <a:p>
                      <a:pPr algn="ctr" fontAlgn="b"/>
                      <a:r>
                        <a:rPr lang="es-MX" sz="600" b="0" i="0" u="none" strike="noStrike" dirty="0">
                          <a:solidFill>
                            <a:srgbClr val="000000"/>
                          </a:solidFill>
                          <a:effectLst/>
                          <a:latin typeface="Calibri" panose="020F0502020204030204" pitchFamily="34" charset="0"/>
                        </a:rPr>
                        <a:t>13.C.03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General Cepeda - Sauceda</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49"/>
                  </a:ext>
                </a:extLst>
              </a:tr>
              <a:tr h="96696">
                <a:tc>
                  <a:txBody>
                    <a:bodyPr/>
                    <a:lstStyle/>
                    <a:p>
                      <a:pPr algn="ctr" fontAlgn="b"/>
                      <a:r>
                        <a:rPr lang="es-MX" sz="600" b="0" i="0" u="none" strike="noStrike" dirty="0">
                          <a:solidFill>
                            <a:srgbClr val="000000"/>
                          </a:solidFill>
                          <a:effectLst/>
                          <a:latin typeface="Calibri" panose="020F0502020204030204" pitchFamily="34" charset="0"/>
                        </a:rPr>
                        <a:t>13.C.04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El Palmar</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50"/>
                  </a:ext>
                </a:extLst>
              </a:tr>
              <a:tr h="96696">
                <a:tc>
                  <a:txBody>
                    <a:bodyPr/>
                    <a:lstStyle/>
                    <a:p>
                      <a:pPr algn="ctr" fontAlgn="b"/>
                      <a:r>
                        <a:rPr lang="es-MX" sz="600" b="0" i="0" u="none" strike="noStrike" dirty="0">
                          <a:solidFill>
                            <a:srgbClr val="000000"/>
                          </a:solidFill>
                          <a:effectLst/>
                          <a:latin typeface="Calibri" panose="020F0502020204030204" pitchFamily="34" charset="0"/>
                        </a:rPr>
                        <a:t>13.C.05</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 Sain Alto</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51"/>
                  </a:ext>
                </a:extLst>
              </a:tr>
              <a:tr h="96696">
                <a:tc>
                  <a:txBody>
                    <a:bodyPr/>
                    <a:lstStyle/>
                    <a:p>
                      <a:pPr algn="ctr" fontAlgn="b"/>
                      <a:r>
                        <a:rPr lang="es-MX" sz="600" b="0" i="0" u="none" strike="noStrike" dirty="0">
                          <a:solidFill>
                            <a:srgbClr val="000000"/>
                          </a:solidFill>
                          <a:effectLst/>
                          <a:latin typeface="Calibri" panose="020F0502020204030204" pitchFamily="34" charset="0"/>
                        </a:rPr>
                        <a:t>14.C.01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Cedral-Matehuala</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52"/>
                  </a:ext>
                </a:extLst>
              </a:tr>
              <a:tr h="96696">
                <a:tc>
                  <a:txBody>
                    <a:bodyPr/>
                    <a:lstStyle/>
                    <a:p>
                      <a:pPr algn="ctr" fontAlgn="b"/>
                      <a:r>
                        <a:rPr lang="es-MX" sz="600" b="0" i="0" u="none" strike="noStrike" dirty="0">
                          <a:solidFill>
                            <a:srgbClr val="000000"/>
                          </a:solidFill>
                          <a:effectLst/>
                          <a:latin typeface="Calibri" panose="020F0502020204030204" pitchFamily="34" charset="0"/>
                        </a:rPr>
                        <a:t>14.C.02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El Barril,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53"/>
                  </a:ext>
                </a:extLst>
              </a:tr>
              <a:tr h="96696">
                <a:tc>
                  <a:txBody>
                    <a:bodyPr/>
                    <a:lstStyle/>
                    <a:p>
                      <a:pPr algn="ctr" fontAlgn="b"/>
                      <a:r>
                        <a:rPr lang="es-MX" sz="600" b="0" i="0" u="none" strike="noStrike" dirty="0">
                          <a:solidFill>
                            <a:srgbClr val="000000"/>
                          </a:solidFill>
                          <a:effectLst/>
                          <a:latin typeface="Calibri" panose="020F0502020204030204" pitchFamily="34" charset="0"/>
                        </a:rPr>
                        <a:t>14.C.03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Valle de Arista,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54"/>
                  </a:ext>
                </a:extLst>
              </a:tr>
              <a:tr h="96696">
                <a:tc>
                  <a:txBody>
                    <a:bodyPr/>
                    <a:lstStyle/>
                    <a:p>
                      <a:pPr algn="ctr" fontAlgn="b"/>
                      <a:r>
                        <a:rPr lang="es-MX" sz="600" b="0" i="0" u="none" strike="noStrike" dirty="0">
                          <a:solidFill>
                            <a:srgbClr val="000000"/>
                          </a:solidFill>
                          <a:effectLst/>
                          <a:latin typeface="Calibri" panose="020F0502020204030204" pitchFamily="34" charset="0"/>
                        </a:rPr>
                        <a:t>14.C.04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del Valle de San Luis Potosí</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55"/>
                  </a:ext>
                </a:extLst>
              </a:tr>
              <a:tr h="96696">
                <a:tc>
                  <a:txBody>
                    <a:bodyPr/>
                    <a:lstStyle/>
                    <a:p>
                      <a:pPr algn="ctr" fontAlgn="b"/>
                      <a:r>
                        <a:rPr lang="es-MX" sz="600" b="0" i="0" u="none" strike="noStrike" dirty="0">
                          <a:solidFill>
                            <a:srgbClr val="000000"/>
                          </a:solidFill>
                          <a:effectLst/>
                          <a:latin typeface="Calibri" panose="020F0502020204030204" pitchFamily="34" charset="0"/>
                        </a:rPr>
                        <a:t>14.C.05</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Calera,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56"/>
                  </a:ext>
                </a:extLst>
              </a:tr>
              <a:tr h="96696">
                <a:tc>
                  <a:txBody>
                    <a:bodyPr/>
                    <a:lstStyle/>
                    <a:p>
                      <a:pPr algn="ctr" fontAlgn="b"/>
                      <a:r>
                        <a:rPr lang="es-MX" sz="600" b="0" i="0" u="none" strike="noStrike" dirty="0">
                          <a:solidFill>
                            <a:srgbClr val="000000"/>
                          </a:solidFill>
                          <a:effectLst/>
                          <a:latin typeface="Calibri" panose="020F0502020204030204" pitchFamily="34" charset="0"/>
                        </a:rPr>
                        <a:t>14.C.06</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Chupaderos,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57"/>
                  </a:ext>
                </a:extLst>
              </a:tr>
              <a:tr h="96696">
                <a:tc>
                  <a:txBody>
                    <a:bodyPr/>
                    <a:lstStyle/>
                    <a:p>
                      <a:pPr algn="ctr" fontAlgn="b"/>
                      <a:r>
                        <a:rPr lang="es-MX" sz="600" b="0" i="0" u="none" strike="noStrike" dirty="0">
                          <a:solidFill>
                            <a:srgbClr val="000000"/>
                          </a:solidFill>
                          <a:effectLst/>
                          <a:latin typeface="Calibri" panose="020F0502020204030204" pitchFamily="34" charset="0"/>
                        </a:rPr>
                        <a:t>14.C.07</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Tula - Bustamante</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58"/>
                  </a:ext>
                </a:extLst>
              </a:tr>
            </a:tbl>
          </a:graphicData>
        </a:graphic>
      </p:graphicFrame>
      <p:graphicFrame>
        <p:nvGraphicFramePr>
          <p:cNvPr id="7" name="Tabla 6"/>
          <p:cNvGraphicFramePr>
            <a:graphicFrameLocks noGrp="1"/>
          </p:cNvGraphicFramePr>
          <p:nvPr>
            <p:extLst/>
          </p:nvPr>
        </p:nvGraphicFramePr>
        <p:xfrm>
          <a:off x="1862262" y="3390818"/>
          <a:ext cx="1908659" cy="3179712"/>
        </p:xfrm>
        <a:graphic>
          <a:graphicData uri="http://schemas.openxmlformats.org/drawingml/2006/table">
            <a:tbl>
              <a:tblPr>
                <a:effectLst>
                  <a:outerShdw blurRad="50800" dist="38100" dir="2700000" algn="tl" rotWithShape="0">
                    <a:prstClr val="black">
                      <a:alpha val="40000"/>
                    </a:prstClr>
                  </a:outerShdw>
                </a:effectLst>
              </a:tblPr>
              <a:tblGrid>
                <a:gridCol w="412149">
                  <a:extLst>
                    <a:ext uri="{9D8B030D-6E8A-4147-A177-3AD203B41FA5}">
                      <a16:colId xmlns:a16="http://schemas.microsoft.com/office/drawing/2014/main" xmlns="" val="20000"/>
                    </a:ext>
                  </a:extLst>
                </a:gridCol>
                <a:gridCol w="1496510">
                  <a:extLst>
                    <a:ext uri="{9D8B030D-6E8A-4147-A177-3AD203B41FA5}">
                      <a16:colId xmlns:a16="http://schemas.microsoft.com/office/drawing/2014/main" xmlns="" val="20001"/>
                    </a:ext>
                  </a:extLst>
                </a:gridCol>
              </a:tblGrid>
              <a:tr h="96696">
                <a:tc>
                  <a:txBody>
                    <a:bodyPr/>
                    <a:lstStyle/>
                    <a:p>
                      <a:pPr algn="ctr" fontAlgn="b"/>
                      <a:r>
                        <a:rPr lang="es-MX" sz="600" b="1" i="0" u="none" strike="noStrike" dirty="0">
                          <a:solidFill>
                            <a:srgbClr val="000000"/>
                          </a:solidFill>
                          <a:effectLst/>
                          <a:latin typeface="Calibri" panose="020F0502020204030204" pitchFamily="34" charset="0"/>
                        </a:rPr>
                        <a:t>Clave</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A5A5A5"/>
                    </a:solidFill>
                  </a:tcPr>
                </a:tc>
                <a:tc>
                  <a:txBody>
                    <a:bodyPr/>
                    <a:lstStyle/>
                    <a:p>
                      <a:pPr algn="ctr" fontAlgn="b"/>
                      <a:r>
                        <a:rPr lang="es-MX" sz="600" b="1" i="0" u="none" strike="noStrike" dirty="0">
                          <a:solidFill>
                            <a:srgbClr val="000000"/>
                          </a:solidFill>
                          <a:effectLst/>
                          <a:latin typeface="Calibri" panose="020F0502020204030204" pitchFamily="34" charset="0"/>
                        </a:rPr>
                        <a:t>Nombre</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A5A5A5"/>
                    </a:solidFill>
                  </a:tcPr>
                </a:tc>
                <a:extLst>
                  <a:ext uri="{0D108BD9-81ED-4DB2-BD59-A6C34878D82A}">
                    <a16:rowId xmlns:a16="http://schemas.microsoft.com/office/drawing/2014/main" xmlns="" val="10000"/>
                  </a:ext>
                </a:extLst>
              </a:tr>
              <a:tr h="96696">
                <a:tc>
                  <a:txBody>
                    <a:bodyPr/>
                    <a:lstStyle/>
                    <a:p>
                      <a:pPr algn="ctr" fontAlgn="b"/>
                      <a:r>
                        <a:rPr lang="es-MX" sz="600" b="0" i="0" u="none" strike="noStrike" dirty="0">
                          <a:solidFill>
                            <a:srgbClr val="000000"/>
                          </a:solidFill>
                          <a:effectLst/>
                          <a:latin typeface="Calibri" panose="020F0502020204030204" pitchFamily="34" charset="0"/>
                        </a:rPr>
                        <a:t>14.C.08</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De Puerto Madero</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01"/>
                  </a:ext>
                </a:extLst>
              </a:tr>
              <a:tr h="96696">
                <a:tc>
                  <a:txBody>
                    <a:bodyPr/>
                    <a:lstStyle/>
                    <a:p>
                      <a:pPr algn="ctr" fontAlgn="b"/>
                      <a:r>
                        <a:rPr lang="es-MX" sz="600" b="0" i="0" u="none" strike="noStrike" dirty="0">
                          <a:solidFill>
                            <a:srgbClr val="000000"/>
                          </a:solidFill>
                          <a:effectLst/>
                          <a:latin typeface="Calibri" panose="020F0502020204030204" pitchFamily="34" charset="0"/>
                        </a:rPr>
                        <a:t>14.C.09</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Guadalupe de las Corrientes</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96696">
                <a:tc>
                  <a:txBody>
                    <a:bodyPr/>
                    <a:lstStyle/>
                    <a:p>
                      <a:pPr algn="ctr" fontAlgn="b"/>
                      <a:r>
                        <a:rPr lang="es-MX" sz="600" b="0" i="0" u="none" strike="noStrike" dirty="0">
                          <a:solidFill>
                            <a:srgbClr val="000000"/>
                          </a:solidFill>
                          <a:effectLst/>
                          <a:latin typeface="Calibri" panose="020F0502020204030204" pitchFamily="34" charset="0"/>
                        </a:rPr>
                        <a:t>15.C.01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Celaya,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03"/>
                  </a:ext>
                </a:extLst>
              </a:tr>
              <a:tr h="96696">
                <a:tc>
                  <a:txBody>
                    <a:bodyPr/>
                    <a:lstStyle/>
                    <a:p>
                      <a:pPr algn="ctr" fontAlgn="b"/>
                      <a:r>
                        <a:rPr lang="es-MX" sz="600" b="0" i="0" u="none" strike="noStrike" dirty="0">
                          <a:solidFill>
                            <a:srgbClr val="000000"/>
                          </a:solidFill>
                          <a:effectLst/>
                          <a:latin typeface="Calibri" panose="020F0502020204030204" pitchFamily="34" charset="0"/>
                        </a:rPr>
                        <a:t>15.C.02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Laguna Seca,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96696">
                <a:tc>
                  <a:txBody>
                    <a:bodyPr/>
                    <a:lstStyle/>
                    <a:p>
                      <a:pPr algn="ctr" fontAlgn="b"/>
                      <a:r>
                        <a:rPr lang="es-MX" sz="600" b="0" i="0" u="none" strike="noStrike" dirty="0">
                          <a:solidFill>
                            <a:srgbClr val="000000"/>
                          </a:solidFill>
                          <a:effectLst/>
                          <a:latin typeface="Calibri" panose="020F0502020204030204" pitchFamily="34" charset="0"/>
                        </a:rPr>
                        <a:t>15.C.03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Valle de Querétaro,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05"/>
                  </a:ext>
                </a:extLst>
              </a:tr>
              <a:tr h="96696">
                <a:tc>
                  <a:txBody>
                    <a:bodyPr/>
                    <a:lstStyle/>
                    <a:p>
                      <a:pPr algn="ctr" fontAlgn="b"/>
                      <a:r>
                        <a:rPr lang="es-MX" sz="600" b="0" i="0" u="none" strike="noStrike" dirty="0">
                          <a:solidFill>
                            <a:srgbClr val="000000"/>
                          </a:solidFill>
                          <a:effectLst/>
                          <a:latin typeface="Calibri" panose="020F0502020204030204" pitchFamily="34" charset="0"/>
                        </a:rPr>
                        <a:t>15.C.04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Amazcala,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96696">
                <a:tc>
                  <a:txBody>
                    <a:bodyPr/>
                    <a:lstStyle/>
                    <a:p>
                      <a:pPr algn="ctr" fontAlgn="b"/>
                      <a:r>
                        <a:rPr lang="es-MX" sz="600" b="0" i="0" u="none" strike="noStrike" dirty="0">
                          <a:solidFill>
                            <a:srgbClr val="000000"/>
                          </a:solidFill>
                          <a:effectLst/>
                          <a:latin typeface="Calibri" panose="020F0502020204030204" pitchFamily="34" charset="0"/>
                        </a:rPr>
                        <a:t>15.C.05</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León,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07"/>
                  </a:ext>
                </a:extLst>
              </a:tr>
              <a:tr h="96696">
                <a:tc>
                  <a:txBody>
                    <a:bodyPr/>
                    <a:lstStyle/>
                    <a:p>
                      <a:pPr algn="ctr" fontAlgn="b"/>
                      <a:r>
                        <a:rPr lang="es-MX" sz="600" b="0" i="0" u="none" strike="noStrike" dirty="0">
                          <a:solidFill>
                            <a:srgbClr val="000000"/>
                          </a:solidFill>
                          <a:effectLst/>
                          <a:latin typeface="Calibri" panose="020F0502020204030204" pitchFamily="34" charset="0"/>
                        </a:rPr>
                        <a:t>15.C.06</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Silao-Romita,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96696">
                <a:tc>
                  <a:txBody>
                    <a:bodyPr/>
                    <a:lstStyle/>
                    <a:p>
                      <a:pPr algn="ctr" fontAlgn="b"/>
                      <a:r>
                        <a:rPr lang="es-MX" sz="600" b="0" i="0" u="none" strike="noStrike" dirty="0">
                          <a:solidFill>
                            <a:srgbClr val="000000"/>
                          </a:solidFill>
                          <a:effectLst/>
                          <a:latin typeface="Calibri" panose="020F0502020204030204" pitchFamily="34" charset="0"/>
                        </a:rPr>
                        <a:t>15.C.07</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Irapuato-Valle de Santiago,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09"/>
                  </a:ext>
                </a:extLst>
              </a:tr>
              <a:tr h="96696">
                <a:tc>
                  <a:txBody>
                    <a:bodyPr/>
                    <a:lstStyle/>
                    <a:p>
                      <a:pPr algn="ctr" fontAlgn="b"/>
                      <a:r>
                        <a:rPr lang="es-MX" sz="600" b="0" i="0" u="none" strike="noStrike" dirty="0">
                          <a:solidFill>
                            <a:srgbClr val="000000"/>
                          </a:solidFill>
                          <a:effectLst/>
                          <a:latin typeface="Calibri" panose="020F0502020204030204" pitchFamily="34" charset="0"/>
                        </a:rPr>
                        <a:t>15.C.08</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Pénjamo-Abasolo,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96696">
                <a:tc>
                  <a:txBody>
                    <a:bodyPr/>
                    <a:lstStyle/>
                    <a:p>
                      <a:pPr algn="ctr" fontAlgn="b"/>
                      <a:r>
                        <a:rPr lang="es-MX" sz="600" b="0" i="0" u="none" strike="noStrike" dirty="0">
                          <a:solidFill>
                            <a:srgbClr val="000000"/>
                          </a:solidFill>
                          <a:effectLst/>
                          <a:latin typeface="Calibri" panose="020F0502020204030204" pitchFamily="34" charset="0"/>
                        </a:rPr>
                        <a:t>15.C.09</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Huimilpan,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11"/>
                  </a:ext>
                </a:extLst>
              </a:tr>
              <a:tr h="96696">
                <a:tc>
                  <a:txBody>
                    <a:bodyPr/>
                    <a:lstStyle/>
                    <a:p>
                      <a:pPr algn="ctr" fontAlgn="b"/>
                      <a:r>
                        <a:rPr lang="es-MX" sz="600" b="0" i="0" u="none" strike="noStrike" dirty="0">
                          <a:solidFill>
                            <a:srgbClr val="000000"/>
                          </a:solidFill>
                          <a:effectLst/>
                          <a:latin typeface="Calibri" panose="020F0502020204030204" pitchFamily="34" charset="0"/>
                        </a:rPr>
                        <a:t>15.C.10</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Salvatierra-La Cuevita,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96696">
                <a:tc>
                  <a:txBody>
                    <a:bodyPr/>
                    <a:lstStyle/>
                    <a:p>
                      <a:pPr algn="ctr" fontAlgn="b"/>
                      <a:r>
                        <a:rPr lang="es-MX" sz="600" b="0" i="0" u="none" strike="noStrike" dirty="0">
                          <a:solidFill>
                            <a:srgbClr val="000000"/>
                          </a:solidFill>
                          <a:effectLst/>
                          <a:latin typeface="Calibri" panose="020F0502020204030204" pitchFamily="34" charset="0"/>
                        </a:rPr>
                        <a:t>15.C.11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Río Turbio,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13"/>
                  </a:ext>
                </a:extLst>
              </a:tr>
              <a:tr h="96696">
                <a:tc>
                  <a:txBody>
                    <a:bodyPr/>
                    <a:lstStyle/>
                    <a:p>
                      <a:pPr algn="ctr" fontAlgn="b"/>
                      <a:r>
                        <a:rPr lang="es-MX" sz="600" b="0" i="0" u="none" strike="noStrike" dirty="0">
                          <a:solidFill>
                            <a:srgbClr val="000000"/>
                          </a:solidFill>
                          <a:effectLst/>
                          <a:latin typeface="Calibri" panose="020F0502020204030204" pitchFamily="34" charset="0"/>
                        </a:rPr>
                        <a:t>15.C.12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Acámbaro-Cuitzeo,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96696">
                <a:tc>
                  <a:txBody>
                    <a:bodyPr/>
                    <a:lstStyle/>
                    <a:p>
                      <a:pPr algn="ctr" fontAlgn="b"/>
                      <a:r>
                        <a:rPr lang="es-MX" sz="600" b="0" i="0" u="none" strike="noStrike" dirty="0">
                          <a:solidFill>
                            <a:srgbClr val="000000"/>
                          </a:solidFill>
                          <a:effectLst/>
                          <a:latin typeface="Calibri" panose="020F0502020204030204" pitchFamily="34" charset="0"/>
                        </a:rPr>
                        <a:t>15.C.13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Moroleón-Ciénega Prieta,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15"/>
                  </a:ext>
                </a:extLst>
              </a:tr>
              <a:tr h="96696">
                <a:tc>
                  <a:txBody>
                    <a:bodyPr/>
                    <a:lstStyle/>
                    <a:p>
                      <a:pPr algn="ctr" fontAlgn="b"/>
                      <a:r>
                        <a:rPr lang="es-MX" sz="600" b="0" i="0" u="none" strike="noStrike" dirty="0">
                          <a:solidFill>
                            <a:srgbClr val="000000"/>
                          </a:solidFill>
                          <a:effectLst/>
                          <a:latin typeface="Calibri" panose="020F0502020204030204" pitchFamily="34" charset="0"/>
                        </a:rPr>
                        <a:t>15.C.14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Río Laja,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6"/>
                  </a:ext>
                </a:extLst>
              </a:tr>
              <a:tr h="96696">
                <a:tc>
                  <a:txBody>
                    <a:bodyPr/>
                    <a:lstStyle/>
                    <a:p>
                      <a:pPr algn="ctr" fontAlgn="b"/>
                      <a:r>
                        <a:rPr lang="es-MX" sz="600" b="0" i="0" u="none" strike="noStrike" dirty="0">
                          <a:solidFill>
                            <a:srgbClr val="000000"/>
                          </a:solidFill>
                          <a:effectLst/>
                          <a:latin typeface="Calibri" panose="020F0502020204030204" pitchFamily="34" charset="0"/>
                        </a:rPr>
                        <a:t>15.C.15</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Valle de Toluca,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17"/>
                  </a:ext>
                </a:extLst>
              </a:tr>
              <a:tr h="96696">
                <a:tc>
                  <a:txBody>
                    <a:bodyPr/>
                    <a:lstStyle/>
                    <a:p>
                      <a:pPr algn="ctr" fontAlgn="b"/>
                      <a:r>
                        <a:rPr lang="es-MX" sz="600" b="0" i="0" u="none" strike="noStrike" dirty="0">
                          <a:solidFill>
                            <a:srgbClr val="000000"/>
                          </a:solidFill>
                          <a:effectLst/>
                          <a:latin typeface="Calibri" panose="020F0502020204030204" pitchFamily="34" charset="0"/>
                        </a:rPr>
                        <a:t>16.C.01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Ojocaliente Aguascalientes Encarnación,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8"/>
                  </a:ext>
                </a:extLst>
              </a:tr>
              <a:tr h="96696">
                <a:tc>
                  <a:txBody>
                    <a:bodyPr/>
                    <a:lstStyle/>
                    <a:p>
                      <a:pPr algn="ctr" fontAlgn="b"/>
                      <a:r>
                        <a:rPr lang="es-MX" sz="600" b="0" i="0" u="none" strike="noStrike" dirty="0">
                          <a:solidFill>
                            <a:srgbClr val="000000"/>
                          </a:solidFill>
                          <a:effectLst/>
                          <a:latin typeface="Calibri" panose="020F0502020204030204" pitchFamily="34" charset="0"/>
                        </a:rPr>
                        <a:t>16.C.02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tc>
                  <a:txBody>
                    <a:bodyPr/>
                    <a:lstStyle/>
                    <a:p>
                      <a:pPr algn="l" fontAlgn="b"/>
                      <a:r>
                        <a:rPr lang="es-MX" sz="600" b="0" i="0" u="none" strike="noStrike" dirty="0">
                          <a:solidFill>
                            <a:srgbClr val="000000"/>
                          </a:solidFill>
                          <a:effectLst/>
                          <a:latin typeface="Calibri" panose="020F0502020204030204" pitchFamily="34" charset="0"/>
                        </a:rPr>
                        <a:t>Ocampo,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DEDED"/>
                    </a:solidFill>
                  </a:tcPr>
                </a:tc>
                <a:extLst>
                  <a:ext uri="{0D108BD9-81ED-4DB2-BD59-A6C34878D82A}">
                    <a16:rowId xmlns:a16="http://schemas.microsoft.com/office/drawing/2014/main" xmlns="" val="10019"/>
                  </a:ext>
                </a:extLst>
              </a:tr>
              <a:tr h="96696">
                <a:tc>
                  <a:txBody>
                    <a:bodyPr/>
                    <a:lstStyle/>
                    <a:p>
                      <a:pPr algn="ctr" fontAlgn="b"/>
                      <a:r>
                        <a:rPr lang="es-MX" sz="600" b="0" i="0" u="none" strike="noStrike" dirty="0">
                          <a:solidFill>
                            <a:srgbClr val="000000"/>
                          </a:solidFill>
                          <a:effectLst/>
                          <a:latin typeface="Calibri" panose="020F0502020204030204" pitchFamily="34" charset="0"/>
                        </a:rPr>
                        <a:t>18.C.01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Victoria - Güémez</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0"/>
                  </a:ext>
                </a:extLst>
              </a:tr>
              <a:tr h="96696">
                <a:tc>
                  <a:txBody>
                    <a:bodyPr/>
                    <a:lstStyle/>
                    <a:p>
                      <a:pPr algn="ctr" fontAlgn="b"/>
                      <a:r>
                        <a:rPr lang="es-MX" sz="600" b="0" i="0" u="none" strike="noStrike" dirty="0">
                          <a:solidFill>
                            <a:srgbClr val="000000"/>
                          </a:solidFill>
                          <a:effectLst/>
                          <a:latin typeface="Calibri" panose="020F0502020204030204" pitchFamily="34" charset="0"/>
                        </a:rPr>
                        <a:t>19.C.01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Interestatal Jaral de Berrios-Villa de Reyes</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1"/>
                  </a:ext>
                </a:extLst>
              </a:tr>
              <a:tr h="96696">
                <a:tc>
                  <a:txBody>
                    <a:bodyPr/>
                    <a:lstStyle/>
                    <a:p>
                      <a:pPr algn="ctr" fontAlgn="b"/>
                      <a:r>
                        <a:rPr lang="es-MX" sz="600" b="0" i="0" u="none" strike="noStrike" dirty="0">
                          <a:solidFill>
                            <a:srgbClr val="000000"/>
                          </a:solidFill>
                          <a:effectLst/>
                          <a:latin typeface="Calibri" panose="020F0502020204030204" pitchFamily="34" charset="0"/>
                        </a:rPr>
                        <a:t>19.C.02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Huichapan, Tecozautla, Nopala,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2"/>
                  </a:ext>
                </a:extLst>
              </a:tr>
              <a:tr h="96696">
                <a:tc>
                  <a:txBody>
                    <a:bodyPr/>
                    <a:lstStyle/>
                    <a:p>
                      <a:pPr algn="ctr" fontAlgn="b"/>
                      <a:r>
                        <a:rPr lang="es-MX" sz="600" b="0" i="0" u="none" strike="noStrike" dirty="0">
                          <a:solidFill>
                            <a:srgbClr val="000000"/>
                          </a:solidFill>
                          <a:effectLst/>
                          <a:latin typeface="Calibri" panose="020F0502020204030204" pitchFamily="34" charset="0"/>
                        </a:rPr>
                        <a:t>19.C.03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Valle de Tulancingo,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3"/>
                  </a:ext>
                </a:extLst>
              </a:tr>
              <a:tr h="96696">
                <a:tc>
                  <a:txBody>
                    <a:bodyPr/>
                    <a:lstStyle/>
                    <a:p>
                      <a:pPr algn="ctr" fontAlgn="b"/>
                      <a:r>
                        <a:rPr lang="es-MX" sz="600" b="0" i="0" u="none" strike="noStrike" dirty="0">
                          <a:solidFill>
                            <a:srgbClr val="000000"/>
                          </a:solidFill>
                          <a:effectLst/>
                          <a:latin typeface="Calibri" panose="020F0502020204030204" pitchFamily="34" charset="0"/>
                        </a:rPr>
                        <a:t>19.C.04</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 Río Verde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4"/>
                  </a:ext>
                </a:extLst>
              </a:tr>
              <a:tr h="96696">
                <a:tc>
                  <a:txBody>
                    <a:bodyPr/>
                    <a:lstStyle/>
                    <a:p>
                      <a:pPr algn="ctr" fontAlgn="b"/>
                      <a:r>
                        <a:rPr lang="es-MX" sz="600" b="0" i="0" u="none" strike="noStrike" dirty="0">
                          <a:solidFill>
                            <a:srgbClr val="000000"/>
                          </a:solidFill>
                          <a:effectLst/>
                          <a:latin typeface="Calibri" panose="020F0502020204030204" pitchFamily="34" charset="0"/>
                        </a:rPr>
                        <a:t>19.C.05</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Valle de San Juan del Río</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5"/>
                  </a:ext>
                </a:extLst>
              </a:tr>
              <a:tr h="96696">
                <a:tc>
                  <a:txBody>
                    <a:bodyPr/>
                    <a:lstStyle/>
                    <a:p>
                      <a:pPr algn="ctr" fontAlgn="b"/>
                      <a:r>
                        <a:rPr lang="es-MX" sz="600" b="0" i="0" u="none" strike="noStrike" dirty="0">
                          <a:solidFill>
                            <a:srgbClr val="000000"/>
                          </a:solidFill>
                          <a:effectLst/>
                          <a:latin typeface="Calibri" panose="020F0502020204030204" pitchFamily="34" charset="0"/>
                        </a:rPr>
                        <a:t>19.C.06</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Sierra Gorda</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6"/>
                  </a:ext>
                </a:extLst>
              </a:tr>
              <a:tr h="96696">
                <a:tc>
                  <a:txBody>
                    <a:bodyPr/>
                    <a:lstStyle/>
                    <a:p>
                      <a:pPr algn="ctr" fontAlgn="b"/>
                      <a:r>
                        <a:rPr lang="es-MX" sz="600" b="0" i="0" u="none" strike="noStrike" dirty="0">
                          <a:solidFill>
                            <a:srgbClr val="000000"/>
                          </a:solidFill>
                          <a:effectLst/>
                          <a:latin typeface="Calibri" panose="020F0502020204030204" pitchFamily="34" charset="0"/>
                        </a:rPr>
                        <a:t>21.C.01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del Valle de Tehuacán,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7"/>
                  </a:ext>
                </a:extLst>
              </a:tr>
              <a:tr h="96696">
                <a:tc>
                  <a:txBody>
                    <a:bodyPr/>
                    <a:lstStyle/>
                    <a:p>
                      <a:pPr algn="ctr" fontAlgn="b"/>
                      <a:r>
                        <a:rPr lang="es-MX" sz="600" b="0" i="0" u="none" strike="noStrike" dirty="0">
                          <a:solidFill>
                            <a:srgbClr val="000000"/>
                          </a:solidFill>
                          <a:effectLst/>
                          <a:latin typeface="Calibri" panose="020F0502020204030204" pitchFamily="34" charset="0"/>
                        </a:rPr>
                        <a:t>21.C.02</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Del Acuífero Los Naranjos,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28"/>
                  </a:ext>
                </a:extLst>
              </a:tr>
              <a:tr h="96696">
                <a:tc>
                  <a:txBody>
                    <a:bodyPr/>
                    <a:lstStyle/>
                    <a:p>
                      <a:pPr algn="ctr" fontAlgn="b"/>
                      <a:r>
                        <a:rPr lang="es-MX" sz="600" b="0" i="0" u="none" strike="noStrike" dirty="0">
                          <a:solidFill>
                            <a:srgbClr val="000000"/>
                          </a:solidFill>
                          <a:effectLst/>
                          <a:latin typeface="Calibri" panose="020F0502020204030204" pitchFamily="34" charset="0"/>
                        </a:rPr>
                        <a:t>21.C.03</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Del Acuífero Omealca Huixcolotla, A.C.</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29"/>
                  </a:ext>
                </a:extLst>
              </a:tr>
              <a:tr h="96696">
                <a:tc>
                  <a:txBody>
                    <a:bodyPr/>
                    <a:lstStyle/>
                    <a:p>
                      <a:pPr algn="ctr" fontAlgn="b"/>
                      <a:r>
                        <a:rPr lang="es-MX" sz="600" b="0" i="0" u="none" strike="noStrike" dirty="0">
                          <a:solidFill>
                            <a:srgbClr val="000000"/>
                          </a:solidFill>
                          <a:effectLst/>
                          <a:latin typeface="Calibri" panose="020F0502020204030204" pitchFamily="34" charset="0"/>
                        </a:rPr>
                        <a:t>25.C.01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es-MX" sz="600" b="0" i="0" u="none" strike="noStrike" dirty="0">
                          <a:solidFill>
                            <a:srgbClr val="000000"/>
                          </a:solidFill>
                          <a:effectLst/>
                          <a:latin typeface="Calibri" panose="020F0502020204030204" pitchFamily="34" charset="0"/>
                        </a:rPr>
                        <a:t>Zona Geohidrológica Metropolitana de Yucatán</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30"/>
                  </a:ext>
                </a:extLst>
              </a:tr>
              <a:tr h="96696">
                <a:tc>
                  <a:txBody>
                    <a:bodyPr/>
                    <a:lstStyle/>
                    <a:p>
                      <a:pPr algn="ctr" fontAlgn="b"/>
                      <a:r>
                        <a:rPr lang="es-MX" sz="600" b="0" i="0" u="none" strike="noStrike" dirty="0">
                          <a:solidFill>
                            <a:srgbClr val="000000"/>
                          </a:solidFill>
                          <a:effectLst/>
                          <a:latin typeface="Calibri" panose="020F0502020204030204" pitchFamily="34" charset="0"/>
                        </a:rPr>
                        <a:t>26.C.01</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fontAlgn="b"/>
                      <a:r>
                        <a:rPr lang="es-MX" sz="600" b="0" i="0" u="none" strike="noStrike" dirty="0">
                          <a:solidFill>
                            <a:srgbClr val="000000"/>
                          </a:solidFill>
                          <a:effectLst/>
                          <a:latin typeface="Calibri" panose="020F0502020204030204" pitchFamily="34" charset="0"/>
                        </a:rPr>
                        <a:t>Cuautitlán - Pachuca del Estado de México</a:t>
                      </a:r>
                    </a:p>
                  </a:txBody>
                  <a:tcPr marL="7926" marR="7926" marT="7926" marB="0"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31"/>
                  </a:ext>
                </a:extLst>
              </a:tr>
            </a:tbl>
          </a:graphicData>
        </a:graphic>
      </p:graphicFrame>
      <p:sp>
        <p:nvSpPr>
          <p:cNvPr id="6" name="Título 5"/>
          <p:cNvSpPr>
            <a:spLocks noGrp="1"/>
          </p:cNvSpPr>
          <p:nvPr>
            <p:ph type="title"/>
          </p:nvPr>
        </p:nvSpPr>
        <p:spPr/>
        <p:txBody>
          <a:bodyPr/>
          <a:lstStyle/>
          <a:p>
            <a:r>
              <a:rPr lang="es-MX" dirty="0"/>
              <a:t>Comités de Aguas Subterráneas (89)</a:t>
            </a:r>
          </a:p>
        </p:txBody>
      </p:sp>
      <p:sp>
        <p:nvSpPr>
          <p:cNvPr id="9" name="Rectángulo 8"/>
          <p:cNvSpPr/>
          <p:nvPr/>
        </p:nvSpPr>
        <p:spPr>
          <a:xfrm>
            <a:off x="3851919" y="5344747"/>
            <a:ext cx="5197189" cy="117987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600" dirty="0">
                <a:solidFill>
                  <a:schemeClr val="tx1">
                    <a:lumMod val="65000"/>
                    <a:lumOff val="35000"/>
                  </a:schemeClr>
                </a:solidFill>
              </a:rPr>
              <a:t>Los Comités Técnicos de Aguas Subterráneas (COTAS) tienen el objetivo de estabilizar los niveles de aguas subterráneas en los acuíferos sobreexplotados, o preservar los que se encuentran en condiciones de disponibilidad.</a:t>
            </a:r>
          </a:p>
        </p:txBody>
      </p:sp>
    </p:spTree>
    <p:extLst>
      <p:ext uri="{BB962C8B-B14F-4D97-AF65-F5344CB8AC3E}">
        <p14:creationId xmlns:p14="http://schemas.microsoft.com/office/powerpoint/2010/main" val="2870328373"/>
      </p:ext>
    </p:extLst>
  </p:cSld>
  <p:clrMapOvr>
    <a:masterClrMapping/>
  </p:clrMapOvr>
  <p:transition spd="med">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5" name="CuadroTexto 4"/>
          <p:cNvSpPr txBox="1"/>
          <p:nvPr/>
        </p:nvSpPr>
        <p:spPr>
          <a:xfrm>
            <a:off x="2582895" y="6596390"/>
            <a:ext cx="6561105" cy="261610"/>
          </a:xfrm>
          <a:prstGeom prst="rect">
            <a:avLst/>
          </a:prstGeom>
          <a:solidFill>
            <a:schemeClr val="tx2">
              <a:lumMod val="20000"/>
              <a:lumOff val="80000"/>
            </a:schemeClr>
          </a:solidFill>
        </p:spPr>
        <p:txBody>
          <a:bodyPr wrap="square" rtlCol="0">
            <a:spAutoFit/>
          </a:bodyPr>
          <a:lstStyle/>
          <a:p>
            <a:pPr algn="r"/>
            <a:r>
              <a:rPr lang="es-MX" sz="1100" b="1" dirty="0" smtClean="0">
                <a:latin typeface="Soberana Titular" panose="02000000000000000000" pitchFamily="50" charset="0"/>
              </a:rPr>
              <a:t>Coordinación General de Atención de Emergencias y Consejos de Cuenca</a:t>
            </a:r>
          </a:p>
        </p:txBody>
      </p:sp>
      <p:sp>
        <p:nvSpPr>
          <p:cNvPr id="8" name="Rectangle 4"/>
          <p:cNvSpPr>
            <a:spLocks noChangeArrowheads="1"/>
          </p:cNvSpPr>
          <p:nvPr/>
        </p:nvSpPr>
        <p:spPr bwMode="auto">
          <a:xfrm>
            <a:off x="432244" y="1453805"/>
            <a:ext cx="8381320" cy="4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marL="381000" indent="-285750">
              <a:defRPr sz="4400" b="1" i="1">
                <a:solidFill>
                  <a:schemeClr val="tx1"/>
                </a:solidFill>
                <a:latin typeface="Arial" panose="020B0604020202020204" pitchFamily="34" charset="0"/>
              </a:defRPr>
            </a:lvl1pPr>
            <a:lvl2pPr marL="742950" indent="-285750">
              <a:defRPr sz="4400" b="1" i="1">
                <a:solidFill>
                  <a:schemeClr val="tx1"/>
                </a:solidFill>
                <a:latin typeface="Arial" panose="020B0604020202020204" pitchFamily="34" charset="0"/>
              </a:defRPr>
            </a:lvl2pPr>
            <a:lvl3pPr marL="1143000" indent="-228600">
              <a:defRPr sz="4400" b="1" i="1">
                <a:solidFill>
                  <a:schemeClr val="tx1"/>
                </a:solidFill>
                <a:latin typeface="Arial" panose="020B0604020202020204" pitchFamily="34" charset="0"/>
              </a:defRPr>
            </a:lvl3pPr>
            <a:lvl4pPr marL="1600200" indent="-228600">
              <a:defRPr sz="4400" b="1" i="1">
                <a:solidFill>
                  <a:schemeClr val="tx1"/>
                </a:solidFill>
                <a:latin typeface="Arial" panose="020B0604020202020204" pitchFamily="34" charset="0"/>
              </a:defRPr>
            </a:lvl4pPr>
            <a:lvl5pPr marL="2057400" indent="-228600">
              <a:defRPr sz="4400" b="1" i="1">
                <a:solidFill>
                  <a:schemeClr val="tx1"/>
                </a:solidFill>
                <a:latin typeface="Arial" panose="020B0604020202020204" pitchFamily="34" charset="0"/>
              </a:defRPr>
            </a:lvl5pPr>
            <a:lvl6pPr marL="2514600" indent="-228600" algn="ctr" eaLnBrk="0" fontAlgn="base" hangingPunct="0">
              <a:spcBef>
                <a:spcPct val="0"/>
              </a:spcBef>
              <a:spcAft>
                <a:spcPct val="0"/>
              </a:spcAft>
              <a:defRPr sz="4400" b="1" i="1">
                <a:solidFill>
                  <a:schemeClr val="tx1"/>
                </a:solidFill>
                <a:latin typeface="Arial" panose="020B0604020202020204" pitchFamily="34" charset="0"/>
              </a:defRPr>
            </a:lvl6pPr>
            <a:lvl7pPr marL="2971800" indent="-228600" algn="ctr" eaLnBrk="0" fontAlgn="base" hangingPunct="0">
              <a:spcBef>
                <a:spcPct val="0"/>
              </a:spcBef>
              <a:spcAft>
                <a:spcPct val="0"/>
              </a:spcAft>
              <a:defRPr sz="4400" b="1" i="1">
                <a:solidFill>
                  <a:schemeClr val="tx1"/>
                </a:solidFill>
                <a:latin typeface="Arial" panose="020B0604020202020204" pitchFamily="34" charset="0"/>
              </a:defRPr>
            </a:lvl7pPr>
            <a:lvl8pPr marL="3429000" indent="-228600" algn="ctr" eaLnBrk="0" fontAlgn="base" hangingPunct="0">
              <a:spcBef>
                <a:spcPct val="0"/>
              </a:spcBef>
              <a:spcAft>
                <a:spcPct val="0"/>
              </a:spcAft>
              <a:defRPr sz="4400" b="1" i="1">
                <a:solidFill>
                  <a:schemeClr val="tx1"/>
                </a:solidFill>
                <a:latin typeface="Arial" panose="020B0604020202020204" pitchFamily="34" charset="0"/>
              </a:defRPr>
            </a:lvl8pPr>
            <a:lvl9pPr marL="3886200" indent="-228600" algn="ctr" eaLnBrk="0" fontAlgn="base" hangingPunct="0">
              <a:spcBef>
                <a:spcPct val="0"/>
              </a:spcBef>
              <a:spcAft>
                <a:spcPct val="0"/>
              </a:spcAft>
              <a:defRPr sz="4400" b="1" i="1">
                <a:solidFill>
                  <a:schemeClr val="tx1"/>
                </a:solidFill>
                <a:latin typeface="Arial" panose="020B0604020202020204" pitchFamily="34" charset="0"/>
              </a:defRPr>
            </a:lvl9pPr>
          </a:lstStyle>
          <a:p>
            <a:pPr marL="95250" indent="0" algn="just">
              <a:spcBef>
                <a:spcPct val="50000"/>
              </a:spcBef>
            </a:pPr>
            <a:r>
              <a:rPr lang="es-ES_tradnl" altLang="es-MX" sz="1400" b="0" i="0" dirty="0" smtClean="0">
                <a:latin typeface="Soberana Sans" panose="02000000000000000000" pitchFamily="50" charset="0"/>
              </a:rPr>
              <a:t>Son Organizaciones constituidas por usuarios </a:t>
            </a:r>
            <a:r>
              <a:rPr lang="es-ES_tradnl" altLang="es-MX" sz="1400" b="0" i="0" dirty="0">
                <a:latin typeface="Soberana Sans" panose="02000000000000000000" pitchFamily="50" charset="0"/>
              </a:rPr>
              <a:t>de aguas </a:t>
            </a:r>
            <a:r>
              <a:rPr lang="es-ES_tradnl" altLang="es-MX" sz="1400" b="0" i="0" dirty="0" smtClean="0">
                <a:latin typeface="Soberana Sans" panose="02000000000000000000" pitchFamily="50" charset="0"/>
              </a:rPr>
              <a:t>subterráneas para participar en la formulación y ejecución de programas y acciones que contribuyan a la </a:t>
            </a:r>
            <a:r>
              <a:rPr lang="es-ES_tradnl" altLang="es-MX" sz="1400" dirty="0" smtClean="0">
                <a:latin typeface="Soberana Sans" panose="02000000000000000000" pitchFamily="50" charset="0"/>
              </a:rPr>
              <a:t>estabilización, recuperación y preservación</a:t>
            </a:r>
            <a:r>
              <a:rPr lang="es-ES_tradnl" altLang="es-MX" sz="1400" b="0" i="0" dirty="0" smtClean="0">
                <a:latin typeface="Soberana Sans" panose="02000000000000000000" pitchFamily="50" charset="0"/>
              </a:rPr>
              <a:t> de los acuíferos.</a:t>
            </a:r>
          </a:p>
          <a:p>
            <a:pPr marL="95250" indent="0" algn="just">
              <a:spcBef>
                <a:spcPct val="50000"/>
              </a:spcBef>
            </a:pPr>
            <a:endParaRPr lang="es-ES_tradnl" altLang="es-MX" sz="1400" b="0" i="0" dirty="0" smtClean="0">
              <a:latin typeface="Soberana Sans" panose="02000000000000000000" pitchFamily="50" charset="0"/>
            </a:endParaRPr>
          </a:p>
          <a:p>
            <a:pPr marL="95250" indent="0" algn="just">
              <a:spcBef>
                <a:spcPct val="50000"/>
              </a:spcBef>
            </a:pPr>
            <a:endParaRPr lang="es-ES_tradnl" altLang="es-MX" sz="1400" b="0" i="0" dirty="0" smtClean="0">
              <a:latin typeface="Soberana Sans" panose="02000000000000000000" pitchFamily="50" charset="0"/>
            </a:endParaRPr>
          </a:p>
          <a:p>
            <a:pPr marL="95250" indent="0" algn="just">
              <a:spcBef>
                <a:spcPct val="50000"/>
              </a:spcBef>
            </a:pPr>
            <a:endParaRPr lang="es-ES_tradnl" altLang="es-MX" sz="1400" b="0" i="0" dirty="0">
              <a:latin typeface="Soberana Sans" panose="02000000000000000000" pitchFamily="50" charset="0"/>
            </a:endParaRPr>
          </a:p>
          <a:p>
            <a:pPr marL="95250" indent="0" algn="just">
              <a:spcBef>
                <a:spcPct val="50000"/>
              </a:spcBef>
            </a:pPr>
            <a:endParaRPr lang="es-ES_tradnl" altLang="es-MX" sz="1400" b="0" i="0" dirty="0" smtClean="0">
              <a:latin typeface="Soberana Sans" panose="02000000000000000000" pitchFamily="50" charset="0"/>
            </a:endParaRPr>
          </a:p>
          <a:p>
            <a:pPr marL="95250" indent="0" algn="just">
              <a:spcBef>
                <a:spcPct val="50000"/>
              </a:spcBef>
            </a:pPr>
            <a:endParaRPr lang="es-ES_tradnl" altLang="es-MX" sz="1400" b="0" i="0" dirty="0" smtClean="0">
              <a:latin typeface="Soberana Sans" panose="02000000000000000000" pitchFamily="50" charset="0"/>
            </a:endParaRPr>
          </a:p>
          <a:p>
            <a:pPr marL="95250" indent="0" algn="just">
              <a:spcBef>
                <a:spcPct val="50000"/>
              </a:spcBef>
            </a:pPr>
            <a:endParaRPr lang="es-ES_tradnl" altLang="es-MX" sz="1400" b="0" i="0" dirty="0" smtClean="0">
              <a:latin typeface="Soberana Sans" panose="02000000000000000000" pitchFamily="50" charset="0"/>
            </a:endParaRPr>
          </a:p>
          <a:p>
            <a:pPr marL="95250" indent="0" algn="just">
              <a:spcBef>
                <a:spcPct val="50000"/>
              </a:spcBef>
            </a:pPr>
            <a:endParaRPr lang="es-ES_tradnl" altLang="es-MX" sz="800" i="0" dirty="0" smtClean="0">
              <a:latin typeface="Soberana Sans" panose="02000000000000000000" pitchFamily="50" charset="0"/>
            </a:endParaRPr>
          </a:p>
          <a:p>
            <a:pPr algn="just">
              <a:spcBef>
                <a:spcPct val="50000"/>
              </a:spcBef>
              <a:buFontTx/>
              <a:buChar char="•"/>
            </a:pPr>
            <a:r>
              <a:rPr lang="es-ES_tradnl" altLang="es-MX" sz="1300" b="0" i="0" dirty="0" smtClean="0">
                <a:latin typeface="Soberana Sans" panose="02000000000000000000" pitchFamily="50" charset="0"/>
              </a:rPr>
              <a:t>Están reconocidos en la LAN, como órganos </a:t>
            </a:r>
            <a:r>
              <a:rPr lang="es-ES_tradnl" altLang="es-MX" sz="1300" b="0" i="0" dirty="0">
                <a:latin typeface="Soberana Sans" panose="02000000000000000000" pitchFamily="50" charset="0"/>
              </a:rPr>
              <a:t>a</a:t>
            </a:r>
            <a:r>
              <a:rPr lang="es-ES_tradnl" altLang="es-MX" sz="1300" b="0" i="0" dirty="0" smtClean="0">
                <a:latin typeface="Soberana Sans" panose="02000000000000000000" pitchFamily="50" charset="0"/>
              </a:rPr>
              <a:t>uxiliares </a:t>
            </a:r>
            <a:r>
              <a:rPr lang="es-ES_tradnl" altLang="es-MX" sz="1300" b="0" i="0" dirty="0">
                <a:latin typeface="Soberana Sans" panose="02000000000000000000" pitchFamily="50" charset="0"/>
              </a:rPr>
              <a:t>de los Consejos de Cuenca, donde los Directores Generales de los Organismos de Cuenca o </a:t>
            </a:r>
            <a:r>
              <a:rPr lang="es-ES_tradnl" altLang="es-MX" sz="1300" b="0" i="0" dirty="0" smtClean="0">
                <a:latin typeface="Soberana Sans" panose="02000000000000000000" pitchFamily="50" charset="0"/>
              </a:rPr>
              <a:t>los Directores Locales </a:t>
            </a:r>
            <a:r>
              <a:rPr lang="es-ES_tradnl" altLang="es-MX" sz="1300" b="0" i="0" dirty="0">
                <a:latin typeface="Soberana Sans" panose="02000000000000000000" pitchFamily="50" charset="0"/>
              </a:rPr>
              <a:t>participan como Secretarios </a:t>
            </a:r>
            <a:r>
              <a:rPr lang="es-ES_tradnl" altLang="es-MX" sz="1300" b="0" i="0" dirty="0" smtClean="0">
                <a:latin typeface="Soberana Sans" panose="02000000000000000000" pitchFamily="50" charset="0"/>
              </a:rPr>
              <a:t>Técnicos de dichos </a:t>
            </a:r>
            <a:r>
              <a:rPr lang="es-ES_tradnl" altLang="es-MX" sz="1300" b="0" i="0" dirty="0">
                <a:latin typeface="Soberana Sans" panose="02000000000000000000" pitchFamily="50" charset="0"/>
              </a:rPr>
              <a:t>Comités. </a:t>
            </a:r>
            <a:r>
              <a:rPr lang="es-ES_tradnl" altLang="es-MX" sz="800" b="0" i="0" dirty="0" smtClean="0">
                <a:latin typeface="Soberana Sans" panose="02000000000000000000" pitchFamily="50" charset="0"/>
              </a:rPr>
              <a:t>(</a:t>
            </a:r>
            <a:r>
              <a:rPr lang="es-ES_tradnl" altLang="es-MX" sz="800" dirty="0" smtClean="0">
                <a:latin typeface="Soberana Sans" panose="02000000000000000000" pitchFamily="50" charset="0"/>
              </a:rPr>
              <a:t>Antepenúltimo párrafo, art. 13 BIS 1)</a:t>
            </a:r>
          </a:p>
          <a:p>
            <a:pPr algn="just">
              <a:spcBef>
                <a:spcPct val="50000"/>
              </a:spcBef>
              <a:buFontTx/>
              <a:buChar char="•"/>
            </a:pPr>
            <a:r>
              <a:rPr lang="es-MX" altLang="es-MX" sz="1300" b="0" i="0" dirty="0" smtClean="0">
                <a:latin typeface="Soberana Sans" panose="02000000000000000000" pitchFamily="50" charset="0"/>
              </a:rPr>
              <a:t>Las </a:t>
            </a:r>
            <a:r>
              <a:rPr lang="es-MX" altLang="es-MX" sz="1300" b="0" i="0" dirty="0">
                <a:latin typeface="Soberana Sans" panose="02000000000000000000" pitchFamily="50" charset="0"/>
              </a:rPr>
              <a:t>características particulares de </a:t>
            </a:r>
            <a:r>
              <a:rPr lang="es-MX" altLang="es-MX" sz="1300" b="0" i="0" dirty="0" smtClean="0">
                <a:latin typeface="Soberana Sans" panose="02000000000000000000" pitchFamily="50" charset="0"/>
              </a:rPr>
              <a:t>estos Comités están asentadas </a:t>
            </a:r>
            <a:r>
              <a:rPr lang="es-MX" altLang="es-MX" sz="1300" b="0" i="0" dirty="0">
                <a:latin typeface="Soberana Sans" panose="02000000000000000000" pitchFamily="50" charset="0"/>
              </a:rPr>
              <a:t>en las Reglas Generales de Integración, Organización y Funcionamiento de </a:t>
            </a:r>
            <a:r>
              <a:rPr lang="es-MX" altLang="es-MX" sz="1300" b="0" i="0" dirty="0" smtClean="0">
                <a:latin typeface="Soberana Sans" panose="02000000000000000000" pitchFamily="50" charset="0"/>
              </a:rPr>
              <a:t>cada Consejo de Cuenca.</a:t>
            </a:r>
            <a:r>
              <a:rPr lang="pt-BR" altLang="es-MX" sz="1300" b="0" i="0" dirty="0">
                <a:latin typeface="Soberana Sans" panose="02000000000000000000" pitchFamily="50" charset="0"/>
              </a:rPr>
              <a:t> </a:t>
            </a:r>
            <a:r>
              <a:rPr lang="pt-BR" altLang="es-MX" sz="800" dirty="0" smtClean="0">
                <a:latin typeface="Soberana Sans" panose="02000000000000000000" pitchFamily="50" charset="0"/>
              </a:rPr>
              <a:t>(Penúltimo </a:t>
            </a:r>
            <a:r>
              <a:rPr lang="pt-BR" altLang="es-MX" sz="800" dirty="0">
                <a:latin typeface="Soberana Sans" panose="02000000000000000000" pitchFamily="50" charset="0"/>
              </a:rPr>
              <a:t>párrafo, art. 13 BIS 1)</a:t>
            </a:r>
            <a:endParaRPr lang="es-MX" altLang="es-MX" sz="800" dirty="0" smtClean="0">
              <a:latin typeface="Soberana Sans" panose="02000000000000000000" pitchFamily="50" charset="0"/>
            </a:endParaRPr>
          </a:p>
          <a:p>
            <a:pPr algn="just">
              <a:spcBef>
                <a:spcPct val="50000"/>
              </a:spcBef>
              <a:buFontTx/>
              <a:buChar char="•"/>
            </a:pPr>
            <a:r>
              <a:rPr lang="es-MX" altLang="es-MX" sz="1300" b="0" i="0" dirty="0">
                <a:latin typeface="Soberana Sans" panose="02000000000000000000" pitchFamily="50" charset="0"/>
              </a:rPr>
              <a:t>Actualmente, se cuenta con </a:t>
            </a:r>
            <a:r>
              <a:rPr lang="es-MX" altLang="es-MX" sz="1300" b="0" i="0" dirty="0" smtClean="0">
                <a:latin typeface="Soberana Sans" panose="02000000000000000000" pitchFamily="50" charset="0"/>
              </a:rPr>
              <a:t>89 COTAS instalados en el territorio nacional</a:t>
            </a:r>
            <a:r>
              <a:rPr lang="es-MX" altLang="es-MX" sz="1400" b="0" i="0" dirty="0" smtClean="0">
                <a:latin typeface="Soberana Sans" panose="02000000000000000000" pitchFamily="50" charset="0"/>
              </a:rPr>
              <a:t>.</a:t>
            </a:r>
            <a:endParaRPr lang="es-MX" altLang="es-MX" sz="1400" b="0" i="0" dirty="0">
              <a:latin typeface="Soberana Sans" panose="02000000000000000000" pitchFamily="50" charset="0"/>
            </a:endParaRPr>
          </a:p>
          <a:p>
            <a:pPr algn="just">
              <a:spcBef>
                <a:spcPct val="50000"/>
              </a:spcBef>
              <a:buFontTx/>
              <a:buChar char="•"/>
            </a:pPr>
            <a:endParaRPr lang="es-ES_tradnl" altLang="es-MX" sz="1300" b="0" i="0" dirty="0">
              <a:latin typeface="Soberana Sans" panose="02000000000000000000" pitchFamily="50" charset="0"/>
            </a:endParaRPr>
          </a:p>
        </p:txBody>
      </p:sp>
      <p:sp>
        <p:nvSpPr>
          <p:cNvPr id="3" name="Rectángulo 2"/>
          <p:cNvSpPr/>
          <p:nvPr/>
        </p:nvSpPr>
        <p:spPr>
          <a:xfrm>
            <a:off x="3166674" y="285272"/>
            <a:ext cx="4682179" cy="823302"/>
          </a:xfrm>
          <a:prstGeom prst="rect">
            <a:avLst/>
          </a:prstGeom>
        </p:spPr>
        <p:txBody>
          <a:bodyPr wrap="none">
            <a:spAutoFit/>
          </a:bodyPr>
          <a:lstStyle/>
          <a:p>
            <a:pPr marL="95250" algn="ctr">
              <a:spcBef>
                <a:spcPct val="50000"/>
              </a:spcBef>
            </a:pPr>
            <a:r>
              <a:rPr lang="es-ES_tradnl" sz="1900" b="1" dirty="0">
                <a:latin typeface="Soberana Sans" panose="02000000000000000000" pitchFamily="50" charset="0"/>
              </a:rPr>
              <a:t>Definición de los Comités Técnicos </a:t>
            </a:r>
          </a:p>
          <a:p>
            <a:pPr marL="95250" algn="ctr">
              <a:spcBef>
                <a:spcPct val="50000"/>
              </a:spcBef>
            </a:pPr>
            <a:r>
              <a:rPr lang="es-ES_tradnl" sz="1900" b="1" dirty="0">
                <a:latin typeface="Soberana Sans" panose="02000000000000000000" pitchFamily="50" charset="0"/>
              </a:rPr>
              <a:t>de Aguas Subterráneas (COTAS)</a:t>
            </a:r>
            <a:endParaRPr lang="es-ES_tradnl" altLang="es-MX" sz="1900" b="1" dirty="0">
              <a:latin typeface="Soberana Sans" panose="02000000000000000000" pitchFamily="50" charset="0"/>
            </a:endParaRPr>
          </a:p>
        </p:txBody>
      </p:sp>
      <p:sp>
        <p:nvSpPr>
          <p:cNvPr id="7" name="Marcador de número de diapositiva 3"/>
          <p:cNvSpPr>
            <a:spLocks noGrp="1"/>
          </p:cNvSpPr>
          <p:nvPr>
            <p:ph type="sldNum" sz="quarter" idx="12"/>
          </p:nvPr>
        </p:nvSpPr>
        <p:spPr>
          <a:xfrm>
            <a:off x="0" y="6492875"/>
            <a:ext cx="2057400" cy="365125"/>
          </a:xfrm>
        </p:spPr>
        <p:txBody>
          <a:bodyPr/>
          <a:lstStyle/>
          <a:p>
            <a:pPr algn="l"/>
            <a:r>
              <a:rPr lang="es-MX" dirty="0" smtClean="0">
                <a:solidFill>
                  <a:schemeClr val="tx1"/>
                </a:solidFill>
              </a:rPr>
              <a:t>2</a:t>
            </a:r>
            <a:endParaRPr lang="es-MX" dirty="0">
              <a:solidFill>
                <a:schemeClr val="tx1"/>
              </a:solidFill>
            </a:endParaRPr>
          </a:p>
        </p:txBody>
      </p:sp>
      <p:sp>
        <p:nvSpPr>
          <p:cNvPr id="2" name="CuadroTexto 1"/>
          <p:cNvSpPr txBox="1"/>
          <p:nvPr/>
        </p:nvSpPr>
        <p:spPr>
          <a:xfrm>
            <a:off x="2144994" y="6372400"/>
            <a:ext cx="7118647" cy="215444"/>
          </a:xfrm>
          <a:prstGeom prst="rect">
            <a:avLst/>
          </a:prstGeom>
          <a:noFill/>
        </p:spPr>
        <p:txBody>
          <a:bodyPr wrap="square" rtlCol="0">
            <a:spAutoFit/>
          </a:bodyPr>
          <a:lstStyle/>
          <a:p>
            <a:r>
              <a:rPr lang="es-MX" sz="800" b="1" i="1" dirty="0"/>
              <a:t>1 Como órganos auxiliares de los Consejos de Cuenca, ejercen las funciones de estos últimos, aplicadas específicamente a los </a:t>
            </a:r>
            <a:r>
              <a:rPr lang="es-MX" sz="800" b="1" i="1" dirty="0" smtClean="0"/>
              <a:t>acuíferos. Arts. 13 BIS 1 y 13 BIS 3 LAN  </a:t>
            </a:r>
            <a:endParaRPr lang="es-MX" sz="800" b="1" i="1" dirty="0"/>
          </a:p>
        </p:txBody>
      </p:sp>
      <p:graphicFrame>
        <p:nvGraphicFramePr>
          <p:cNvPr id="9" name="Diagrama 8"/>
          <p:cNvGraphicFramePr/>
          <p:nvPr>
            <p:extLst>
              <p:ext uri="{D42A27DB-BD31-4B8C-83A1-F6EECF244321}">
                <p14:modId xmlns:p14="http://schemas.microsoft.com/office/powerpoint/2010/main" val="1430572221"/>
              </p:ext>
            </p:extLst>
          </p:nvPr>
        </p:nvGraphicFramePr>
        <p:xfrm>
          <a:off x="2765502" y="2241396"/>
          <a:ext cx="3088888" cy="19291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5122279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639" y="180727"/>
            <a:ext cx="2261004" cy="659559"/>
          </a:xfrm>
          <a:prstGeom prst="rect">
            <a:avLst/>
          </a:prstGeom>
        </p:spPr>
      </p:pic>
      <p:sp>
        <p:nvSpPr>
          <p:cNvPr id="5" name="CuadroTexto 4"/>
          <p:cNvSpPr txBox="1"/>
          <p:nvPr/>
        </p:nvSpPr>
        <p:spPr>
          <a:xfrm>
            <a:off x="2582895" y="6596390"/>
            <a:ext cx="6561105" cy="261610"/>
          </a:xfrm>
          <a:prstGeom prst="rect">
            <a:avLst/>
          </a:prstGeom>
          <a:solidFill>
            <a:schemeClr val="tx2">
              <a:lumMod val="20000"/>
              <a:lumOff val="80000"/>
            </a:schemeClr>
          </a:solidFill>
        </p:spPr>
        <p:txBody>
          <a:bodyPr wrap="square" rtlCol="0">
            <a:spAutoFit/>
          </a:bodyPr>
          <a:lstStyle/>
          <a:p>
            <a:pPr algn="r"/>
            <a:r>
              <a:rPr lang="es-MX" sz="1100" b="1" dirty="0" smtClean="0">
                <a:latin typeface="Soberana Titular" panose="02000000000000000000" pitchFamily="50" charset="0"/>
              </a:rPr>
              <a:t>Coordinación General de Atención de Emergencias y Consejos de Cuenca</a:t>
            </a:r>
          </a:p>
        </p:txBody>
      </p:sp>
      <p:sp>
        <p:nvSpPr>
          <p:cNvPr id="6" name="Rectangle 3"/>
          <p:cNvSpPr>
            <a:spLocks noChangeArrowheads="1"/>
          </p:cNvSpPr>
          <p:nvPr/>
        </p:nvSpPr>
        <p:spPr bwMode="auto">
          <a:xfrm>
            <a:off x="548355" y="1638114"/>
            <a:ext cx="8212508" cy="210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tabLst>
                <a:tab pos="476250" algn="l"/>
              </a:tabLst>
              <a:defRPr sz="4400" b="1" i="1">
                <a:solidFill>
                  <a:schemeClr val="tx1"/>
                </a:solidFill>
                <a:latin typeface="Arial" panose="020B0604020202020204" pitchFamily="34" charset="0"/>
              </a:defRPr>
            </a:lvl1pPr>
            <a:lvl2pPr marL="742950" indent="-285750">
              <a:tabLst>
                <a:tab pos="476250" algn="l"/>
              </a:tabLst>
              <a:defRPr sz="4400" b="1" i="1">
                <a:solidFill>
                  <a:schemeClr val="tx1"/>
                </a:solidFill>
                <a:latin typeface="Arial" panose="020B0604020202020204" pitchFamily="34" charset="0"/>
              </a:defRPr>
            </a:lvl2pPr>
            <a:lvl3pPr marL="1143000" indent="-228600">
              <a:tabLst>
                <a:tab pos="476250" algn="l"/>
              </a:tabLst>
              <a:defRPr sz="4400" b="1" i="1">
                <a:solidFill>
                  <a:schemeClr val="tx1"/>
                </a:solidFill>
                <a:latin typeface="Arial" panose="020B0604020202020204" pitchFamily="34" charset="0"/>
              </a:defRPr>
            </a:lvl3pPr>
            <a:lvl4pPr marL="1600200" indent="-228600">
              <a:tabLst>
                <a:tab pos="476250" algn="l"/>
              </a:tabLst>
              <a:defRPr sz="4400" b="1" i="1">
                <a:solidFill>
                  <a:schemeClr val="tx1"/>
                </a:solidFill>
                <a:latin typeface="Arial" panose="020B0604020202020204" pitchFamily="34" charset="0"/>
              </a:defRPr>
            </a:lvl4pPr>
            <a:lvl5pPr marL="2057400" indent="-228600">
              <a:tabLst>
                <a:tab pos="476250" algn="l"/>
              </a:tabLst>
              <a:defRPr sz="4400" b="1" i="1">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476250" algn="l"/>
              </a:tabLst>
              <a:defRPr sz="4400" b="1" i="1">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476250" algn="l"/>
              </a:tabLst>
              <a:defRPr sz="4400" b="1" i="1">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476250" algn="l"/>
              </a:tabLst>
              <a:defRPr sz="4400" b="1" i="1">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476250" algn="l"/>
              </a:tabLst>
              <a:defRPr sz="4400" b="1" i="1">
                <a:solidFill>
                  <a:schemeClr val="tx1"/>
                </a:solidFill>
                <a:latin typeface="Arial" panose="020B0604020202020204" pitchFamily="34" charset="0"/>
              </a:defRPr>
            </a:lvl9pPr>
          </a:lstStyle>
          <a:p>
            <a:pPr marL="95250" indent="0" algn="just">
              <a:spcBef>
                <a:spcPct val="50000"/>
              </a:spcBef>
              <a:buSzPct val="80000"/>
            </a:pPr>
            <a:r>
              <a:rPr lang="es-ES_tradnl" altLang="es-MX" sz="1400" dirty="0" smtClean="0">
                <a:latin typeface="Soberana Sans" panose="02000000000000000000" pitchFamily="50" charset="0"/>
              </a:rPr>
              <a:t>Principales Funciones</a:t>
            </a:r>
            <a:r>
              <a:rPr lang="es-ES_tradnl" altLang="es-MX" sz="800" dirty="0" smtClean="0">
                <a:latin typeface="Soberana Sans" panose="02000000000000000000" pitchFamily="50" charset="0"/>
              </a:rPr>
              <a:t>1</a:t>
            </a:r>
          </a:p>
          <a:p>
            <a:pPr marL="95250" indent="0" algn="just">
              <a:spcBef>
                <a:spcPct val="50000"/>
              </a:spcBef>
              <a:buSzPct val="80000"/>
            </a:pPr>
            <a:endParaRPr lang="es-ES_tradnl" altLang="es-MX" sz="800" dirty="0" smtClean="0">
              <a:latin typeface="Soberana Sans" panose="02000000000000000000" pitchFamily="50" charset="0"/>
            </a:endParaRPr>
          </a:p>
          <a:p>
            <a:pPr marL="285750" indent="-285750" algn="just">
              <a:spcBef>
                <a:spcPct val="20000"/>
              </a:spcBef>
              <a:buSzPct val="80000"/>
              <a:buFont typeface="Arial" panose="020B0604020202020204" pitchFamily="34" charset="0"/>
              <a:buChar char="•"/>
            </a:pPr>
            <a:r>
              <a:rPr lang="es-MX" altLang="es-MX" sz="1300" b="0" i="0" dirty="0">
                <a:latin typeface="Soberana Sans" panose="02000000000000000000" pitchFamily="50" charset="0"/>
              </a:rPr>
              <a:t>Concentran su atención en la reglamentación, control y vigilancia de los acuíferos</a:t>
            </a:r>
            <a:r>
              <a:rPr lang="es-MX" altLang="es-MX" sz="1300" b="0" i="0" dirty="0" smtClean="0">
                <a:latin typeface="Soberana Sans" panose="02000000000000000000" pitchFamily="50" charset="0"/>
              </a:rPr>
              <a:t>.</a:t>
            </a:r>
          </a:p>
          <a:p>
            <a:pPr marL="285750" indent="-285750" algn="just">
              <a:spcBef>
                <a:spcPct val="20000"/>
              </a:spcBef>
              <a:buSzPct val="80000"/>
              <a:buFont typeface="Arial" panose="020B0604020202020204" pitchFamily="34" charset="0"/>
              <a:buChar char="•"/>
            </a:pPr>
            <a:endParaRPr lang="es-MX" altLang="es-MX" sz="600" b="0" i="0" dirty="0">
              <a:latin typeface="Soberana Sans" panose="02000000000000000000" pitchFamily="50" charset="0"/>
            </a:endParaRPr>
          </a:p>
          <a:p>
            <a:pPr marL="285750" indent="-285750" algn="just">
              <a:spcBef>
                <a:spcPct val="20000"/>
              </a:spcBef>
              <a:buSzPct val="80000"/>
              <a:buFont typeface="Arial" panose="020B0604020202020204" pitchFamily="34" charset="0"/>
              <a:buChar char="•"/>
            </a:pPr>
            <a:r>
              <a:rPr lang="es-ES_tradnl" altLang="es-MX" sz="1300" b="0" i="0" dirty="0" smtClean="0">
                <a:latin typeface="Soberana Sans" panose="02000000000000000000" pitchFamily="50" charset="0"/>
              </a:rPr>
              <a:t>Participan </a:t>
            </a:r>
            <a:r>
              <a:rPr lang="es-ES_tradnl" altLang="es-MX" sz="1300" b="0" i="0" dirty="0">
                <a:latin typeface="Soberana Sans" panose="02000000000000000000" pitchFamily="50" charset="0"/>
              </a:rPr>
              <a:t>en la elaboración de </a:t>
            </a:r>
            <a:r>
              <a:rPr lang="es-ES_tradnl" altLang="es-MX" sz="1300" b="0" i="0" dirty="0" smtClean="0">
                <a:latin typeface="Soberana Sans" panose="02000000000000000000" pitchFamily="50" charset="0"/>
              </a:rPr>
              <a:t>estudios de disponibilidad, planes </a:t>
            </a:r>
            <a:r>
              <a:rPr lang="es-ES_tradnl" altLang="es-MX" sz="1300" b="0" i="0" dirty="0">
                <a:latin typeface="Soberana Sans" panose="02000000000000000000" pitchFamily="50" charset="0"/>
              </a:rPr>
              <a:t>de </a:t>
            </a:r>
            <a:r>
              <a:rPr lang="es-ES_tradnl" altLang="es-MX" sz="1300" b="0" i="0" dirty="0" smtClean="0">
                <a:latin typeface="Soberana Sans" panose="02000000000000000000" pitchFamily="50" charset="0"/>
              </a:rPr>
              <a:t>manejo </a:t>
            </a:r>
            <a:r>
              <a:rPr lang="es-ES_tradnl" altLang="es-MX" sz="1300" b="0" i="0" dirty="0">
                <a:latin typeface="Soberana Sans" panose="02000000000000000000" pitchFamily="50" charset="0"/>
              </a:rPr>
              <a:t>y reglamentación </a:t>
            </a:r>
            <a:r>
              <a:rPr lang="es-ES_tradnl" altLang="es-MX" sz="1300" b="0" i="0" dirty="0" smtClean="0">
                <a:latin typeface="Soberana Sans" panose="02000000000000000000" pitchFamily="50" charset="0"/>
              </a:rPr>
              <a:t>de acuíferos.</a:t>
            </a:r>
          </a:p>
          <a:p>
            <a:pPr marL="285750" indent="-285750" algn="just">
              <a:spcBef>
                <a:spcPct val="20000"/>
              </a:spcBef>
              <a:buSzPct val="80000"/>
              <a:buFont typeface="Arial" panose="020B0604020202020204" pitchFamily="34" charset="0"/>
              <a:buChar char="•"/>
            </a:pPr>
            <a:endParaRPr lang="es-ES_tradnl" altLang="es-MX" sz="600" b="0" i="0" dirty="0" smtClean="0">
              <a:latin typeface="Soberana Sans" panose="02000000000000000000" pitchFamily="50" charset="0"/>
            </a:endParaRPr>
          </a:p>
          <a:p>
            <a:pPr marL="285750" indent="-285750" algn="just">
              <a:spcBef>
                <a:spcPct val="20000"/>
              </a:spcBef>
              <a:buSzPct val="80000"/>
              <a:buFont typeface="Arial" panose="020B0604020202020204" pitchFamily="34" charset="0"/>
              <a:buChar char="•"/>
            </a:pPr>
            <a:r>
              <a:rPr lang="es-MX" altLang="es-MX" sz="1300" b="0" i="0" dirty="0" smtClean="0">
                <a:latin typeface="Soberana Sans" panose="02000000000000000000" pitchFamily="50" charset="0"/>
              </a:rPr>
              <a:t>Proponen </a:t>
            </a:r>
            <a:r>
              <a:rPr lang="es-MX" altLang="es-MX" sz="1300" b="0" i="0" dirty="0">
                <a:latin typeface="Soberana Sans" panose="02000000000000000000" pitchFamily="50" charset="0"/>
              </a:rPr>
              <a:t>mecanismos para </a:t>
            </a:r>
            <a:r>
              <a:rPr lang="es-MX" altLang="es-MX" sz="1300" b="0" i="0" dirty="0" smtClean="0">
                <a:latin typeface="Soberana Sans" panose="02000000000000000000" pitchFamily="50" charset="0"/>
              </a:rPr>
              <a:t>la </a:t>
            </a:r>
            <a:r>
              <a:rPr lang="es-MX" altLang="es-MX" sz="1300" b="0" i="0" dirty="0">
                <a:latin typeface="Soberana Sans" panose="02000000000000000000" pitchFamily="50" charset="0"/>
              </a:rPr>
              <a:t>recuperación y </a:t>
            </a:r>
            <a:r>
              <a:rPr lang="es-MX" altLang="es-MX" sz="1300" b="0" i="0" dirty="0" smtClean="0">
                <a:latin typeface="Soberana Sans" panose="02000000000000000000" pitchFamily="50" charset="0"/>
              </a:rPr>
              <a:t>estabilización de los mismos.</a:t>
            </a:r>
          </a:p>
          <a:p>
            <a:pPr marL="285750" indent="-285750" algn="just">
              <a:spcBef>
                <a:spcPct val="20000"/>
              </a:spcBef>
              <a:buSzPct val="80000"/>
              <a:buFont typeface="Arial" panose="020B0604020202020204" pitchFamily="34" charset="0"/>
              <a:buChar char="•"/>
            </a:pPr>
            <a:endParaRPr lang="es-ES_tradnl" altLang="es-MX" sz="600" b="0" i="0" dirty="0">
              <a:latin typeface="Soberana Sans" panose="02000000000000000000" pitchFamily="50" charset="0"/>
            </a:endParaRPr>
          </a:p>
          <a:p>
            <a:pPr marL="285750" indent="-285750" algn="just">
              <a:spcBef>
                <a:spcPct val="20000"/>
              </a:spcBef>
              <a:buSzPct val="80000"/>
              <a:buFont typeface="Arial" panose="020B0604020202020204" pitchFamily="34" charset="0"/>
              <a:buChar char="•"/>
            </a:pPr>
            <a:r>
              <a:rPr lang="es-ES_tradnl" altLang="es-MX" sz="1300" b="0" i="0" dirty="0" smtClean="0">
                <a:latin typeface="Soberana Sans" panose="02000000000000000000" pitchFamily="50" charset="0"/>
              </a:rPr>
              <a:t>Canalizan </a:t>
            </a:r>
            <a:r>
              <a:rPr lang="es-ES_tradnl" altLang="es-MX" sz="1300" b="0" i="0" dirty="0">
                <a:latin typeface="Soberana Sans" panose="02000000000000000000" pitchFamily="50" charset="0"/>
              </a:rPr>
              <a:t>ante la </a:t>
            </a:r>
            <a:r>
              <a:rPr lang="es-ES_tradnl" altLang="es-MX" sz="1300" b="0" i="0" dirty="0" smtClean="0">
                <a:latin typeface="Soberana Sans" panose="02000000000000000000" pitchFamily="50" charset="0"/>
              </a:rPr>
              <a:t>CONAGUA </a:t>
            </a:r>
            <a:r>
              <a:rPr lang="es-ES_tradnl" altLang="es-MX" sz="1300" b="0" i="0" dirty="0">
                <a:latin typeface="Soberana Sans" panose="02000000000000000000" pitchFamily="50" charset="0"/>
              </a:rPr>
              <a:t>sugerencias, solicitudes, </a:t>
            </a:r>
            <a:r>
              <a:rPr lang="es-ES_tradnl" altLang="es-MX" sz="1300" b="0" i="0" dirty="0" smtClean="0">
                <a:latin typeface="Soberana Sans" panose="02000000000000000000" pitchFamily="50" charset="0"/>
              </a:rPr>
              <a:t>denuncias, quejas, violaciones </a:t>
            </a:r>
            <a:r>
              <a:rPr lang="es-ES_tradnl" altLang="es-MX" sz="1300" b="0" i="0" dirty="0">
                <a:latin typeface="Soberana Sans" panose="02000000000000000000" pitchFamily="50" charset="0"/>
              </a:rPr>
              <a:t>o faltas de usuarios </a:t>
            </a:r>
            <a:r>
              <a:rPr lang="es-ES_tradnl" altLang="es-MX" sz="1300" b="0" i="0" dirty="0" smtClean="0">
                <a:latin typeface="Soberana Sans" panose="02000000000000000000" pitchFamily="50" charset="0"/>
              </a:rPr>
              <a:t>a la LAN y su Reglamento, con </a:t>
            </a:r>
            <a:r>
              <a:rPr lang="es-ES_tradnl" altLang="es-MX" sz="1300" b="0" i="0" dirty="0">
                <a:latin typeface="Soberana Sans" panose="02000000000000000000" pitchFamily="50" charset="0"/>
              </a:rPr>
              <a:t>relación a la explotación </a:t>
            </a:r>
            <a:r>
              <a:rPr lang="es-ES_tradnl" altLang="es-MX" sz="1300" b="0" i="0" dirty="0" smtClean="0">
                <a:latin typeface="Soberana Sans" panose="02000000000000000000" pitchFamily="50" charset="0"/>
              </a:rPr>
              <a:t>de dichos acuíferos.</a:t>
            </a:r>
          </a:p>
          <a:p>
            <a:pPr marL="0" indent="0" algn="just">
              <a:spcBef>
                <a:spcPct val="20000"/>
              </a:spcBef>
              <a:buSzPct val="80000"/>
            </a:pPr>
            <a:endParaRPr lang="es-ES_tradnl" altLang="es-MX" sz="1300" b="0" i="0" baseline="30000" dirty="0" smtClean="0">
              <a:latin typeface="Soberana Sans" panose="02000000000000000000" pitchFamily="50" charset="0"/>
            </a:endParaRPr>
          </a:p>
        </p:txBody>
      </p:sp>
      <p:sp>
        <p:nvSpPr>
          <p:cNvPr id="3" name="Rectángulo 2"/>
          <p:cNvSpPr/>
          <p:nvPr/>
        </p:nvSpPr>
        <p:spPr>
          <a:xfrm>
            <a:off x="3166674" y="285272"/>
            <a:ext cx="4682179" cy="823302"/>
          </a:xfrm>
          <a:prstGeom prst="rect">
            <a:avLst/>
          </a:prstGeom>
        </p:spPr>
        <p:txBody>
          <a:bodyPr wrap="none">
            <a:spAutoFit/>
          </a:bodyPr>
          <a:lstStyle/>
          <a:p>
            <a:pPr marL="95250" algn="ctr">
              <a:spcBef>
                <a:spcPct val="50000"/>
              </a:spcBef>
            </a:pPr>
            <a:r>
              <a:rPr lang="es-ES_tradnl" sz="1900" b="1" dirty="0">
                <a:latin typeface="Soberana Sans" panose="02000000000000000000" pitchFamily="50" charset="0"/>
              </a:rPr>
              <a:t>Definición de los Comités Técnicos </a:t>
            </a:r>
          </a:p>
          <a:p>
            <a:pPr marL="95250" algn="ctr">
              <a:spcBef>
                <a:spcPct val="50000"/>
              </a:spcBef>
            </a:pPr>
            <a:r>
              <a:rPr lang="es-ES_tradnl" sz="1900" b="1" dirty="0">
                <a:latin typeface="Soberana Sans" panose="02000000000000000000" pitchFamily="50" charset="0"/>
              </a:rPr>
              <a:t>de Aguas Subterráneas (COTAS)</a:t>
            </a:r>
            <a:endParaRPr lang="es-ES_tradnl" altLang="es-MX" sz="1900" b="1" dirty="0">
              <a:latin typeface="Soberana Sans" panose="02000000000000000000" pitchFamily="50" charset="0"/>
            </a:endParaRPr>
          </a:p>
        </p:txBody>
      </p:sp>
      <p:sp>
        <p:nvSpPr>
          <p:cNvPr id="7" name="Marcador de número de diapositiva 3"/>
          <p:cNvSpPr>
            <a:spLocks noGrp="1"/>
          </p:cNvSpPr>
          <p:nvPr>
            <p:ph type="sldNum" sz="quarter" idx="12"/>
          </p:nvPr>
        </p:nvSpPr>
        <p:spPr>
          <a:xfrm>
            <a:off x="0" y="6492875"/>
            <a:ext cx="2057400" cy="365125"/>
          </a:xfrm>
        </p:spPr>
        <p:txBody>
          <a:bodyPr/>
          <a:lstStyle/>
          <a:p>
            <a:pPr algn="l"/>
            <a:r>
              <a:rPr lang="es-MX" dirty="0" smtClean="0">
                <a:solidFill>
                  <a:schemeClr val="tx1"/>
                </a:solidFill>
              </a:rPr>
              <a:t>2</a:t>
            </a:r>
            <a:endParaRPr lang="es-MX" dirty="0">
              <a:solidFill>
                <a:schemeClr val="tx1"/>
              </a:solidFill>
            </a:endParaRPr>
          </a:p>
        </p:txBody>
      </p:sp>
      <p:sp>
        <p:nvSpPr>
          <p:cNvPr id="2" name="CuadroTexto 1"/>
          <p:cNvSpPr txBox="1"/>
          <p:nvPr/>
        </p:nvSpPr>
        <p:spPr>
          <a:xfrm>
            <a:off x="2144994" y="6372400"/>
            <a:ext cx="7118647" cy="215444"/>
          </a:xfrm>
          <a:prstGeom prst="rect">
            <a:avLst/>
          </a:prstGeom>
          <a:noFill/>
        </p:spPr>
        <p:txBody>
          <a:bodyPr wrap="square" rtlCol="0">
            <a:spAutoFit/>
          </a:bodyPr>
          <a:lstStyle/>
          <a:p>
            <a:r>
              <a:rPr lang="es-MX" sz="800" b="1" i="1" dirty="0"/>
              <a:t>1 Como órganos auxiliares de los Consejos de Cuenca, ejercen las funciones de estos últimos, aplicadas específicamente a los </a:t>
            </a:r>
            <a:r>
              <a:rPr lang="es-MX" sz="800" b="1" i="1" dirty="0" smtClean="0"/>
              <a:t>acuíferos. Arts. 13 BIS 1 y 13 BIS 3 LAN  </a:t>
            </a:r>
            <a:endParaRPr lang="es-MX" sz="800" b="1" i="1" dirty="0"/>
          </a:p>
        </p:txBody>
      </p:sp>
    </p:spTree>
    <p:extLst>
      <p:ext uri="{BB962C8B-B14F-4D97-AF65-F5344CB8AC3E}">
        <p14:creationId xmlns:p14="http://schemas.microsoft.com/office/powerpoint/2010/main" val="1815329056"/>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2805</TotalTime>
  <Words>3215</Words>
  <Application>Microsoft Office PowerPoint</Application>
  <PresentationFormat>Carta (216 x 279 mm)</PresentationFormat>
  <Paragraphs>479</Paragraphs>
  <Slides>18</Slides>
  <Notes>8</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Comités de Aguas Subterráneas (89)</vt:lpstr>
      <vt:lpstr>Presentación de PowerPoint</vt:lpstr>
      <vt:lpstr>Presentación de PowerPoint</vt:lpstr>
      <vt:lpstr>Presentación de PowerPoint</vt:lpstr>
      <vt:lpstr>Presentación de PowerPoint</vt:lpstr>
      <vt:lpstr>Planificación por cuenca</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Gómez Melchor Manuel Alejandro</dc:creator>
  <cp:lastModifiedBy>Pantalla&amp;Luces</cp:lastModifiedBy>
  <cp:revision>193</cp:revision>
  <cp:lastPrinted>2018-08-29T00:31:33Z</cp:lastPrinted>
  <dcterms:created xsi:type="dcterms:W3CDTF">2016-02-08T17:30:03Z</dcterms:created>
  <dcterms:modified xsi:type="dcterms:W3CDTF">2018-08-30T15:04:00Z</dcterms:modified>
</cp:coreProperties>
</file>