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8" r:id="rId3"/>
    <p:sldId id="476" r:id="rId4"/>
    <p:sldId id="466" r:id="rId5"/>
    <p:sldId id="471" r:id="rId6"/>
    <p:sldId id="470" r:id="rId7"/>
    <p:sldId id="462" r:id="rId8"/>
    <p:sldId id="477" r:id="rId9"/>
    <p:sldId id="464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9E60E51-2AAE-41D7-9E52-35BAB3914004}">
          <p14:sldIdLst>
            <p14:sldId id="258"/>
          </p14:sldIdLst>
        </p14:section>
        <p14:section name="Sección sin título" id="{7B6C09B7-99B4-4BC7-9539-D75FE4B77165}">
          <p14:sldIdLst>
            <p14:sldId id="476"/>
            <p14:sldId id="466"/>
            <p14:sldId id="471"/>
            <p14:sldId id="470"/>
            <p14:sldId id="462"/>
            <p14:sldId id="477"/>
            <p14:sldId id="4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50" userDrawn="1">
          <p15:clr>
            <a:srgbClr val="A4A3A4"/>
          </p15:clr>
        </p15:guide>
        <p15:guide id="2" pos="2706" userDrawn="1">
          <p15:clr>
            <a:srgbClr val="A4A3A4"/>
          </p15:clr>
        </p15:guide>
        <p15:guide id="3" orient="horz" pos="2160" userDrawn="1">
          <p15:clr>
            <a:srgbClr val="F26B43"/>
          </p15:clr>
        </p15:guide>
        <p15:guide id="4" pos="4974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3749" userDrawn="1">
          <p15:clr>
            <a:srgbClr val="A4A3A4"/>
          </p15:clr>
        </p15:guide>
        <p15:guide id="8" pos="6176" userDrawn="1">
          <p15:clr>
            <a:srgbClr val="A4A3A4"/>
          </p15:clr>
        </p15:guide>
        <p15:guide id="9" orient="horz" pos="1911" userDrawn="1">
          <p15:clr>
            <a:srgbClr val="A4A3A4"/>
          </p15:clr>
        </p15:guide>
        <p15:guide id="10" orient="horz" pos="1480" userDrawn="1">
          <p15:clr>
            <a:srgbClr val="A4A3A4"/>
          </p15:clr>
        </p15:guide>
        <p15:guide id="11" pos="438" userDrawn="1">
          <p15:clr>
            <a:srgbClr val="A4A3A4"/>
          </p15:clr>
        </p15:guide>
        <p15:guide id="12" orient="horz" pos="3793" userDrawn="1">
          <p15:clr>
            <a:srgbClr val="A4A3A4"/>
          </p15:clr>
        </p15:guide>
        <p15:guide id="13" orient="horz" pos="1054">
          <p15:clr>
            <a:srgbClr val="A4A3A4"/>
          </p15:clr>
        </p15:guide>
        <p15:guide id="14" pos="1504" userDrawn="1">
          <p15:clr>
            <a:srgbClr val="A4A3A4"/>
          </p15:clr>
        </p15:guide>
        <p15:guide id="15" pos="7242" userDrawn="1">
          <p15:clr>
            <a:srgbClr val="A4A3A4"/>
          </p15:clr>
        </p15:guide>
        <p15:guide id="16" orient="horz" pos="1253" userDrawn="1">
          <p15:clr>
            <a:srgbClr val="A4A3A4"/>
          </p15:clr>
        </p15:guide>
        <p15:guide id="17" orient="horz" pos="3498" userDrawn="1">
          <p15:clr>
            <a:srgbClr val="A4A3A4"/>
          </p15:clr>
        </p15:guide>
        <p15:guide id="18" orient="horz" pos="777" userDrawn="1">
          <p15:clr>
            <a:srgbClr val="A4A3A4"/>
          </p15:clr>
        </p15:guide>
        <p15:guide id="19" orient="horz" pos="3952" userDrawn="1">
          <p15:clr>
            <a:srgbClr val="A4A3A4"/>
          </p15:clr>
        </p15:guide>
        <p15:guide id="20" orient="horz" pos="2636" userDrawn="1">
          <p15:clr>
            <a:srgbClr val="A4A3A4"/>
          </p15:clr>
        </p15:guide>
        <p15:guide id="21" orient="horz" pos="2158">
          <p15:clr>
            <a:srgbClr val="A4A3A4"/>
          </p15:clr>
        </p15:guide>
        <p15:guide id="22" orient="horz" pos="3067" userDrawn="1">
          <p15:clr>
            <a:srgbClr val="A4A3A4"/>
          </p15:clr>
        </p15:guide>
        <p15:guide id="23" orient="horz" pos="1706" userDrawn="1">
          <p15:clr>
            <a:srgbClr val="A4A3A4"/>
          </p15:clr>
        </p15:guide>
        <p15:guide id="24" pos="2933" userDrawn="1">
          <p15:clr>
            <a:srgbClr val="A4A3A4"/>
          </p15:clr>
        </p15:guide>
        <p15:guide id="25" pos="4747" userDrawn="1">
          <p15:clr>
            <a:srgbClr val="A4A3A4"/>
          </p15:clr>
        </p15:guide>
        <p15:guide id="26" pos="7015" userDrawn="1">
          <p15:clr>
            <a:srgbClr val="A4A3A4"/>
          </p15:clr>
        </p15:guide>
        <p15:guide id="27" pos="3931" userDrawn="1">
          <p15:clr>
            <a:srgbClr val="A4A3A4"/>
          </p15:clr>
        </p15:guide>
        <p15:guide id="28" pos="665" userDrawn="1">
          <p15:clr>
            <a:srgbClr val="A4A3A4"/>
          </p15:clr>
        </p15:guide>
        <p15:guide id="29" pos="1799" userDrawn="1">
          <p15:clr>
            <a:srgbClr val="A4A3A4"/>
          </p15:clr>
        </p15:guide>
        <p15:guide id="30" pos="5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2F"/>
    <a:srgbClr val="E7ECE8"/>
    <a:srgbClr val="CBD7CD"/>
    <a:srgbClr val="007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6305" autoAdjust="0"/>
  </p:normalViewPr>
  <p:slideViewPr>
    <p:cSldViewPr snapToGrid="0">
      <p:cViewPr varScale="1">
        <p:scale>
          <a:sx n="74" d="100"/>
          <a:sy n="74" d="100"/>
        </p:scale>
        <p:origin x="-768" y="-90"/>
      </p:cViewPr>
      <p:guideLst>
        <p:guide orient="horz" pos="550"/>
        <p:guide orient="horz" pos="2160"/>
        <p:guide orient="horz" pos="935"/>
        <p:guide orient="horz" pos="4020"/>
        <p:guide orient="horz" pos="1911"/>
        <p:guide orient="horz" pos="1480"/>
        <p:guide orient="horz" pos="3793"/>
        <p:guide orient="horz" pos="1054"/>
        <p:guide orient="horz" pos="1253"/>
        <p:guide orient="horz" pos="3498"/>
        <p:guide orient="horz" pos="777"/>
        <p:guide orient="horz" pos="3952"/>
        <p:guide orient="horz" pos="2636"/>
        <p:guide orient="horz" pos="2158"/>
        <p:guide orient="horz" pos="3067"/>
        <p:guide orient="horz" pos="1706"/>
        <p:guide pos="2706"/>
        <p:guide pos="4974"/>
        <p:guide pos="3749"/>
        <p:guide pos="6176"/>
        <p:guide pos="438"/>
        <p:guide pos="1504"/>
        <p:guide pos="7242"/>
        <p:guide pos="2933"/>
        <p:guide pos="4747"/>
        <p:guide pos="7015"/>
        <p:guide pos="3931"/>
        <p:guide pos="665"/>
        <p:guide pos="1799"/>
        <p:guide pos="5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3C524-6BBD-41A4-93C9-3137D74A08CE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s-MX"/>
        </a:p>
      </dgm:t>
    </dgm:pt>
    <dgm:pt modelId="{3928D4D6-BB4D-4542-9016-A592C7DF5362}">
      <dgm:prSet/>
      <dgm:spPr/>
      <dgm:t>
        <a:bodyPr/>
        <a:lstStyle/>
        <a:p>
          <a:pPr rtl="0"/>
          <a:r>
            <a:rPr lang="es-MX" dirty="0" smtClean="0"/>
            <a:t>El Plan Nacional de Desarrollo publicado en mayo de 2013.</a:t>
          </a:r>
          <a:endParaRPr lang="es-MX" dirty="0"/>
        </a:p>
      </dgm:t>
    </dgm:pt>
    <dgm:pt modelId="{7D93340B-FF7C-4D79-9723-316EB45793A2}" type="parTrans" cxnId="{3A3A5A51-D220-42EA-B2BF-33DC7C149418}">
      <dgm:prSet/>
      <dgm:spPr/>
      <dgm:t>
        <a:bodyPr/>
        <a:lstStyle/>
        <a:p>
          <a:endParaRPr lang="es-MX"/>
        </a:p>
      </dgm:t>
    </dgm:pt>
    <dgm:pt modelId="{D54CCB93-D0C9-4AD2-B121-E7026EA961A1}" type="sibTrans" cxnId="{3A3A5A51-D220-42EA-B2BF-33DC7C149418}">
      <dgm:prSet/>
      <dgm:spPr/>
      <dgm:t>
        <a:bodyPr/>
        <a:lstStyle/>
        <a:p>
          <a:endParaRPr lang="es-MX"/>
        </a:p>
      </dgm:t>
    </dgm:pt>
    <dgm:pt modelId="{056CB6F5-72A9-4814-AB2A-32EF7E7FA824}">
      <dgm:prSet/>
      <dgm:spPr/>
      <dgm:t>
        <a:bodyPr/>
        <a:lstStyle/>
        <a:p>
          <a:pPr rtl="0"/>
          <a:r>
            <a:rPr lang="es-MX" smtClean="0"/>
            <a:t>El sistema de planeación del sector hídrico.</a:t>
          </a:r>
          <a:endParaRPr lang="es-MX"/>
        </a:p>
      </dgm:t>
    </dgm:pt>
    <dgm:pt modelId="{4407C586-7ECE-4ED4-AC08-E3DAF8B16153}" type="parTrans" cxnId="{DA8DCE6A-7EA4-4E14-B9CC-1D88099452FE}">
      <dgm:prSet/>
      <dgm:spPr/>
      <dgm:t>
        <a:bodyPr/>
        <a:lstStyle/>
        <a:p>
          <a:endParaRPr lang="es-MX"/>
        </a:p>
      </dgm:t>
    </dgm:pt>
    <dgm:pt modelId="{8615F93B-0933-427C-89FC-EC5B13E5BFEA}" type="sibTrans" cxnId="{DA8DCE6A-7EA4-4E14-B9CC-1D88099452FE}">
      <dgm:prSet/>
      <dgm:spPr/>
      <dgm:t>
        <a:bodyPr/>
        <a:lstStyle/>
        <a:p>
          <a:endParaRPr lang="es-MX"/>
        </a:p>
      </dgm:t>
    </dgm:pt>
    <dgm:pt modelId="{8B8A61FF-9C63-4D98-89A2-3DE8480133EA}">
      <dgm:prSet/>
      <dgm:spPr/>
      <dgm:t>
        <a:bodyPr/>
        <a:lstStyle/>
        <a:p>
          <a:pPr rtl="0"/>
          <a:r>
            <a:rPr lang="es-MX" smtClean="0"/>
            <a:t>La colaboración y aportaciones de los diversos sectores que conforman el Gobierno de la República.</a:t>
          </a:r>
          <a:endParaRPr lang="es-MX"/>
        </a:p>
      </dgm:t>
    </dgm:pt>
    <dgm:pt modelId="{0B76BA0A-9CBF-46D8-9F30-6EA4A8695FD2}" type="parTrans" cxnId="{8A383871-F0D5-4EEC-B62F-F28C1CB940DF}">
      <dgm:prSet/>
      <dgm:spPr/>
      <dgm:t>
        <a:bodyPr/>
        <a:lstStyle/>
        <a:p>
          <a:endParaRPr lang="es-MX"/>
        </a:p>
      </dgm:t>
    </dgm:pt>
    <dgm:pt modelId="{E31B5788-395E-43C1-B999-F7A4BCE314BB}" type="sibTrans" cxnId="{8A383871-F0D5-4EEC-B62F-F28C1CB940DF}">
      <dgm:prSet/>
      <dgm:spPr/>
      <dgm:t>
        <a:bodyPr/>
        <a:lstStyle/>
        <a:p>
          <a:endParaRPr lang="es-MX"/>
        </a:p>
      </dgm:t>
    </dgm:pt>
    <dgm:pt modelId="{53F9F533-2F7C-4997-BD4A-5D5274BAFF75}">
      <dgm:prSet/>
      <dgm:spPr/>
      <dgm:t>
        <a:bodyPr/>
        <a:lstStyle/>
        <a:p>
          <a:pPr rtl="0"/>
          <a:r>
            <a:rPr lang="es-MX" smtClean="0"/>
            <a:t>La revisión calificada de expertos en materia hídrica en diversos campos del conocimiento.</a:t>
          </a:r>
          <a:endParaRPr lang="es-MX"/>
        </a:p>
      </dgm:t>
    </dgm:pt>
    <dgm:pt modelId="{2A74D18D-90F3-4663-A000-5BAED48EA1B4}" type="parTrans" cxnId="{5CA9B2A6-7192-468E-BBF7-1F4C3468432A}">
      <dgm:prSet/>
      <dgm:spPr/>
      <dgm:t>
        <a:bodyPr/>
        <a:lstStyle/>
        <a:p>
          <a:endParaRPr lang="es-MX"/>
        </a:p>
      </dgm:t>
    </dgm:pt>
    <dgm:pt modelId="{4D0576AE-A3EA-4F64-8740-C362129E32CA}" type="sibTrans" cxnId="{5CA9B2A6-7192-468E-BBF7-1F4C3468432A}">
      <dgm:prSet/>
      <dgm:spPr/>
      <dgm:t>
        <a:bodyPr/>
        <a:lstStyle/>
        <a:p>
          <a:endParaRPr lang="es-MX"/>
        </a:p>
      </dgm:t>
    </dgm:pt>
    <dgm:pt modelId="{E0B82E42-F517-499A-A48E-B83781C2F50A}">
      <dgm:prSet/>
      <dgm:spPr/>
      <dgm:t>
        <a:bodyPr/>
        <a:lstStyle/>
        <a:p>
          <a:pPr rtl="0"/>
          <a:r>
            <a:rPr lang="es-MX" smtClean="0"/>
            <a:t>La consulta pública realizada en varios foros regionales en el país con la participación de académicos, organizaciones sociales, comunicadores, legisladores y estudiosos, de la que emanaron un gran número de iniciativas.</a:t>
          </a:r>
          <a:endParaRPr lang="es-MX"/>
        </a:p>
      </dgm:t>
    </dgm:pt>
    <dgm:pt modelId="{D047DB9A-F874-4881-B532-F5C7BEC3B01F}" type="parTrans" cxnId="{A22A9836-A137-4F60-82ED-5F4413DA2716}">
      <dgm:prSet/>
      <dgm:spPr/>
      <dgm:t>
        <a:bodyPr/>
        <a:lstStyle/>
        <a:p>
          <a:endParaRPr lang="es-MX"/>
        </a:p>
      </dgm:t>
    </dgm:pt>
    <dgm:pt modelId="{971D51A6-5F8C-4249-8A73-6488B201A1A5}" type="sibTrans" cxnId="{A22A9836-A137-4F60-82ED-5F4413DA2716}">
      <dgm:prSet/>
      <dgm:spPr/>
      <dgm:t>
        <a:bodyPr/>
        <a:lstStyle/>
        <a:p>
          <a:endParaRPr lang="es-MX"/>
        </a:p>
      </dgm:t>
    </dgm:pt>
    <dgm:pt modelId="{AC0D2DB1-7C51-4EE5-8692-470087F5B892}">
      <dgm:prSet/>
      <dgm:spPr/>
      <dgm:t>
        <a:bodyPr/>
        <a:lstStyle/>
        <a:p>
          <a:pPr rtl="0"/>
          <a:r>
            <a:rPr lang="es-MX" smtClean="0"/>
            <a:t>La revisión metódica por parte de las secretarías de estado involucradas en los temas y especialmente la Secretaría de Hacienda y Crédito Público y la Secretaría de Medio Ambiente y Recursos Naturales.</a:t>
          </a:r>
          <a:endParaRPr lang="es-MX"/>
        </a:p>
      </dgm:t>
    </dgm:pt>
    <dgm:pt modelId="{047C3FDE-FD01-41C3-9159-782A63322D75}" type="parTrans" cxnId="{74D022C2-1A5E-429A-BDA7-636FFBBE0623}">
      <dgm:prSet/>
      <dgm:spPr/>
      <dgm:t>
        <a:bodyPr/>
        <a:lstStyle/>
        <a:p>
          <a:endParaRPr lang="es-MX"/>
        </a:p>
      </dgm:t>
    </dgm:pt>
    <dgm:pt modelId="{2FFB65AE-5B64-4ED1-9770-63EAEEBE4569}" type="sibTrans" cxnId="{74D022C2-1A5E-429A-BDA7-636FFBBE0623}">
      <dgm:prSet/>
      <dgm:spPr/>
      <dgm:t>
        <a:bodyPr/>
        <a:lstStyle/>
        <a:p>
          <a:endParaRPr lang="es-MX"/>
        </a:p>
      </dgm:t>
    </dgm:pt>
    <dgm:pt modelId="{A776CE11-9663-4D27-9255-7ECD66748648}" type="pres">
      <dgm:prSet presAssocID="{03A3C524-6BBD-41A4-93C9-3137D74A08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A5F1D1B-987E-4FB2-86B9-1D13D846A2F1}" type="pres">
      <dgm:prSet presAssocID="{3928D4D6-BB4D-4542-9016-A592C7DF536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DFD37F-3930-4798-B23C-51EE6EBE5F0B}" type="pres">
      <dgm:prSet presAssocID="{D54CCB93-D0C9-4AD2-B121-E7026EA961A1}" presName="spacer" presStyleCnt="0"/>
      <dgm:spPr/>
    </dgm:pt>
    <dgm:pt modelId="{74306F43-CE6C-4621-94E5-01CA5D173DB0}" type="pres">
      <dgm:prSet presAssocID="{056CB6F5-72A9-4814-AB2A-32EF7E7FA82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184260-6BC9-44AF-A969-B522A19D1900}" type="pres">
      <dgm:prSet presAssocID="{8615F93B-0933-427C-89FC-EC5B13E5BFEA}" presName="spacer" presStyleCnt="0"/>
      <dgm:spPr/>
    </dgm:pt>
    <dgm:pt modelId="{F042AF1F-0E99-44C7-9B87-0A96C3283936}" type="pres">
      <dgm:prSet presAssocID="{8B8A61FF-9C63-4D98-89A2-3DE8480133E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983BBB-5C49-4086-A05F-F78E15159BC8}" type="pres">
      <dgm:prSet presAssocID="{E31B5788-395E-43C1-B999-F7A4BCE314BB}" presName="spacer" presStyleCnt="0"/>
      <dgm:spPr/>
    </dgm:pt>
    <dgm:pt modelId="{CB3D2FD6-5082-4674-A1D3-2307B6437B06}" type="pres">
      <dgm:prSet presAssocID="{53F9F533-2F7C-4997-BD4A-5D5274BAFF7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F3BE9F-2E00-42D5-81FC-526932112F1E}" type="pres">
      <dgm:prSet presAssocID="{4D0576AE-A3EA-4F64-8740-C362129E32CA}" presName="spacer" presStyleCnt="0"/>
      <dgm:spPr/>
    </dgm:pt>
    <dgm:pt modelId="{45B60E10-D4D4-4E5F-AE75-CCD94EAC47EC}" type="pres">
      <dgm:prSet presAssocID="{E0B82E42-F517-499A-A48E-B83781C2F50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D51BE3-9F2A-432A-AD9D-CC48B31A3558}" type="pres">
      <dgm:prSet presAssocID="{971D51A6-5F8C-4249-8A73-6488B201A1A5}" presName="spacer" presStyleCnt="0"/>
      <dgm:spPr/>
    </dgm:pt>
    <dgm:pt modelId="{733553BC-6FC1-415A-A463-9F3A65146DAA}" type="pres">
      <dgm:prSet presAssocID="{AC0D2DB1-7C51-4EE5-8692-470087F5B892}" presName="parentText" presStyleLbl="node1" presStyleIdx="5" presStyleCnt="6" custLinFactY="3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FF86864-8090-46E6-8B78-6BE92F449D63}" type="presOf" srcId="{056CB6F5-72A9-4814-AB2A-32EF7E7FA824}" destId="{74306F43-CE6C-4621-94E5-01CA5D173DB0}" srcOrd="0" destOrd="0" presId="urn:microsoft.com/office/officeart/2005/8/layout/vList2"/>
    <dgm:cxn modelId="{E058C2F2-1C65-4D43-9736-E0FC6EBE7EA7}" type="presOf" srcId="{E0B82E42-F517-499A-A48E-B83781C2F50A}" destId="{45B60E10-D4D4-4E5F-AE75-CCD94EAC47EC}" srcOrd="0" destOrd="0" presId="urn:microsoft.com/office/officeart/2005/8/layout/vList2"/>
    <dgm:cxn modelId="{5BF1CB5B-6ED7-405C-AF83-9F99B9F9A10B}" type="presOf" srcId="{03A3C524-6BBD-41A4-93C9-3137D74A08CE}" destId="{A776CE11-9663-4D27-9255-7ECD66748648}" srcOrd="0" destOrd="0" presId="urn:microsoft.com/office/officeart/2005/8/layout/vList2"/>
    <dgm:cxn modelId="{5CA9B2A6-7192-468E-BBF7-1F4C3468432A}" srcId="{03A3C524-6BBD-41A4-93C9-3137D74A08CE}" destId="{53F9F533-2F7C-4997-BD4A-5D5274BAFF75}" srcOrd="3" destOrd="0" parTransId="{2A74D18D-90F3-4663-A000-5BAED48EA1B4}" sibTransId="{4D0576AE-A3EA-4F64-8740-C362129E32CA}"/>
    <dgm:cxn modelId="{3A3A5A51-D220-42EA-B2BF-33DC7C149418}" srcId="{03A3C524-6BBD-41A4-93C9-3137D74A08CE}" destId="{3928D4D6-BB4D-4542-9016-A592C7DF5362}" srcOrd="0" destOrd="0" parTransId="{7D93340B-FF7C-4D79-9723-316EB45793A2}" sibTransId="{D54CCB93-D0C9-4AD2-B121-E7026EA961A1}"/>
    <dgm:cxn modelId="{848F0DDE-F4C7-4735-9B07-C8B9A8352AF6}" type="presOf" srcId="{8B8A61FF-9C63-4D98-89A2-3DE8480133EA}" destId="{F042AF1F-0E99-44C7-9B87-0A96C3283936}" srcOrd="0" destOrd="0" presId="urn:microsoft.com/office/officeart/2005/8/layout/vList2"/>
    <dgm:cxn modelId="{DD2D9536-7EFE-4C0E-90E5-F321431C024E}" type="presOf" srcId="{53F9F533-2F7C-4997-BD4A-5D5274BAFF75}" destId="{CB3D2FD6-5082-4674-A1D3-2307B6437B06}" srcOrd="0" destOrd="0" presId="urn:microsoft.com/office/officeart/2005/8/layout/vList2"/>
    <dgm:cxn modelId="{DA8DCE6A-7EA4-4E14-B9CC-1D88099452FE}" srcId="{03A3C524-6BBD-41A4-93C9-3137D74A08CE}" destId="{056CB6F5-72A9-4814-AB2A-32EF7E7FA824}" srcOrd="1" destOrd="0" parTransId="{4407C586-7ECE-4ED4-AC08-E3DAF8B16153}" sibTransId="{8615F93B-0933-427C-89FC-EC5B13E5BFEA}"/>
    <dgm:cxn modelId="{9843BB8B-A4C9-4D2B-82AA-B7AE3CD963E4}" type="presOf" srcId="{3928D4D6-BB4D-4542-9016-A592C7DF5362}" destId="{9A5F1D1B-987E-4FB2-86B9-1D13D846A2F1}" srcOrd="0" destOrd="0" presId="urn:microsoft.com/office/officeart/2005/8/layout/vList2"/>
    <dgm:cxn modelId="{8A383871-F0D5-4EEC-B62F-F28C1CB940DF}" srcId="{03A3C524-6BBD-41A4-93C9-3137D74A08CE}" destId="{8B8A61FF-9C63-4D98-89A2-3DE8480133EA}" srcOrd="2" destOrd="0" parTransId="{0B76BA0A-9CBF-46D8-9F30-6EA4A8695FD2}" sibTransId="{E31B5788-395E-43C1-B999-F7A4BCE314BB}"/>
    <dgm:cxn modelId="{6DC84E7E-EECC-4AF2-81E0-F07F42342198}" type="presOf" srcId="{AC0D2DB1-7C51-4EE5-8692-470087F5B892}" destId="{733553BC-6FC1-415A-A463-9F3A65146DAA}" srcOrd="0" destOrd="0" presId="urn:microsoft.com/office/officeart/2005/8/layout/vList2"/>
    <dgm:cxn modelId="{74D022C2-1A5E-429A-BDA7-636FFBBE0623}" srcId="{03A3C524-6BBD-41A4-93C9-3137D74A08CE}" destId="{AC0D2DB1-7C51-4EE5-8692-470087F5B892}" srcOrd="5" destOrd="0" parTransId="{047C3FDE-FD01-41C3-9159-782A63322D75}" sibTransId="{2FFB65AE-5B64-4ED1-9770-63EAEEBE4569}"/>
    <dgm:cxn modelId="{A22A9836-A137-4F60-82ED-5F4413DA2716}" srcId="{03A3C524-6BBD-41A4-93C9-3137D74A08CE}" destId="{E0B82E42-F517-499A-A48E-B83781C2F50A}" srcOrd="4" destOrd="0" parTransId="{D047DB9A-F874-4881-B532-F5C7BEC3B01F}" sibTransId="{971D51A6-5F8C-4249-8A73-6488B201A1A5}"/>
    <dgm:cxn modelId="{EFBD1B1D-C73D-4B51-B3B6-06E837C563E9}" type="presParOf" srcId="{A776CE11-9663-4D27-9255-7ECD66748648}" destId="{9A5F1D1B-987E-4FB2-86B9-1D13D846A2F1}" srcOrd="0" destOrd="0" presId="urn:microsoft.com/office/officeart/2005/8/layout/vList2"/>
    <dgm:cxn modelId="{9A36F095-A8BD-4728-BB07-C036208DAEE4}" type="presParOf" srcId="{A776CE11-9663-4D27-9255-7ECD66748648}" destId="{C6DFD37F-3930-4798-B23C-51EE6EBE5F0B}" srcOrd="1" destOrd="0" presId="urn:microsoft.com/office/officeart/2005/8/layout/vList2"/>
    <dgm:cxn modelId="{D80D6D3C-CFD2-402D-BD16-D11C35FDAF69}" type="presParOf" srcId="{A776CE11-9663-4D27-9255-7ECD66748648}" destId="{74306F43-CE6C-4621-94E5-01CA5D173DB0}" srcOrd="2" destOrd="0" presId="urn:microsoft.com/office/officeart/2005/8/layout/vList2"/>
    <dgm:cxn modelId="{55355556-F7DA-468E-8D15-2947ED922958}" type="presParOf" srcId="{A776CE11-9663-4D27-9255-7ECD66748648}" destId="{9C184260-6BC9-44AF-A969-B522A19D1900}" srcOrd="3" destOrd="0" presId="urn:microsoft.com/office/officeart/2005/8/layout/vList2"/>
    <dgm:cxn modelId="{9A34BB22-E633-44F9-B982-8FF61783E450}" type="presParOf" srcId="{A776CE11-9663-4D27-9255-7ECD66748648}" destId="{F042AF1F-0E99-44C7-9B87-0A96C3283936}" srcOrd="4" destOrd="0" presId="urn:microsoft.com/office/officeart/2005/8/layout/vList2"/>
    <dgm:cxn modelId="{CA0261AB-43D7-4029-9CD8-49DFD87D1FD9}" type="presParOf" srcId="{A776CE11-9663-4D27-9255-7ECD66748648}" destId="{A5983BBB-5C49-4086-A05F-F78E15159BC8}" srcOrd="5" destOrd="0" presId="urn:microsoft.com/office/officeart/2005/8/layout/vList2"/>
    <dgm:cxn modelId="{7E46C6C9-D678-4B84-935F-50863D5EE353}" type="presParOf" srcId="{A776CE11-9663-4D27-9255-7ECD66748648}" destId="{CB3D2FD6-5082-4674-A1D3-2307B6437B06}" srcOrd="6" destOrd="0" presId="urn:microsoft.com/office/officeart/2005/8/layout/vList2"/>
    <dgm:cxn modelId="{89737DDF-D046-415F-94A2-7074305823F6}" type="presParOf" srcId="{A776CE11-9663-4D27-9255-7ECD66748648}" destId="{C2F3BE9F-2E00-42D5-81FC-526932112F1E}" srcOrd="7" destOrd="0" presId="urn:microsoft.com/office/officeart/2005/8/layout/vList2"/>
    <dgm:cxn modelId="{8B09531C-1B72-403E-84C2-169D78743461}" type="presParOf" srcId="{A776CE11-9663-4D27-9255-7ECD66748648}" destId="{45B60E10-D4D4-4E5F-AE75-CCD94EAC47EC}" srcOrd="8" destOrd="0" presId="urn:microsoft.com/office/officeart/2005/8/layout/vList2"/>
    <dgm:cxn modelId="{19859112-8141-4DD0-A2F2-72E831697C33}" type="presParOf" srcId="{A776CE11-9663-4D27-9255-7ECD66748648}" destId="{F7D51BE3-9F2A-432A-AD9D-CC48B31A3558}" srcOrd="9" destOrd="0" presId="urn:microsoft.com/office/officeart/2005/8/layout/vList2"/>
    <dgm:cxn modelId="{6DA4259C-97EC-4FAC-982B-1C5CB3874AE4}" type="presParOf" srcId="{A776CE11-9663-4D27-9255-7ECD66748648}" destId="{733553BC-6FC1-415A-A463-9F3A65146D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43734-1487-4D05-B318-A3F1AE357D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3460B31-4724-40BE-A7C2-989315F6D74B}">
      <dgm:prSet custT="1"/>
      <dgm:spPr/>
      <dgm:t>
        <a:bodyPr/>
        <a:lstStyle/>
        <a:p>
          <a:pPr rtl="0"/>
          <a:r>
            <a:rPr lang="es-MX" sz="1800" dirty="0" smtClean="0"/>
            <a:t>Propiciar una mayor participación de los Consejos de Cuenca y sus </a:t>
          </a:r>
        </a:p>
        <a:p>
          <a:pPr rtl="0"/>
          <a:r>
            <a:rPr lang="es-MX" sz="1800" dirty="0" smtClean="0"/>
            <a:t>órganos auxiliares (COTAS) en la planeación y  gestión del agua.</a:t>
          </a:r>
          <a:endParaRPr lang="es-MX" sz="1800" dirty="0"/>
        </a:p>
      </dgm:t>
    </dgm:pt>
    <dgm:pt modelId="{7969F462-D82B-4965-BB8A-36E98583D2CD}" type="parTrans" cxnId="{4E0417D2-F832-43CC-AD40-351EAB91310E}">
      <dgm:prSet/>
      <dgm:spPr/>
      <dgm:t>
        <a:bodyPr/>
        <a:lstStyle/>
        <a:p>
          <a:endParaRPr lang="es-MX" sz="1800"/>
        </a:p>
      </dgm:t>
    </dgm:pt>
    <dgm:pt modelId="{C0611C23-44B9-4536-86F5-D53BCCB98049}" type="sibTrans" cxnId="{4E0417D2-F832-43CC-AD40-351EAB91310E}">
      <dgm:prSet/>
      <dgm:spPr/>
      <dgm:t>
        <a:bodyPr/>
        <a:lstStyle/>
        <a:p>
          <a:endParaRPr lang="es-MX" sz="1800"/>
        </a:p>
      </dgm:t>
    </dgm:pt>
    <dgm:pt modelId="{00A2141E-6C13-4DD9-A9D4-F9C0F314D211}" type="pres">
      <dgm:prSet presAssocID="{6ED43734-1487-4D05-B318-A3F1AE357D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1605C1E-EBB2-43E2-83E9-8C67CEA7EC7E}" type="pres">
      <dgm:prSet presAssocID="{23460B31-4724-40BE-A7C2-989315F6D74B}" presName="linNode" presStyleCnt="0"/>
      <dgm:spPr/>
    </dgm:pt>
    <dgm:pt modelId="{9A15AA04-0B50-4995-8E7A-A10BBF428517}" type="pres">
      <dgm:prSet presAssocID="{23460B31-4724-40BE-A7C2-989315F6D74B}" presName="parentShp" presStyleLbl="node1" presStyleIdx="0" presStyleCnt="1" custScaleX="1687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00263C-77AD-4A1A-95D6-E13120175E81}" type="pres">
      <dgm:prSet presAssocID="{23460B31-4724-40BE-A7C2-989315F6D74B}" presName="childShp" presStyleLbl="bgAccFollowNode1" presStyleIdx="0" presStyleCnt="1" custLinFactX="16989" custLinFactNeighborX="100000" custLinFactNeighborY="8707">
        <dgm:presLayoutVars>
          <dgm:bulletEnabled val="1"/>
        </dgm:presLayoutVars>
      </dgm:prSet>
      <dgm:spPr/>
    </dgm:pt>
  </dgm:ptLst>
  <dgm:cxnLst>
    <dgm:cxn modelId="{9EA4D64F-A5E5-4F6C-99EE-E1B1BFDEC8C5}" type="presOf" srcId="{23460B31-4724-40BE-A7C2-989315F6D74B}" destId="{9A15AA04-0B50-4995-8E7A-A10BBF428517}" srcOrd="0" destOrd="0" presId="urn:microsoft.com/office/officeart/2005/8/layout/vList6"/>
    <dgm:cxn modelId="{4E0417D2-F832-43CC-AD40-351EAB91310E}" srcId="{6ED43734-1487-4D05-B318-A3F1AE357D7E}" destId="{23460B31-4724-40BE-A7C2-989315F6D74B}" srcOrd="0" destOrd="0" parTransId="{7969F462-D82B-4965-BB8A-36E98583D2CD}" sibTransId="{C0611C23-44B9-4536-86F5-D53BCCB98049}"/>
    <dgm:cxn modelId="{ECDE6005-CEAF-48D2-930E-AC9388885B73}" type="presOf" srcId="{6ED43734-1487-4D05-B318-A3F1AE357D7E}" destId="{00A2141E-6C13-4DD9-A9D4-F9C0F314D211}" srcOrd="0" destOrd="0" presId="urn:microsoft.com/office/officeart/2005/8/layout/vList6"/>
    <dgm:cxn modelId="{944A104A-FB95-4199-AA67-5B508E65ECF9}" type="presParOf" srcId="{00A2141E-6C13-4DD9-A9D4-F9C0F314D211}" destId="{A1605C1E-EBB2-43E2-83E9-8C67CEA7EC7E}" srcOrd="0" destOrd="0" presId="urn:microsoft.com/office/officeart/2005/8/layout/vList6"/>
    <dgm:cxn modelId="{FC6B86C5-315C-4E75-B6D4-597860F87CA5}" type="presParOf" srcId="{A1605C1E-EBB2-43E2-83E9-8C67CEA7EC7E}" destId="{9A15AA04-0B50-4995-8E7A-A10BBF428517}" srcOrd="0" destOrd="0" presId="urn:microsoft.com/office/officeart/2005/8/layout/vList6"/>
    <dgm:cxn modelId="{5ECC6F9F-16D9-4DBA-B77F-46FA772C668B}" type="presParOf" srcId="{A1605C1E-EBB2-43E2-83E9-8C67CEA7EC7E}" destId="{AE00263C-77AD-4A1A-95D6-E13120175E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F1D1B-987E-4FB2-86B9-1D13D846A2F1}">
      <dsp:nvSpPr>
        <dsp:cNvPr id="0" name=""/>
        <dsp:cNvSpPr/>
      </dsp:nvSpPr>
      <dsp:spPr>
        <a:xfrm>
          <a:off x="0" y="762883"/>
          <a:ext cx="10080626" cy="53235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El Plan Nacional de Desarrollo publicado en mayo de 2013.</a:t>
          </a:r>
          <a:endParaRPr lang="es-MX" sz="1400" kern="1200" dirty="0"/>
        </a:p>
      </dsp:txBody>
      <dsp:txXfrm>
        <a:off x="25987" y="788870"/>
        <a:ext cx="10028652" cy="480376"/>
      </dsp:txXfrm>
    </dsp:sp>
    <dsp:sp modelId="{74306F43-CE6C-4621-94E5-01CA5D173DB0}">
      <dsp:nvSpPr>
        <dsp:cNvPr id="0" name=""/>
        <dsp:cNvSpPr/>
      </dsp:nvSpPr>
      <dsp:spPr>
        <a:xfrm>
          <a:off x="0" y="1335553"/>
          <a:ext cx="10080626" cy="532350"/>
        </a:xfrm>
        <a:prstGeom prst="roundRect">
          <a:avLst/>
        </a:prstGeom>
        <a:solidFill>
          <a:schemeClr val="accent1">
            <a:shade val="50000"/>
            <a:hueOff val="-261303"/>
            <a:satOff val="-28967"/>
            <a:lumOff val="188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El sistema de planeación del sector hídrico.</a:t>
          </a:r>
          <a:endParaRPr lang="es-MX" sz="1400" kern="1200"/>
        </a:p>
      </dsp:txBody>
      <dsp:txXfrm>
        <a:off x="25987" y="1361540"/>
        <a:ext cx="10028652" cy="480376"/>
      </dsp:txXfrm>
    </dsp:sp>
    <dsp:sp modelId="{F042AF1F-0E99-44C7-9B87-0A96C3283936}">
      <dsp:nvSpPr>
        <dsp:cNvPr id="0" name=""/>
        <dsp:cNvSpPr/>
      </dsp:nvSpPr>
      <dsp:spPr>
        <a:xfrm>
          <a:off x="0" y="1908223"/>
          <a:ext cx="10080626" cy="532350"/>
        </a:xfrm>
        <a:prstGeom prst="roundRect">
          <a:avLst/>
        </a:prstGeom>
        <a:solidFill>
          <a:schemeClr val="accent1">
            <a:shade val="50000"/>
            <a:hueOff val="-522606"/>
            <a:satOff val="-57933"/>
            <a:lumOff val="37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La colaboración y aportaciones de los diversos sectores que conforman el Gobierno de la República.</a:t>
          </a:r>
          <a:endParaRPr lang="es-MX" sz="1400" kern="1200"/>
        </a:p>
      </dsp:txBody>
      <dsp:txXfrm>
        <a:off x="25987" y="1934210"/>
        <a:ext cx="10028652" cy="480376"/>
      </dsp:txXfrm>
    </dsp:sp>
    <dsp:sp modelId="{CB3D2FD6-5082-4674-A1D3-2307B6437B06}">
      <dsp:nvSpPr>
        <dsp:cNvPr id="0" name=""/>
        <dsp:cNvSpPr/>
      </dsp:nvSpPr>
      <dsp:spPr>
        <a:xfrm>
          <a:off x="0" y="2480893"/>
          <a:ext cx="10080626" cy="532350"/>
        </a:xfrm>
        <a:prstGeom prst="roundRect">
          <a:avLst/>
        </a:prstGeom>
        <a:solidFill>
          <a:schemeClr val="accent1">
            <a:shade val="50000"/>
            <a:hueOff val="-783908"/>
            <a:satOff val="-86900"/>
            <a:lumOff val="565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La revisión calificada de expertos en materia hídrica en diversos campos del conocimiento.</a:t>
          </a:r>
          <a:endParaRPr lang="es-MX" sz="1400" kern="1200"/>
        </a:p>
      </dsp:txBody>
      <dsp:txXfrm>
        <a:off x="25987" y="2506880"/>
        <a:ext cx="10028652" cy="480376"/>
      </dsp:txXfrm>
    </dsp:sp>
    <dsp:sp modelId="{45B60E10-D4D4-4E5F-AE75-CCD94EAC47EC}">
      <dsp:nvSpPr>
        <dsp:cNvPr id="0" name=""/>
        <dsp:cNvSpPr/>
      </dsp:nvSpPr>
      <dsp:spPr>
        <a:xfrm>
          <a:off x="0" y="3053563"/>
          <a:ext cx="10080626" cy="532350"/>
        </a:xfrm>
        <a:prstGeom prst="roundRect">
          <a:avLst/>
        </a:prstGeom>
        <a:solidFill>
          <a:schemeClr val="accent1">
            <a:shade val="50000"/>
            <a:hueOff val="-522606"/>
            <a:satOff val="-57933"/>
            <a:lumOff val="37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La consulta pública realizada en varios foros regionales en el país con la participación de académicos, organizaciones sociales, comunicadores, legisladores y estudiosos, de la que emanaron un gran número de iniciativas.</a:t>
          </a:r>
          <a:endParaRPr lang="es-MX" sz="1400" kern="1200"/>
        </a:p>
      </dsp:txBody>
      <dsp:txXfrm>
        <a:off x="25987" y="3079550"/>
        <a:ext cx="10028652" cy="480376"/>
      </dsp:txXfrm>
    </dsp:sp>
    <dsp:sp modelId="{733553BC-6FC1-415A-A463-9F3A65146DAA}">
      <dsp:nvSpPr>
        <dsp:cNvPr id="0" name=""/>
        <dsp:cNvSpPr/>
      </dsp:nvSpPr>
      <dsp:spPr>
        <a:xfrm>
          <a:off x="0" y="3668570"/>
          <a:ext cx="10080626" cy="532350"/>
        </a:xfrm>
        <a:prstGeom prst="roundRect">
          <a:avLst/>
        </a:prstGeom>
        <a:solidFill>
          <a:schemeClr val="accent1">
            <a:shade val="50000"/>
            <a:hueOff val="-261303"/>
            <a:satOff val="-28967"/>
            <a:lumOff val="188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La revisión metódica por parte de las secretarías de estado involucradas en los temas y especialmente la Secretaría de Hacienda y Crédito Público y la Secretaría de Medio Ambiente y Recursos Naturales.</a:t>
          </a:r>
          <a:endParaRPr lang="es-MX" sz="1400" kern="1200"/>
        </a:p>
      </dsp:txBody>
      <dsp:txXfrm>
        <a:off x="25987" y="3694557"/>
        <a:ext cx="10028652" cy="480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0263C-77AD-4A1A-95D6-E13120175E81}">
      <dsp:nvSpPr>
        <dsp:cNvPr id="0" name=""/>
        <dsp:cNvSpPr/>
      </dsp:nvSpPr>
      <dsp:spPr>
        <a:xfrm>
          <a:off x="3884268" y="0"/>
          <a:ext cx="3451569" cy="29707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5AA04-0B50-4995-8E7A-A10BBF428517}">
      <dsp:nvSpPr>
        <dsp:cNvPr id="0" name=""/>
        <dsp:cNvSpPr/>
      </dsp:nvSpPr>
      <dsp:spPr>
        <a:xfrm>
          <a:off x="1179" y="0"/>
          <a:ext cx="3881910" cy="2970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Propiciar una mayor participación de los Consejos de Cuenca y sus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órganos auxiliares (COTAS) en la planeación y  gestión del agua.</a:t>
          </a:r>
          <a:endParaRPr lang="es-MX" sz="1800" kern="1200" dirty="0"/>
        </a:p>
      </dsp:txBody>
      <dsp:txXfrm>
        <a:off x="146199" y="145020"/>
        <a:ext cx="3591870" cy="2680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8/31/2018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8/31/2018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/>
            <a:fld id="{77542409-6A04-4DC6-AC3A-D3758287A8F2}" type="slidenum">
              <a:rPr lang="en-US">
                <a:latin typeface="Corbel"/>
              </a:rPr>
              <a:pPr defTabSz="966529"/>
              <a:t>1</a:t>
            </a:fld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/>
            <a:fld id="{77542409-6A04-4DC6-AC3A-D3758287A8F2}" type="slidenum">
              <a:rPr lang="en-US">
                <a:latin typeface="Corbel"/>
              </a:rPr>
              <a:pPr defTabSz="966529"/>
              <a:t>2</a:t>
            </a:fld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3797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/>
            <a:fld id="{77542409-6A04-4DC6-AC3A-D3758287A8F2}" type="slidenum">
              <a:rPr lang="en-US">
                <a:latin typeface="Corbel"/>
              </a:rPr>
              <a:pPr defTabSz="966529"/>
              <a:t>3</a:t>
            </a:fld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4033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/>
            <a:fld id="{77542409-6A04-4DC6-AC3A-D3758287A8F2}" type="slidenum">
              <a:rPr lang="en-US">
                <a:latin typeface="Corbel"/>
              </a:rPr>
              <a:pPr defTabSz="966529"/>
              <a:t>4</a:t>
            </a:fld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53032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/>
            <a:fld id="{77542409-6A04-4DC6-AC3A-D3758287A8F2}" type="slidenum">
              <a:rPr lang="en-US">
                <a:latin typeface="Corbel"/>
              </a:rPr>
              <a:pPr defTabSz="966529"/>
              <a:t>6</a:t>
            </a:fld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9494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/>
            <a:fld id="{77542409-6A04-4DC6-AC3A-D3758287A8F2}" type="slidenum">
              <a:rPr lang="en-US">
                <a:latin typeface="Corbel"/>
              </a:rPr>
              <a:pPr defTabSz="966529"/>
              <a:t>7</a:t>
            </a:fld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0829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2497"/>
          <a:stretch/>
        </p:blipFill>
        <p:spPr>
          <a:xfrm>
            <a:off x="-8467" y="2099489"/>
            <a:ext cx="1600200" cy="38441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099489"/>
            <a:ext cx="5562600" cy="3846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5" y="276086"/>
            <a:ext cx="2159418" cy="638313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1598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100000">
                <a:srgbClr val="007934"/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100000">
                <a:srgbClr val="C3002F"/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1598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CD8D479-8942-46E8-A226-A4E01F7A105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Marcador de posición de pie de página 9"/>
          <p:cNvSpPr txBox="1">
            <a:spLocks/>
          </p:cNvSpPr>
          <p:nvPr userDrawn="1"/>
        </p:nvSpPr>
        <p:spPr>
          <a:xfrm>
            <a:off x="7506025" y="6629400"/>
            <a:ext cx="44582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dirty="0" smtClean="0">
                <a:solidFill>
                  <a:schemeClr val="bg1"/>
                </a:solidFill>
                <a:latin typeface="Soberana Sans Light" panose="02000000000000000000" pitchFamily="50" charset="0"/>
              </a:rPr>
              <a:t>Gerencia de Consejos de Cuenca</a:t>
            </a:r>
            <a:endParaRPr lang="es-ES" dirty="0">
              <a:solidFill>
                <a:schemeClr val="bg1"/>
              </a:solidFill>
              <a:latin typeface="Soberana Sans Light" panose="02000000000000000000" pitchFamily="50" charset="0"/>
            </a:endParaRPr>
          </a:p>
        </p:txBody>
      </p:sp>
      <p:sp>
        <p:nvSpPr>
          <p:cNvPr id="14" name="Marcador de posición de pie de página 9"/>
          <p:cNvSpPr txBox="1">
            <a:spLocks/>
          </p:cNvSpPr>
          <p:nvPr userDrawn="1"/>
        </p:nvSpPr>
        <p:spPr>
          <a:xfrm>
            <a:off x="1637716" y="6623715"/>
            <a:ext cx="44582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Soberana Sans Light" panose="02000000000000000000" pitchFamily="50" charset="0"/>
              </a:rPr>
              <a:t>Propuestas en materia de Planificación Hídrica</a:t>
            </a:r>
          </a:p>
        </p:txBody>
      </p:sp>
      <p:sp>
        <p:nvSpPr>
          <p:cNvPr id="16" name="Marcador de posición de pie de página 9"/>
          <p:cNvSpPr txBox="1">
            <a:spLocks/>
          </p:cNvSpPr>
          <p:nvPr userDrawn="1"/>
        </p:nvSpPr>
        <p:spPr>
          <a:xfrm>
            <a:off x="0" y="6629400"/>
            <a:ext cx="149961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aseline="0" dirty="0" smtClean="0">
                <a:solidFill>
                  <a:schemeClr val="bg1"/>
                </a:solidFill>
                <a:latin typeface="Soberana Sans Light" panose="02000000000000000000" pitchFamily="50" charset="0"/>
              </a:rPr>
              <a:t>Julio de 2018</a:t>
            </a:r>
            <a:endParaRPr lang="es-MX" dirty="0" smtClean="0">
              <a:solidFill>
                <a:schemeClr val="bg1"/>
              </a:solidFill>
              <a:latin typeface="Soberana Sans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156" userDrawn="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1406" y="655447"/>
            <a:ext cx="5006689" cy="2387600"/>
          </a:xfrm>
        </p:spPr>
        <p:txBody>
          <a:bodyPr>
            <a:normAutofit/>
          </a:bodyPr>
          <a:lstStyle/>
          <a:p>
            <a:r>
              <a:rPr lang="es-MX" sz="4000" noProof="1" smtClean="0"/>
              <a:t>Los Comités Técnicos de Aguas Subterráneas en la Planificación </a:t>
            </a:r>
            <a:r>
              <a:rPr lang="es-MX" sz="4000" noProof="1"/>
              <a:t>Hídrica</a:t>
            </a:r>
            <a:endParaRPr lang="es-ES" sz="4000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1407" y="5616349"/>
            <a:ext cx="5085438" cy="362421"/>
          </a:xfrm>
        </p:spPr>
        <p:txBody>
          <a:bodyPr>
            <a:noAutofit/>
          </a:bodyPr>
          <a:lstStyle/>
          <a:p>
            <a:r>
              <a:rPr lang="es-MX" sz="1200" noProof="1" smtClean="0"/>
              <a:t>Gerencia de Consejos de Cuenca                        31 de agosto de 2018</a:t>
            </a:r>
            <a:endParaRPr lang="es-ES" sz="1200" noProof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64" y="827221"/>
            <a:ext cx="1341101" cy="39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67969" y="452846"/>
            <a:ext cx="9371949" cy="467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500" dirty="0" smtClean="0"/>
              <a:t>La Política Hídrica Nacional</a:t>
            </a:r>
            <a:endParaRPr lang="es-MX" sz="2500" dirty="0"/>
          </a:p>
        </p:txBody>
      </p:sp>
      <p:sp>
        <p:nvSpPr>
          <p:cNvPr id="6" name="Rectángulo 5"/>
          <p:cNvSpPr/>
          <p:nvPr/>
        </p:nvSpPr>
        <p:spPr>
          <a:xfrm>
            <a:off x="695325" y="1262795"/>
            <a:ext cx="10801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Programa Nacional Hídrico se diseño y desarrollo durante el año 2013 y se fundamenta </a:t>
            </a:r>
            <a:r>
              <a:rPr lang="es-MX" dirty="0" smtClean="0"/>
              <a:t>en los </a:t>
            </a:r>
            <a:r>
              <a:rPr lang="es-MX" dirty="0"/>
              <a:t>siguientes elementos</a:t>
            </a:r>
            <a:r>
              <a:rPr lang="es-MX" dirty="0" smtClean="0"/>
              <a:t>: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66914115"/>
              </p:ext>
            </p:extLst>
          </p:nvPr>
        </p:nvGraphicFramePr>
        <p:xfrm>
          <a:off x="1055688" y="1673225"/>
          <a:ext cx="10080626" cy="492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4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20051" y="716305"/>
            <a:ext cx="9371949" cy="467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Metas del Programa Nacional Hídrico 2014 – 2018 (PNH)</a:t>
            </a: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227613"/>
              </p:ext>
            </p:extLst>
          </p:nvPr>
        </p:nvGraphicFramePr>
        <p:xfrm>
          <a:off x="672641" y="2104468"/>
          <a:ext cx="7335838" cy="297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55688" y="1240674"/>
            <a:ext cx="1008062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De la </a:t>
            </a:r>
            <a:r>
              <a:rPr lang="es-MX" dirty="0">
                <a:solidFill>
                  <a:schemeClr val="bg1"/>
                </a:solidFill>
              </a:rPr>
              <a:t>estrategia </a:t>
            </a:r>
            <a:r>
              <a:rPr lang="es-MX" b="1" i="1" dirty="0">
                <a:solidFill>
                  <a:schemeClr val="bg1"/>
                </a:solidFill>
              </a:rPr>
              <a:t>1.5 Fortalecer la gobernanza del </a:t>
            </a:r>
            <a:r>
              <a:rPr lang="es-MX" b="1" i="1" dirty="0" smtClean="0">
                <a:solidFill>
                  <a:schemeClr val="bg1"/>
                </a:solidFill>
              </a:rPr>
              <a:t>agua </a:t>
            </a:r>
            <a:r>
              <a:rPr lang="es-MX" dirty="0">
                <a:solidFill>
                  <a:schemeClr val="bg1"/>
                </a:solidFill>
              </a:rPr>
              <a:t>del </a:t>
            </a:r>
            <a:r>
              <a:rPr lang="es-MX" dirty="0" smtClean="0">
                <a:solidFill>
                  <a:schemeClr val="bg1"/>
                </a:solidFill>
              </a:rPr>
              <a:t>PNH, se derivan líneas de acción de las que destaca: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51" y="2467778"/>
            <a:ext cx="3343835" cy="2507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1055687" y="5555112"/>
            <a:ext cx="10080625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/>
              <a:t>Actualmente el tema del agua cobra especial importancia ya que la sociedad </a:t>
            </a:r>
            <a:r>
              <a:rPr lang="es-MX" sz="1400" dirty="0" smtClean="0"/>
              <a:t>reclama espacios </a:t>
            </a:r>
            <a:r>
              <a:rPr lang="es-MX" sz="1400" dirty="0"/>
              <a:t>de participación y decisión. Con este enfoque, el papel de la </a:t>
            </a:r>
            <a:r>
              <a:rPr lang="es-MX" sz="1400" b="1" i="1" dirty="0">
                <a:solidFill>
                  <a:srgbClr val="C3002F"/>
                </a:solidFill>
              </a:rPr>
              <a:t>sociedad </a:t>
            </a:r>
            <a:r>
              <a:rPr lang="es-MX" sz="1400" b="1" i="1" dirty="0" smtClean="0">
                <a:solidFill>
                  <a:srgbClr val="C3002F"/>
                </a:solidFill>
              </a:rPr>
              <a:t>activa</a:t>
            </a:r>
            <a:r>
              <a:rPr lang="es-MX" sz="1400" dirty="0" smtClean="0"/>
              <a:t>, se entiende como aquella que tiene una </a:t>
            </a:r>
            <a:r>
              <a:rPr lang="es-MX" sz="1400" b="1" i="1" dirty="0" smtClean="0">
                <a:solidFill>
                  <a:srgbClr val="C3002F"/>
                </a:solidFill>
              </a:rPr>
              <a:t>actitud comprometida</a:t>
            </a:r>
            <a:r>
              <a:rPr lang="es-MX" sz="1400" dirty="0" smtClean="0"/>
              <a:t>, no únicamente para lograr consensos ni representativa, sino cuya </a:t>
            </a:r>
            <a:r>
              <a:rPr lang="es-MX" sz="1400" b="1" i="1" dirty="0">
                <a:solidFill>
                  <a:srgbClr val="C3002F"/>
                </a:solidFill>
              </a:rPr>
              <a:t>acción </a:t>
            </a:r>
            <a:r>
              <a:rPr lang="es-MX" sz="1400" b="1" i="1" dirty="0" smtClean="0">
                <a:solidFill>
                  <a:srgbClr val="C3002F"/>
                </a:solidFill>
              </a:rPr>
              <a:t>es continua</a:t>
            </a:r>
            <a:r>
              <a:rPr lang="es-MX" sz="1400" b="1" i="1" dirty="0">
                <a:solidFill>
                  <a:srgbClr val="C3002F"/>
                </a:solidFill>
              </a:rPr>
              <a:t>, comprometida y responsable</a:t>
            </a:r>
            <a:r>
              <a:rPr lang="es-MX" sz="1400" dirty="0" smtClean="0"/>
              <a:t>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8691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20051" y="852022"/>
            <a:ext cx="9371949" cy="467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500" dirty="0"/>
              <a:t>Los Consejos de Cuenca en la Planificación Hídrica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3285" y="4182309"/>
            <a:ext cx="3965432" cy="22272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55688" y="1319987"/>
            <a:ext cx="100806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MX" dirty="0">
                <a:solidFill>
                  <a:schemeClr val="dk1"/>
                </a:solidFill>
              </a:rPr>
              <a:t>La Ley de Aguas Nacionales en el </a:t>
            </a:r>
            <a:r>
              <a:rPr lang="es-MX" b="1" i="1" dirty="0">
                <a:solidFill>
                  <a:srgbClr val="C3002F"/>
                </a:solidFill>
              </a:rPr>
              <a:t>Art. 13 Bis 3 fracciones IV y V </a:t>
            </a:r>
            <a:r>
              <a:rPr lang="es-MX" dirty="0">
                <a:solidFill>
                  <a:schemeClr val="dk1"/>
                </a:solidFill>
              </a:rPr>
              <a:t>, </a:t>
            </a:r>
            <a:r>
              <a:rPr lang="es-MX" b="1" dirty="0">
                <a:solidFill>
                  <a:schemeClr val="dk1"/>
                </a:solidFill>
              </a:rPr>
              <a:t>faculta a los Consejos de Cuenca a participar activamente en la definición </a:t>
            </a:r>
            <a:r>
              <a:rPr lang="es-MX" b="1" dirty="0" smtClean="0">
                <a:solidFill>
                  <a:schemeClr val="dk1"/>
                </a:solidFill>
              </a:rPr>
              <a:t>de prioridades</a:t>
            </a:r>
            <a:r>
              <a:rPr lang="es-MX" dirty="0" smtClean="0">
                <a:solidFill>
                  <a:schemeClr val="dk1"/>
                </a:solidFill>
              </a:rPr>
              <a:t>, </a:t>
            </a:r>
            <a:r>
              <a:rPr lang="es-MX" dirty="0">
                <a:solidFill>
                  <a:schemeClr val="dk1"/>
                </a:solidFill>
              </a:rPr>
              <a:t>con base en </a:t>
            </a:r>
            <a:r>
              <a:rPr lang="es-MX" dirty="0" smtClean="0">
                <a:solidFill>
                  <a:schemeClr val="dk1"/>
                </a:solidFill>
              </a:rPr>
              <a:t>información que permita </a:t>
            </a:r>
            <a:r>
              <a:rPr lang="es-MX" dirty="0">
                <a:solidFill>
                  <a:schemeClr val="dk1"/>
                </a:solidFill>
              </a:rPr>
              <a:t>la identificación de soluciones con una actitud de dialogo y concertación; para lo que se </a:t>
            </a:r>
            <a:r>
              <a:rPr lang="es-MX" dirty="0" smtClean="0">
                <a:solidFill>
                  <a:schemeClr val="dk1"/>
                </a:solidFill>
              </a:rPr>
              <a:t>requieren </a:t>
            </a:r>
            <a:r>
              <a:rPr lang="es-MX" dirty="0">
                <a:solidFill>
                  <a:schemeClr val="dk1"/>
                </a:solidFill>
              </a:rPr>
              <a:t>espacios de concertación sobre las políticas públicas y las acciones emprendidas a través de programas institucionales .</a:t>
            </a:r>
          </a:p>
        </p:txBody>
      </p:sp>
    </p:spTree>
    <p:extLst>
      <p:ext uri="{BB962C8B-B14F-4D97-AF65-F5344CB8AC3E}">
        <p14:creationId xmlns:p14="http://schemas.microsoft.com/office/powerpoint/2010/main" val="31913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/>
              <a:t>5</a:t>
            </a:fld>
            <a:endParaRPr lang="es-MX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09649" y="931305"/>
            <a:ext cx="9371949" cy="467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500" dirty="0" smtClean="0"/>
              <a:t>Estrategia de participación en la Planeación Hídrica</a:t>
            </a:r>
            <a:endParaRPr lang="es-MX" sz="2500" dirty="0"/>
          </a:p>
        </p:txBody>
      </p:sp>
      <p:sp>
        <p:nvSpPr>
          <p:cNvPr id="6" name="Rectángulo 5"/>
          <p:cNvSpPr/>
          <p:nvPr/>
        </p:nvSpPr>
        <p:spPr>
          <a:xfrm>
            <a:off x="695325" y="1247547"/>
            <a:ext cx="10801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dirty="0" smtClean="0">
                <a:solidFill>
                  <a:schemeClr val="dk1"/>
                </a:solidFill>
              </a:rPr>
              <a:t>Los </a:t>
            </a:r>
            <a:r>
              <a:rPr lang="es-MX" dirty="0">
                <a:solidFill>
                  <a:schemeClr val="dk1"/>
                </a:solidFill>
              </a:rPr>
              <a:t>consensos producto del ejercicio de la participación </a:t>
            </a:r>
            <a:r>
              <a:rPr lang="es-MX" dirty="0" smtClean="0">
                <a:solidFill>
                  <a:schemeClr val="dk1"/>
                </a:solidFill>
              </a:rPr>
              <a:t>libre, </a:t>
            </a:r>
            <a:r>
              <a:rPr lang="es-MX" dirty="0">
                <a:solidFill>
                  <a:schemeClr val="dk1"/>
                </a:solidFill>
              </a:rPr>
              <a:t>son elementos indispensables para la ejecución y culminación efectiva de las acciones que se convengan, de tal forma que no sean considerados solo gubernamentales sino que </a:t>
            </a:r>
            <a:r>
              <a:rPr lang="es-MX" b="1" i="1" dirty="0">
                <a:solidFill>
                  <a:srgbClr val="C3002F"/>
                </a:solidFill>
              </a:rPr>
              <a:t>recojan las necesidades, orientaciones y opiniones de diversos grupos sociales adoptándolos como propios</a:t>
            </a:r>
            <a:r>
              <a:rPr lang="es-MX" dirty="0" smtClean="0">
                <a:solidFill>
                  <a:schemeClr val="dk1"/>
                </a:solidFill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s-MX" dirty="0">
              <a:solidFill>
                <a:schemeClr val="dk1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s-MX" dirty="0" smtClean="0">
                <a:solidFill>
                  <a:schemeClr val="dk1"/>
                </a:solidFill>
              </a:rPr>
              <a:t>La Gerencia de Consejos de Consejos de Cuenca ha diseñado una estrategia para </a:t>
            </a:r>
            <a:r>
              <a:rPr lang="es-MX" dirty="0">
                <a:solidFill>
                  <a:schemeClr val="dk1"/>
                </a:solidFill>
              </a:rPr>
              <a:t>facilitar </a:t>
            </a:r>
            <a:r>
              <a:rPr lang="es-MX" dirty="0" smtClean="0">
                <a:solidFill>
                  <a:schemeClr val="dk1"/>
                </a:solidFill>
              </a:rPr>
              <a:t>el </a:t>
            </a:r>
            <a:r>
              <a:rPr lang="es-MX" dirty="0">
                <a:solidFill>
                  <a:schemeClr val="dk1"/>
                </a:solidFill>
              </a:rPr>
              <a:t>proceso</a:t>
            </a:r>
            <a:r>
              <a:rPr lang="es-MX" dirty="0" smtClean="0">
                <a:solidFill>
                  <a:schemeClr val="dk1"/>
                </a:solidFill>
              </a:rPr>
              <a:t> de acopio de opiniones de los integrantes de los Consejos de Cuenca y sus órganos auxiliares, ésta consiste en la </a:t>
            </a:r>
            <a:r>
              <a:rPr lang="es-MX" b="1" i="1" dirty="0" smtClean="0">
                <a:solidFill>
                  <a:srgbClr val="C3002F"/>
                </a:solidFill>
              </a:rPr>
              <a:t>“Ficha </a:t>
            </a:r>
            <a:r>
              <a:rPr lang="es-MX" b="1" i="1" dirty="0">
                <a:solidFill>
                  <a:srgbClr val="C3002F"/>
                </a:solidFill>
              </a:rPr>
              <a:t>para la formulación de </a:t>
            </a:r>
            <a:r>
              <a:rPr lang="es-MX" b="1" i="1" dirty="0" smtClean="0">
                <a:solidFill>
                  <a:srgbClr val="C3002F"/>
                </a:solidFill>
              </a:rPr>
              <a:t>propuestas de </a:t>
            </a:r>
            <a:r>
              <a:rPr lang="es-MX" b="1" i="1" dirty="0">
                <a:solidFill>
                  <a:srgbClr val="C3002F"/>
                </a:solidFill>
              </a:rPr>
              <a:t>Planificación </a:t>
            </a:r>
            <a:r>
              <a:rPr lang="es-MX" b="1" i="1" dirty="0" smtClean="0">
                <a:solidFill>
                  <a:srgbClr val="C3002F"/>
                </a:solidFill>
              </a:rPr>
              <a:t>Hídrica”</a:t>
            </a:r>
            <a:endParaRPr lang="es-MX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9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804782" y="8541"/>
            <a:ext cx="9371949" cy="640939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Ficha de propuestas</a:t>
            </a:r>
            <a:endParaRPr lang="es-ES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/>
              <a:t>6</a:t>
            </a:fld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2361" t="12716" r="31180" b="6790"/>
          <a:stretch/>
        </p:blipFill>
        <p:spPr>
          <a:xfrm>
            <a:off x="1151468" y="879307"/>
            <a:ext cx="4445000" cy="55202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2430" t="12838" r="30903" b="7037"/>
          <a:stretch/>
        </p:blipFill>
        <p:spPr>
          <a:xfrm>
            <a:off x="6665913" y="904705"/>
            <a:ext cx="4470400" cy="54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614850" y="500246"/>
            <a:ext cx="9371949" cy="640939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Propuesta de acuerdo</a:t>
            </a:r>
            <a:endParaRPr lang="es-ES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s-MX" smtClean="0"/>
              <a:t>7</a:t>
            </a:fld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695325" y="1697211"/>
            <a:ext cx="108013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“Para dar cumplimiento a las </a:t>
            </a:r>
            <a:r>
              <a:rPr lang="es-MX" b="1" dirty="0" smtClean="0"/>
              <a:t>facultades y funciones </a:t>
            </a:r>
            <a:r>
              <a:rPr lang="es-MX" b="1" dirty="0"/>
              <a:t>de los Consejos de Cuenca</a:t>
            </a:r>
            <a:r>
              <a:rPr lang="es-MX" dirty="0"/>
              <a:t>, establecidas en el Art. 13 Bis 3 fracciones IV y V de la Ley de Aguas Nacionales, la </a:t>
            </a:r>
            <a:r>
              <a:rPr lang="es-MX" dirty="0" smtClean="0"/>
              <a:t>Gerencia de Consejos de Cuenca (GCC) de la Comisión Nacional del Agua en el marco de la Expo Agua Guanajuato 2018 y de la Reunión Nacional de COTAS 2018, solicita a los asistentes de dicha reunión, presentar </a:t>
            </a:r>
            <a:r>
              <a:rPr lang="es-MX" dirty="0"/>
              <a:t>propuestas de Planificación Hídrica que pudieran ser consideradas en la elaboración del Programa Hídrico </a:t>
            </a:r>
            <a:r>
              <a:rPr lang="es-MX" dirty="0" smtClean="0"/>
              <a:t>Regional para </a:t>
            </a:r>
            <a:r>
              <a:rPr lang="es-MX" dirty="0"/>
              <a:t>el período 2018 – 2024; para facilitar este proceso, la </a:t>
            </a:r>
            <a:r>
              <a:rPr lang="es-MX" dirty="0" smtClean="0"/>
              <a:t>GCC difundió </a:t>
            </a:r>
            <a:r>
              <a:rPr lang="es-MX" dirty="0"/>
              <a:t>el tema y entregó </a:t>
            </a:r>
            <a:r>
              <a:rPr lang="es-MX" b="1" i="1" dirty="0"/>
              <a:t>una Ficha para la formulación de propuestas</a:t>
            </a:r>
            <a:r>
              <a:rPr lang="es-MX" dirty="0"/>
              <a:t>, este formato </a:t>
            </a:r>
            <a:r>
              <a:rPr lang="es-MX" dirty="0" smtClean="0"/>
              <a:t>se entrego a todos los asistentes así como a </a:t>
            </a:r>
            <a:r>
              <a:rPr lang="es-MX" dirty="0"/>
              <a:t>todos los integrantes de </a:t>
            </a:r>
            <a:r>
              <a:rPr lang="es-MX" dirty="0" smtClean="0"/>
              <a:t>los órganos colegidos COTAS, para captar sus aportaciones en dicho evento, acordando y comprometiéndose </a:t>
            </a:r>
            <a:r>
              <a:rPr lang="es-MX" dirty="0"/>
              <a:t>a entregar sus </a:t>
            </a:r>
            <a:r>
              <a:rPr lang="es-MX" dirty="0" smtClean="0"/>
              <a:t>aportaciones al final de la sesión.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2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/>
          <p:cNvSpPr>
            <a:spLocks noGrp="1"/>
          </p:cNvSpPr>
          <p:nvPr>
            <p:ph idx="1"/>
          </p:nvPr>
        </p:nvSpPr>
        <p:spPr>
          <a:xfrm>
            <a:off x="695325" y="1484313"/>
            <a:ext cx="10837862" cy="4824412"/>
          </a:xfrm>
        </p:spPr>
        <p:txBody>
          <a:bodyPr/>
          <a:lstStyle/>
          <a:p>
            <a:pPr marL="0" indent="0" algn="ctr">
              <a:buNone/>
            </a:pPr>
            <a:r>
              <a:rPr lang="es-ES" sz="3100" noProof="1">
                <a:solidFill>
                  <a:srgbClr val="007934"/>
                </a:solidFill>
                <a:latin typeface="Soberana Titular"/>
                <a:ea typeface="+mj-ea"/>
                <a:cs typeface="+mj-cs"/>
              </a:rPr>
              <a:t>Coordinación General de Atención de Emergencias y Consejos de </a:t>
            </a:r>
            <a:r>
              <a:rPr lang="es-ES" sz="3100" noProof="1" smtClean="0">
                <a:solidFill>
                  <a:srgbClr val="007934"/>
                </a:solidFill>
                <a:latin typeface="Soberana Titular"/>
                <a:ea typeface="+mj-ea"/>
                <a:cs typeface="+mj-cs"/>
              </a:rPr>
              <a:t>Cuenca</a:t>
            </a:r>
          </a:p>
          <a:p>
            <a:pPr marL="0" indent="0" algn="ctr">
              <a:buNone/>
            </a:pPr>
            <a:endParaRPr lang="es-ES" sz="3100" noProof="1" smtClean="0">
              <a:solidFill>
                <a:srgbClr val="007934"/>
              </a:solidFill>
              <a:latin typeface="Soberana Titular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ES" sz="3100" noProof="1" smtClean="0">
                <a:solidFill>
                  <a:srgbClr val="007934"/>
                </a:solidFill>
                <a:latin typeface="Soberana Titular"/>
                <a:ea typeface="+mj-ea"/>
                <a:cs typeface="+mj-cs"/>
              </a:rPr>
              <a:t>Gerencia de Consejos de CUenca</a:t>
            </a:r>
            <a:endParaRPr lang="es-ES" sz="3100" noProof="1">
              <a:solidFill>
                <a:srgbClr val="007934"/>
              </a:solidFill>
              <a:latin typeface="Soberana Titular"/>
              <a:ea typeface="+mj-ea"/>
              <a:cs typeface="+mj-cs"/>
            </a:endParaRPr>
          </a:p>
          <a:p>
            <a:pPr marL="0" indent="0" algn="ctr">
              <a:buNone/>
            </a:pPr>
            <a:endParaRPr lang="es-MX" noProof="1"/>
          </a:p>
          <a:p>
            <a:pPr marL="0" indent="0" algn="ctr">
              <a:buNone/>
            </a:pPr>
            <a:endParaRPr lang="es-MX" noProof="1" smtClean="0"/>
          </a:p>
          <a:p>
            <a:pPr marL="0" indent="0" algn="ctr">
              <a:buNone/>
            </a:pPr>
            <a:r>
              <a:rPr lang="es-MX" sz="4000" noProof="1" smtClean="0">
                <a:solidFill>
                  <a:srgbClr val="FF0000"/>
                </a:solidFill>
                <a:latin typeface="+mj-lt"/>
              </a:rPr>
              <a:t>GRACIAS</a:t>
            </a:r>
            <a:endParaRPr lang="es-MX" sz="4000" noProof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es-ES" sz="800" b="0" i="0" noProof="1" dirty="0" smtClean="0">
                <a:solidFill>
                  <a:schemeClr val="bg1"/>
                </a:solidFill>
                <a:latin typeface="Corbel"/>
                <a:ea typeface="+mn-ea"/>
                <a:cs typeface="+mn-cs"/>
              </a:rPr>
              <a:t>8</a:t>
            </a:fld>
            <a:endParaRPr lang="es-ES" sz="800" b="0" i="0" noProof="1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8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89">
  <a:themeElements>
    <a:clrScheme name="Personalizado 5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007934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Personalizado 1">
      <a:majorFont>
        <a:latin typeface="Soberana Titular"/>
        <a:ea typeface=""/>
        <a:cs typeface=""/>
      </a:majorFont>
      <a:minorFont>
        <a:latin typeface="Soberana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TS103098889</Template>
  <TotalTime>0</TotalTime>
  <Words>655</Words>
  <Application>Microsoft Office PowerPoint</Application>
  <PresentationFormat>Personalizado</PresentationFormat>
  <Paragraphs>40</Paragraphs>
  <Slides>8</Slides>
  <Notes>6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TS103098889</vt:lpstr>
      <vt:lpstr>Los Comités Técnicos de Aguas Subterráneas en la Planificación Hídrica</vt:lpstr>
      <vt:lpstr>Presentación de PowerPoint</vt:lpstr>
      <vt:lpstr>Presentación de PowerPoint</vt:lpstr>
      <vt:lpstr>Presentación de PowerPoint</vt:lpstr>
      <vt:lpstr>Presentación de PowerPoint</vt:lpstr>
      <vt:lpstr>Ficha de propuestas</vt:lpstr>
      <vt:lpstr>Propuesta de acuerdo</vt:lpstr>
      <vt:lpstr>Presentación de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2014-03-11T16:32:32Z</dcterms:created>
  <dcterms:modified xsi:type="dcterms:W3CDTF">2018-08-31T14:47:15Z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